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5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34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62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0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18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3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0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74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8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2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90000">
              <a:srgbClr val="F0EBD5"/>
            </a:gs>
            <a:gs pos="100000">
              <a:srgbClr val="D1C39F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5457-D86B-42FA-97D5-A3AAE3D7D2F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E58-6980-4CEF-81D8-53605AA8F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46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92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260648"/>
                <a:ext cx="8784976" cy="4219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2800" b="1" dirty="0" smtClean="0">
                    <a:effectLst/>
                    <a:latin typeface="Times New Roman"/>
                    <a:ea typeface="Times New Roman"/>
                  </a:rPr>
                  <a:t>Раздел 4.  Расчет затрат электроэнергии</a:t>
                </a:r>
              </a:p>
              <a:p>
                <a:pPr algn="ctr">
                  <a:spcAft>
                    <a:spcPts val="0"/>
                  </a:spcAft>
                </a:pPr>
                <a:endParaRPr lang="ru-RU" dirty="0" smtClean="0">
                  <a:effectLst/>
                  <a:latin typeface="Times New Roman"/>
                  <a:ea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	Расчет затрат электроэнергии  </a:t>
                </a:r>
                <a:r>
                  <a:rPr lang="ru-RU" dirty="0" err="1" smtClean="0">
                    <a:effectLst/>
                    <a:latin typeface="Times New Roman"/>
                    <a:ea typeface="Times New Roman"/>
                  </a:rPr>
                  <a:t>Зэл</a:t>
                </a: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., руб.,  осуществляется на основе данных о нормах расхода электроэнергии   по определенному виду оборудования и данных о стоимости 1 кВт*ч. </a:t>
                </a:r>
              </a:p>
              <a:p>
                <a:pPr>
                  <a:spcAft>
                    <a:spcPts val="600"/>
                  </a:spcAft>
                </a:pPr>
                <a:r>
                  <a:rPr lang="ru-RU" b="1" dirty="0" smtClean="0">
                    <a:effectLst/>
                    <a:latin typeface="Times New Roman"/>
                    <a:ea typeface="Times New Roman"/>
                  </a:rPr>
                  <a:t>	Общий расход электроэнергии </a:t>
                </a:r>
                <a:r>
                  <a:rPr lang="ru-RU" dirty="0" err="1" smtClean="0">
                    <a:effectLst/>
                    <a:latin typeface="Times New Roman"/>
                    <a:ea typeface="Times New Roman"/>
                  </a:rPr>
                  <a:t>Wэл</a:t>
                </a: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., кВт., определяется по формуле: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                                              </a:t>
                </a:r>
                <a:r>
                  <a:rPr lang="en-US" dirty="0" smtClean="0">
                    <a:effectLst/>
                    <a:latin typeface="Times New Roman"/>
                    <a:ea typeface="Times New Roman"/>
                  </a:rPr>
                  <a:t>W</a:t>
                </a: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эл. =</a:t>
                </a:r>
                <a14:m>
                  <m:oMath xmlns:m="http://schemas.openxmlformats.org/officeDocument/2006/math">
                    <m:r>
                      <a:rPr lang="ru-RU" b="0" i="0" smtClean="0">
                        <a:effectLst/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i="1" smtClean="0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dirty="0" smtClean="0">
                            <a:effectLst/>
                            <a:latin typeface="Times New Roman"/>
                            <a:ea typeface="Times New Roman"/>
                            <a:sym typeface="Symbol"/>
                          </a:rPr>
                          <m:t></m:t>
                        </m:r>
                        <m:r>
                          <m:rPr>
                            <m:nor/>
                          </m:rPr>
                          <a:rPr lang="ru-RU" dirty="0" smtClean="0">
                            <a:effectLst/>
                            <a:latin typeface="Times New Roman"/>
                            <a:ea typeface="Times New Roman"/>
                          </a:rPr>
                          <m:t> Р * Т * </m:t>
                        </m:r>
                        <m:r>
                          <m:rPr>
                            <m:nor/>
                          </m:rPr>
                          <a:rPr lang="ru-RU" dirty="0" smtClean="0">
                            <a:effectLst/>
                            <a:latin typeface="Times New Roman"/>
                            <a:ea typeface="Times New Roman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ru-RU" dirty="0" smtClean="0">
                            <a:effectLst/>
                            <a:latin typeface="Times New Roman"/>
                            <a:ea typeface="Times New Roman"/>
                          </a:rPr>
                          <m:t> з.о. * </m:t>
                        </m:r>
                        <m:r>
                          <m:rPr>
                            <m:nor/>
                          </m:rPr>
                          <a:rPr lang="ru-RU" dirty="0" smtClean="0">
                            <a:effectLst/>
                            <a:latin typeface="Times New Roman"/>
                            <a:ea typeface="Times New Roman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ru-RU" dirty="0" smtClean="0">
                            <a:effectLst/>
                            <a:latin typeface="Times New Roman"/>
                            <a:ea typeface="Times New Roman"/>
                          </a:rPr>
                          <m:t> о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/>
                          <m:t>k</m:t>
                        </m:r>
                        <m:r>
                          <m:rPr>
                            <m:nor/>
                          </m:rPr>
                          <a:rPr lang="ru-RU"/>
                          <m:t> с. *  </m:t>
                        </m:r>
                      </m:den>
                    </m:f>
                  </m:oMath>
                </a14:m>
                <a:endParaRPr lang="ru-RU" dirty="0" smtClean="0">
                  <a:effectLst/>
                  <a:latin typeface="Times New Roman"/>
                  <a:ea typeface="Times New Roman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где	</a:t>
                </a:r>
                <a:r>
                  <a:rPr lang="ru-RU" dirty="0" smtClean="0">
                    <a:effectLst/>
                    <a:latin typeface="Times New Roman"/>
                    <a:ea typeface="Times New Roman"/>
                    <a:sym typeface="Symbol"/>
                  </a:rPr>
                  <a:t></a:t>
                </a: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 Р – сумма установленных мощностей  оборудования, кВт.*ч, </a:t>
                </a:r>
              </a:p>
              <a:p>
                <a:pPr>
                  <a:spcAft>
                    <a:spcPts val="0"/>
                  </a:spcAft>
                </a:pP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Т – фонд времени работы оборудования, часов.</a:t>
                </a:r>
              </a:p>
              <a:p>
                <a:pPr>
                  <a:spcAft>
                    <a:spcPts val="0"/>
                  </a:spcAft>
                </a:pP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k </a:t>
                </a:r>
                <a:r>
                  <a:rPr lang="ru-RU" dirty="0" err="1" smtClean="0">
                    <a:effectLst/>
                    <a:latin typeface="Times New Roman"/>
                    <a:ea typeface="Times New Roman"/>
                  </a:rPr>
                  <a:t>з.о</a:t>
                </a: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. – </a:t>
                </a:r>
                <a:r>
                  <a:rPr lang="ru-RU" dirty="0" err="1" smtClean="0">
                    <a:effectLst/>
                    <a:latin typeface="Times New Roman"/>
                    <a:ea typeface="Times New Roman"/>
                  </a:rPr>
                  <a:t>коэф</a:t>
                </a:r>
                <a:r>
                  <a:rPr lang="ru-RU" dirty="0" smtClean="0">
                    <a:effectLst/>
                    <a:latin typeface="Times New Roman"/>
                    <a:ea typeface="Times New Roman"/>
                  </a:rPr>
                  <a:t>-т загрузки оборудования во время ремонта </a:t>
                </a:r>
                <a:r>
                  <a:rPr lang="ru-RU" b="1" dirty="0" smtClean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(определить самостоятельно)</a:t>
                </a:r>
              </a:p>
              <a:p>
                <a:pPr>
                  <a:spcAft>
                    <a:spcPts val="0"/>
                  </a:spcAft>
                </a:pPr>
                <a:r>
                  <a:rPr lang="ru-RU" dirty="0" smtClean="0">
                    <a:latin typeface="Times New Roman"/>
                    <a:ea typeface="Times New Roman"/>
                  </a:rPr>
                  <a:t>k о. – коэффициент одновременной  предельной нагрузки (0,7 – 0,75)</a:t>
                </a:r>
              </a:p>
              <a:p>
                <a:pPr>
                  <a:spcAft>
                    <a:spcPts val="0"/>
                  </a:spcAft>
                </a:pPr>
                <a:r>
                  <a:rPr lang="ru-RU" dirty="0" smtClean="0">
                    <a:latin typeface="Times New Roman"/>
                    <a:ea typeface="Times New Roman"/>
                  </a:rPr>
                  <a:t>k с. – коэффициент, учитывающий потери в сети, равен 0,96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mtClean="0">
                        <a:sym typeface="Symbol"/>
                      </a:rPr>
                      <m:t></m:t>
                    </m:r>
                  </m:oMath>
                </a14:m>
                <a:r>
                  <a:rPr lang="ru-RU" dirty="0" smtClean="0">
                    <a:latin typeface="Times New Roman"/>
                    <a:ea typeface="Times New Roman"/>
                  </a:rPr>
                  <a:t> – коэффициент полезного действия  двигателей (0, 85 – 0,9)</a:t>
                </a: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0648"/>
                <a:ext cx="8784976" cy="4219425"/>
              </a:xfrm>
              <a:prstGeom prst="rect">
                <a:avLst/>
              </a:prstGeom>
              <a:blipFill rotWithShape="1">
                <a:blip r:embed="rId2"/>
                <a:stretch>
                  <a:fillRect l="-555" t="-1445" b="-1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3568" y="486916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/>
                <a:ea typeface="Times New Roman"/>
              </a:rPr>
              <a:t>Для определения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суммарной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м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ощности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sym typeface="Symbol"/>
              </a:rPr>
              <a:t>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Р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узнаем мощность двигателей оборудования используемого в  работе.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6612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Ф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онд времени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(Т)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определяем по графику работ приведенному в работе.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87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/>
                <a:ea typeface="Times New Roman"/>
              </a:rPr>
              <a:t>Затраты на электроэнергию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рассчитывается по формуле:</a:t>
            </a: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З эл. = 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W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эл. * Ц ,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	где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W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эл. – общий расход электроэнергии, кВт,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	Ц – стоимость одного кВт*ч электроэнергии 	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6084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Стоимость электроэнергии принимаем 2-3 руб. за кВт.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384" y="252929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В этом же разделе считаем затраты на топливо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(дл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я </a:t>
            </a:r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БЕЛАЗов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, бульдозеров, погрузчиков…..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)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(пример </a:t>
            </a:r>
            <a:r>
              <a:rPr lang="ru-RU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возможного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расчета ниже!)</a:t>
            </a:r>
            <a:endParaRPr lang="ru-RU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944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Карьерный самосвал БелАЗ-75137 грузоподъемностью 130-136 тонн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Номинальная мощность при 1900 об/мин, кВт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л.с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1193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(1600)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Удельный расход топлива при номинальной мощности, г/кВт ч 201 (грамм на кВт)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Объем бака  1900 литров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 топлива в литрах в час: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Q = N*q/(1000*R*k1)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q - удельный расход топлива;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N - мощность,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л.с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(кВт);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R - плотность дизельного топлива (0,85 кг/дм3);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k1 - коэффициент, характеризующий процентное соотношение времени работы при максимальной частоте вращения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коленвала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двигателя (предполагается, что из 100% рабочего времени, на максимальных оборотах машина работает только 30%, поэтому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k1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будет равен 70%:30% = 2,33.)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Q - расход топлива в литрах в час.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Q =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1193 * 201/ (1000*0,85 *2,33)= 239793/1980,5 = 121 литр в час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84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019565"/>
              </p:ext>
            </p:extLst>
          </p:nvPr>
        </p:nvGraphicFramePr>
        <p:xfrm>
          <a:off x="251520" y="1101627"/>
          <a:ext cx="8640960" cy="1463040"/>
        </p:xfrm>
        <a:graphic>
          <a:graphicData uri="http://schemas.openxmlformats.org/drawingml/2006/table">
            <a:tbl>
              <a:tblPr/>
              <a:tblGrid>
                <a:gridCol w="2160240"/>
                <a:gridCol w="2160240"/>
                <a:gridCol w="2160240"/>
                <a:gridCol w="2160240"/>
              </a:tblGrid>
              <a:tr h="615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Наименование оборудования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Стоимость основных фондов,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Норма амортизации,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Сумма амортизационных отчислений,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1. ...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2. ...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2690772"/>
            <a:ext cx="8784976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Стоимость основных фондов определяется по данным предприятия.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Нормы амортизации принимаются по положению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 единых нормах амортизационных отчислений на полное восстановление ОФ»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http://www.consultant.ru/document/cons_doc_LAW_1927/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Амортизационные отчисления рассчитываются по формуле: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=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Фоф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* Н а) / 100% , 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Фоф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стоимость основных фондов, руб.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 а – норма амортизации ОФ, %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16632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Амортизация основных фондов.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амортизационных отчислений производится по видам основных фондов задействованных в работе.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5137596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желании норму амортизации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рассчитать самостоятельно по формуле: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= 1/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нормативный срок эксплуатации оборудования в годах.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Данный срок можно принять примерно.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621481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Стоимость основных фондов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Фоф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определяем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примерную, на основании данных интернета о стоимости подобного оборудования.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862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В каждом разделе не забываем про теорию.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Приводим определения рассматриваемых показателей!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Даем объяснения по последовательности расчета.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Делаем ссылки на источники, из которых взята информация.</a:t>
            </a:r>
            <a:endParaRPr lang="ru-RU" sz="2000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4244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316</Words>
  <Application>Microsoft Office PowerPoint</Application>
  <PresentationFormat>Экран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7</cp:revision>
  <dcterms:created xsi:type="dcterms:W3CDTF">2020-12-18T04:05:12Z</dcterms:created>
  <dcterms:modified xsi:type="dcterms:W3CDTF">2020-12-18T05:01:02Z</dcterms:modified>
</cp:coreProperties>
</file>