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Изучить тему </a:t>
            </a:r>
            <a:br>
              <a:rPr lang="ru-RU" dirty="0" smtClean="0"/>
            </a:br>
            <a:r>
              <a:rPr lang="ru-RU" dirty="0" smtClean="0"/>
              <a:t>2. Сделать конспект </a:t>
            </a:r>
            <a:br>
              <a:rPr lang="ru-RU" dirty="0" smtClean="0"/>
            </a:br>
            <a:r>
              <a:rPr lang="ru-RU" dirty="0" smtClean="0"/>
              <a:t>3. Выполнить упражнения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416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Autofit/>
          </a:bodyPr>
          <a:lstStyle/>
          <a:p>
            <a:r>
              <a:rPr lang="ru-RU" sz="6600" b="1" dirty="0"/>
              <a:t>Конструкция </a:t>
            </a:r>
            <a:r>
              <a:rPr lang="ru-RU" sz="6600" b="1" dirty="0" smtClean="0"/>
              <a:t/>
            </a:r>
            <a:br>
              <a:rPr lang="ru-RU" sz="6600" b="1" dirty="0" smtClean="0"/>
            </a:br>
            <a:r>
              <a:rPr lang="en-US" sz="6600" b="1" dirty="0" smtClean="0"/>
              <a:t>there </a:t>
            </a:r>
            <a:r>
              <a:rPr lang="en-US" sz="6600" b="1" dirty="0"/>
              <a:t>is / there </a:t>
            </a:r>
            <a:r>
              <a:rPr lang="en-US" sz="6600" b="1" dirty="0" smtClean="0"/>
              <a:t>are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78027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/>
              <a:t>there is / there </a:t>
            </a:r>
            <a:r>
              <a:rPr lang="en-US" dirty="0" smtClean="0"/>
              <a:t>are</a:t>
            </a:r>
            <a:r>
              <a:rPr lang="ru-RU" dirty="0" smtClean="0"/>
              <a:t> – есть, существует, находится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/>
              <a:t>There</a:t>
            </a:r>
            <a:r>
              <a:rPr lang="ru-RU" b="1" dirty="0"/>
              <a:t> </a:t>
            </a:r>
            <a:r>
              <a:rPr lang="ru-RU" b="1" dirty="0" err="1"/>
              <a:t>is</a:t>
            </a:r>
            <a:r>
              <a:rPr lang="ru-RU" b="1" dirty="0"/>
              <a:t> употребляем, когда говорим в единственном числе или используем неисчисляемые существительные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en-US" i="1" dirty="0"/>
              <a:t>There is an orange </a:t>
            </a:r>
            <a:r>
              <a:rPr lang="en-US" i="1" dirty="0" smtClean="0"/>
              <a:t>in </a:t>
            </a:r>
            <a:r>
              <a:rPr lang="en-US" i="1" dirty="0"/>
              <a:t>the fridge. — </a:t>
            </a:r>
            <a:r>
              <a:rPr lang="ru-RU" i="1" dirty="0"/>
              <a:t>В холодильнике есть </a:t>
            </a:r>
            <a:r>
              <a:rPr lang="ru-RU" i="1" dirty="0" smtClean="0"/>
              <a:t>апельсин.</a:t>
            </a:r>
          </a:p>
          <a:p>
            <a:pPr marL="0" indent="0">
              <a:buNone/>
            </a:pPr>
            <a:endParaRPr lang="ru-RU" b="1" i="1" dirty="0"/>
          </a:p>
          <a:p>
            <a:pPr marL="0" indent="0">
              <a:buNone/>
            </a:pPr>
            <a:r>
              <a:rPr lang="ru-RU" b="1" dirty="0" err="1" smtClean="0"/>
              <a:t>There</a:t>
            </a:r>
            <a:r>
              <a:rPr lang="ru-RU" b="1" dirty="0" smtClean="0"/>
              <a:t> </a:t>
            </a:r>
            <a:r>
              <a:rPr lang="ru-RU" b="1" dirty="0" err="1"/>
              <a:t>are</a:t>
            </a:r>
            <a:r>
              <a:rPr lang="ru-RU" b="1" dirty="0"/>
              <a:t> — для множественного числа. </a:t>
            </a:r>
            <a:endParaRPr lang="ru-RU" b="1" dirty="0" smtClean="0"/>
          </a:p>
          <a:p>
            <a:pPr marL="0" indent="0">
              <a:buNone/>
            </a:pPr>
            <a:r>
              <a:rPr lang="en-US" i="1" dirty="0" smtClean="0"/>
              <a:t>There </a:t>
            </a:r>
            <a:r>
              <a:rPr lang="en-US" i="1" dirty="0"/>
              <a:t>are two cats </a:t>
            </a:r>
            <a:r>
              <a:rPr lang="en-US" i="1" dirty="0" smtClean="0"/>
              <a:t>in </a:t>
            </a:r>
            <a:r>
              <a:rPr lang="en-US" i="1" dirty="0"/>
              <a:t>the car. — </a:t>
            </a:r>
            <a:r>
              <a:rPr lang="ru-RU" i="1" dirty="0"/>
              <a:t>В машине есть две </a:t>
            </a:r>
            <a:r>
              <a:rPr lang="ru-RU" i="1" dirty="0" smtClean="0"/>
              <a:t>кошки.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93970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 </a:t>
            </a:r>
            <a:r>
              <a:rPr lang="ru-RU" i="1" dirty="0"/>
              <a:t>отрицательных предложениях </a:t>
            </a:r>
            <a:r>
              <a:rPr lang="ru-RU" dirty="0"/>
              <a:t>после глагола </a:t>
            </a:r>
            <a:r>
              <a:rPr lang="en-US" dirty="0" smtClean="0"/>
              <a:t>is </a:t>
            </a:r>
            <a:r>
              <a:rPr lang="ru-RU" dirty="0" smtClean="0"/>
              <a:t>или </a:t>
            </a:r>
            <a:r>
              <a:rPr lang="en-US" dirty="0" smtClean="0"/>
              <a:t>are </a:t>
            </a:r>
            <a:r>
              <a:rPr lang="ru-RU" dirty="0" smtClean="0"/>
              <a:t>употребляется «</a:t>
            </a:r>
            <a:r>
              <a:rPr lang="ru-RU" dirty="0" err="1"/>
              <a:t>not</a:t>
            </a:r>
            <a:r>
              <a:rPr lang="ru-RU" dirty="0"/>
              <a:t>» </a:t>
            </a:r>
            <a:r>
              <a:rPr lang="en-US" dirty="0" smtClean="0"/>
              <a:t>/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b="1" dirty="0"/>
              <a:t>There is not</a:t>
            </a:r>
            <a:r>
              <a:rPr lang="en-US" dirty="0"/>
              <a:t> (isn’t) </a:t>
            </a:r>
            <a:r>
              <a:rPr lang="en-US" b="1" dirty="0"/>
              <a:t>any</a:t>
            </a:r>
            <a:r>
              <a:rPr lang="en-US" dirty="0"/>
              <a:t> money in the wallet. — В </a:t>
            </a:r>
            <a:r>
              <a:rPr lang="en-US" dirty="0" err="1"/>
              <a:t>кошельке</a:t>
            </a:r>
            <a:r>
              <a:rPr lang="en-US" dirty="0"/>
              <a:t> </a:t>
            </a:r>
            <a:r>
              <a:rPr lang="en-US" dirty="0" err="1"/>
              <a:t>нет</a:t>
            </a:r>
            <a:r>
              <a:rPr lang="en-US" dirty="0"/>
              <a:t> </a:t>
            </a:r>
            <a:r>
              <a:rPr lang="en-US" dirty="0" err="1"/>
              <a:t>денег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557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вопросах глагол </a:t>
            </a:r>
            <a:r>
              <a:rPr lang="en-US" dirty="0" smtClean="0"/>
              <a:t>is </a:t>
            </a:r>
            <a:r>
              <a:rPr lang="ru-RU" dirty="0" smtClean="0"/>
              <a:t>или </a:t>
            </a:r>
            <a:r>
              <a:rPr lang="en-US" dirty="0" smtClean="0"/>
              <a:t>are </a:t>
            </a:r>
            <a:r>
              <a:rPr lang="ru-RU" dirty="0" smtClean="0"/>
              <a:t>ставится перед </a:t>
            </a:r>
            <a:r>
              <a:rPr lang="en-US" dirty="0" smtClean="0"/>
              <a:t>there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b="1" dirty="0"/>
              <a:t>Is there</a:t>
            </a:r>
            <a:r>
              <a:rPr lang="en-US" dirty="0"/>
              <a:t> anybody at home?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Are there</a:t>
            </a:r>
            <a:r>
              <a:rPr lang="en-US" dirty="0"/>
              <a:t> any cats on the floor?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404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pPr marL="0" indent="0" fontAlgn="base">
              <a:buNone/>
            </a:pPr>
            <a:r>
              <a:rPr lang="en-US" b="1" dirty="0" err="1">
                <a:solidFill>
                  <a:srgbClr val="46433A"/>
                </a:solidFill>
                <a:latin typeface="inherit"/>
              </a:rPr>
              <a:t>Упражнение</a:t>
            </a:r>
            <a:r>
              <a:rPr lang="en-US" b="1" dirty="0">
                <a:solidFill>
                  <a:srgbClr val="46433A"/>
                </a:solidFill>
                <a:latin typeface="inherit"/>
              </a:rPr>
              <a:t> </a:t>
            </a:r>
            <a:r>
              <a:rPr lang="ru-RU" b="1" dirty="0" smtClean="0">
                <a:solidFill>
                  <a:srgbClr val="46433A"/>
                </a:solidFill>
                <a:latin typeface="inherit"/>
              </a:rPr>
              <a:t>1</a:t>
            </a:r>
            <a:r>
              <a:rPr lang="en-US" b="1" dirty="0" smtClean="0">
                <a:solidFill>
                  <a:srgbClr val="46433A"/>
                </a:solidFill>
                <a:latin typeface="inherit"/>
              </a:rPr>
              <a:t>.</a:t>
            </a:r>
            <a:r>
              <a:rPr lang="en-US" dirty="0">
                <a:solidFill>
                  <a:srgbClr val="46433A"/>
                </a:solidFill>
                <a:latin typeface="Open Sans"/>
              </a:rPr>
              <a:t> </a:t>
            </a:r>
            <a:r>
              <a:rPr lang="en-US" i="1" dirty="0" err="1">
                <a:solidFill>
                  <a:srgbClr val="46433A"/>
                </a:solidFill>
                <a:latin typeface="inherit"/>
              </a:rPr>
              <a:t>Составьте</a:t>
            </a:r>
            <a:r>
              <a:rPr lang="en-US" i="1" dirty="0">
                <a:solidFill>
                  <a:srgbClr val="46433A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46433A"/>
                </a:solidFill>
                <a:latin typeface="inherit"/>
              </a:rPr>
              <a:t>предложения</a:t>
            </a:r>
            <a:r>
              <a:rPr lang="en-US" i="1" dirty="0">
                <a:solidFill>
                  <a:srgbClr val="46433A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46433A"/>
                </a:solidFill>
                <a:latin typeface="inherit"/>
              </a:rPr>
              <a:t>из</a:t>
            </a:r>
            <a:r>
              <a:rPr lang="en-US" i="1" dirty="0">
                <a:solidFill>
                  <a:srgbClr val="46433A"/>
                </a:solidFill>
                <a:latin typeface="inherit"/>
              </a:rPr>
              <a:t> </a:t>
            </a:r>
            <a:r>
              <a:rPr lang="en-US" i="1" dirty="0" err="1">
                <a:solidFill>
                  <a:srgbClr val="46433A"/>
                </a:solidFill>
                <a:latin typeface="inherit"/>
              </a:rPr>
              <a:t>слов</a:t>
            </a:r>
            <a:r>
              <a:rPr lang="en-US" i="1" dirty="0">
                <a:solidFill>
                  <a:srgbClr val="46433A"/>
                </a:solidFill>
                <a:latin typeface="inherit"/>
              </a:rPr>
              <a:t>.</a:t>
            </a:r>
            <a:endParaRPr lang="en-US" dirty="0">
              <a:solidFill>
                <a:srgbClr val="46433A"/>
              </a:solidFill>
              <a:latin typeface="Open Sans"/>
            </a:endParaRPr>
          </a:p>
          <a:p>
            <a:pPr fontAlgn="base">
              <a:buFont typeface="+mj-lt"/>
              <a:buAutoNum type="arabicPeriod"/>
            </a:pPr>
            <a:r>
              <a:rPr lang="en-US" dirty="0">
                <a:solidFill>
                  <a:srgbClr val="46433A"/>
                </a:solidFill>
                <a:latin typeface="inherit"/>
              </a:rPr>
              <a:t>five, there, in the park, children, are</a:t>
            </a:r>
          </a:p>
          <a:p>
            <a:pPr fontAlgn="base">
              <a:buFont typeface="+mj-lt"/>
              <a:buAutoNum type="arabicPeriod"/>
            </a:pPr>
            <a:r>
              <a:rPr lang="en-US" dirty="0">
                <a:solidFill>
                  <a:srgbClr val="46433A"/>
                </a:solidFill>
                <a:latin typeface="inherit"/>
              </a:rPr>
              <a:t>on the, there, a cat, is sofa</a:t>
            </a:r>
          </a:p>
          <a:p>
            <a:pPr fontAlgn="base">
              <a:buFont typeface="+mj-lt"/>
              <a:buAutoNum type="arabicPeriod"/>
            </a:pPr>
            <a:r>
              <a:rPr lang="en-US" dirty="0">
                <a:solidFill>
                  <a:srgbClr val="46433A"/>
                </a:solidFill>
                <a:latin typeface="inherit"/>
              </a:rPr>
              <a:t>little, balls, there, three, are, floor, on , the</a:t>
            </a:r>
          </a:p>
          <a:p>
            <a:pPr fontAlgn="base">
              <a:buFont typeface="+mj-lt"/>
              <a:buAutoNum type="arabicPeriod"/>
            </a:pPr>
            <a:r>
              <a:rPr lang="en-US" dirty="0">
                <a:solidFill>
                  <a:srgbClr val="46433A"/>
                </a:solidFill>
                <a:latin typeface="inherit"/>
              </a:rPr>
              <a:t>big, a dog, in the, there, hall, is</a:t>
            </a:r>
          </a:p>
          <a:p>
            <a:pPr fontAlgn="base">
              <a:buFont typeface="+mj-lt"/>
              <a:buAutoNum type="arabicPeriod"/>
            </a:pPr>
            <a:r>
              <a:rPr lang="en-US" dirty="0">
                <a:solidFill>
                  <a:srgbClr val="46433A"/>
                </a:solidFill>
                <a:latin typeface="inherit"/>
              </a:rPr>
              <a:t>a cake, in the, there, picture, is.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37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6470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n-US" b="1" dirty="0" err="1"/>
              <a:t>Упражнение</a:t>
            </a:r>
            <a:r>
              <a:rPr lang="en-US" b="1" dirty="0"/>
              <a:t> </a:t>
            </a:r>
            <a:r>
              <a:rPr lang="ru-RU" b="1" dirty="0" smtClean="0"/>
              <a:t>2</a:t>
            </a:r>
            <a:r>
              <a:rPr lang="en-US" b="1" dirty="0" smtClean="0"/>
              <a:t>.</a:t>
            </a:r>
            <a:r>
              <a:rPr lang="en-US" b="1" dirty="0"/>
              <a:t> </a:t>
            </a:r>
            <a:r>
              <a:rPr lang="en-US" i="1" dirty="0" err="1"/>
              <a:t>Вставьте</a:t>
            </a:r>
            <a:r>
              <a:rPr lang="en-US" i="1" dirty="0"/>
              <a:t> </a:t>
            </a:r>
            <a:r>
              <a:rPr lang="en-US" b="1" i="1" dirty="0"/>
              <a:t>there is / there are</a:t>
            </a:r>
            <a:r>
              <a:rPr lang="en-US" i="1" dirty="0"/>
              <a:t> в </a:t>
            </a:r>
            <a:r>
              <a:rPr lang="en-US" i="1" dirty="0" err="1"/>
              <a:t>соответствующей</a:t>
            </a:r>
            <a:r>
              <a:rPr lang="en-US" i="1" dirty="0"/>
              <a:t> </a:t>
            </a:r>
            <a:r>
              <a:rPr lang="en-US" i="1" dirty="0" err="1"/>
              <a:t>форме</a:t>
            </a:r>
            <a:r>
              <a:rPr lang="en-US" i="1" dirty="0"/>
              <a:t>.</a:t>
            </a:r>
            <a:br>
              <a:rPr lang="en-US" i="1" dirty="0"/>
            </a:br>
            <a:endParaRPr lang="en-US" dirty="0"/>
          </a:p>
          <a:p>
            <a:pPr marL="0" indent="0" fontAlgn="base">
              <a:buNone/>
            </a:pPr>
            <a:r>
              <a:rPr lang="en-US" dirty="0"/>
              <a:t>1. Look! _________ their telephone number in the letter.</a:t>
            </a:r>
            <a:br>
              <a:rPr lang="en-US" dirty="0"/>
            </a:br>
            <a:r>
              <a:rPr lang="en-US" dirty="0"/>
              <a:t>2. Chester is a very old town. _________ many old buildings there.</a:t>
            </a:r>
            <a:br>
              <a:rPr lang="en-US" dirty="0"/>
            </a:br>
            <a:r>
              <a:rPr lang="en-US" dirty="0"/>
              <a:t>3. Excuse me, ________ a restaurant near here?</a:t>
            </a:r>
            <a:br>
              <a:rPr lang="en-US" dirty="0"/>
            </a:br>
            <a:r>
              <a:rPr lang="en-US" dirty="0"/>
              <a:t>4. How many students _________ in your group?</a:t>
            </a:r>
            <a:br>
              <a:rPr lang="en-US" dirty="0"/>
            </a:br>
            <a:r>
              <a:rPr lang="en-US" dirty="0"/>
              <a:t>5. I was hungry but _________ anything to eat.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426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Изучить тему  2. Сделать конспект  3. Выполнить упражнения</vt:lpstr>
      <vt:lpstr>Конструкция  there is / there are</vt:lpstr>
      <vt:lpstr>there is / there are – есть, существует, находится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Изучить тему  2. Сделать конспект  3. Выполнить упражнения</dc:title>
  <dc:creator>Коллеж</dc:creator>
  <cp:lastModifiedBy>Коллеж</cp:lastModifiedBy>
  <cp:revision>2</cp:revision>
  <dcterms:created xsi:type="dcterms:W3CDTF">2023-12-07T11:16:41Z</dcterms:created>
  <dcterms:modified xsi:type="dcterms:W3CDTF">2023-12-07T11:27:16Z</dcterms:modified>
</cp:coreProperties>
</file>