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7" r:id="rId2"/>
    <p:sldId id="258" r:id="rId3"/>
    <p:sldId id="259" r:id="rId4"/>
    <p:sldId id="260" r:id="rId5"/>
    <p:sldId id="277" r:id="rId6"/>
    <p:sldId id="278" r:id="rId7"/>
    <p:sldId id="279" r:id="rId8"/>
    <p:sldId id="289" r:id="rId9"/>
    <p:sldId id="290" r:id="rId10"/>
    <p:sldId id="291" r:id="rId11"/>
    <p:sldId id="292" r:id="rId12"/>
    <p:sldId id="293" r:id="rId13"/>
    <p:sldId id="294" r:id="rId14"/>
    <p:sldId id="261" r:id="rId15"/>
    <p:sldId id="281" r:id="rId16"/>
    <p:sldId id="282" r:id="rId17"/>
    <p:sldId id="283" r:id="rId18"/>
    <p:sldId id="300" r:id="rId19"/>
    <p:sldId id="302" r:id="rId20"/>
    <p:sldId id="301" r:id="rId21"/>
    <p:sldId id="284" r:id="rId22"/>
    <p:sldId id="285" r:id="rId23"/>
    <p:sldId id="286" r:id="rId24"/>
    <p:sldId id="287" r:id="rId25"/>
    <p:sldId id="288" r:id="rId26"/>
    <p:sldId id="295" r:id="rId27"/>
    <p:sldId id="296" r:id="rId28"/>
    <p:sldId id="267" r:id="rId29"/>
    <p:sldId id="298" r:id="rId30"/>
    <p:sldId id="299" r:id="rId31"/>
    <p:sldId id="304" r:id="rId32"/>
    <p:sldId id="303" r:id="rId33"/>
    <p:sldId id="305" r:id="rId34"/>
    <p:sldId id="306" r:id="rId35"/>
    <p:sldId id="307" r:id="rId36"/>
    <p:sldId id="308" r:id="rId37"/>
    <p:sldId id="309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BFAA1-8550-457F-9F86-5C49DF212488}" type="datetimeFigureOut">
              <a:rPr lang="ru-RU" smtClean="0"/>
              <a:pPr/>
              <a:t>27.04.2024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BDC3E-A16A-440F-B56E-6CC23047E1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237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истории Российской Федерации насчитывается пять конституций – соответственно 1918,1925,1937,1978 годов и ныне действующая Конституция 1993 года.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667C1-4315-4D51-B01A-8996593C290E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667C1-4315-4D51-B01A-8996593C290E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Constitution_of_the_United_States,_page_1.jpg?uselang=ru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commons.wikimedia.org/wiki/File:Constitution_of_the_United_States,_page_1.jpg?uselang=ru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Constitution_of_the_United_States,_page_1.jpg?uselang=ru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&#1075;&#1088;&#1072;&#1078;&#1076;&#1072;&#1085;&#1089;&#1082;&#1086;&#1077;%20&#1086;&#1073;&#1097;&#1077;&#1089;&#1090;&#1074;&#1086;.pptx" TargetMode="External"/><Relationship Id="rId5" Type="http://schemas.openxmlformats.org/officeDocument/2006/relationships/hyperlink" Target="&#1075;&#1086;&#1089;&#1091;&#1076;&#1072;&#1088;&#1089;&#1090;&#1074;&#1086;,%20&#1095;&#1077;&#1083;&#1086;&#1074;&#1077;&#1082;%20&#1080;%20&#1075;&#1088;&#1072;&#1078;&#1076;&#1072;&#1085;&#1080;&#1085;.pptx" TargetMode="External"/><Relationship Id="rId4" Type="http://schemas.openxmlformats.org/officeDocument/2006/relationships/hyperlink" Target="&#1086;&#1088;&#1075;&#1072;&#1085;&#1080;&#1079;&#1072;&#1094;&#1080;&#1103;%20&#1075;&#1086;&#1089;&#1074;&#1083;&#1072;&#1089;&#1090;&#1080;.pptx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&#1086;&#1088;&#1075;&#1072;&#1085;&#1080;&#1079;&#1072;&#1094;&#1080;&#1103;%20&#1075;&#1086;&#1089;&#1074;&#1083;&#1072;&#1089;&#1090;&#1080;.pptx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100" name="Picture 4" descr="law_and_order_qx"/>
          <p:cNvPicPr>
            <a:picLocks noGrp="1" noChangeAspect="1" noChangeArrowheads="1"/>
          </p:cNvPicPr>
          <p:nvPr>
            <p:ph type="ctrTitle"/>
          </p:nvPr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>
          <a:xfrm>
            <a:off x="0" y="-106363"/>
            <a:ext cx="9144000" cy="6964363"/>
          </a:xfrm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457200" y="714375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sz="2800" b="1" i="1" dirty="0" smtClean="0">
                <a:latin typeface="Arial Black" pitchFamily="34" charset="0"/>
              </a:rPr>
              <a:t>Конституция </a:t>
            </a:r>
            <a:r>
              <a:rPr lang="ru-RU" sz="2800" b="1" i="1" dirty="0" smtClean="0">
                <a:latin typeface="Arial Black" pitchFamily="34" charset="0"/>
              </a:rPr>
              <a:t>Российской Федерации</a:t>
            </a:r>
            <a:endParaRPr lang="ru-RU" sz="2800" b="1" i="1" dirty="0">
              <a:latin typeface="Arial Black" pitchFamily="34" charset="0"/>
            </a:endParaRPr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214282" y="1285860"/>
            <a:ext cx="85344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800" i="1" dirty="0" smtClean="0">
                <a:latin typeface="Arial Black" pitchFamily="34" charset="0"/>
              </a:rPr>
              <a:t>Понятие </a:t>
            </a:r>
            <a:r>
              <a:rPr lang="ru-RU" sz="2800" i="1" dirty="0" smtClean="0">
                <a:latin typeface="Arial Black" pitchFamily="34" charset="0"/>
              </a:rPr>
              <a:t>конституции, её виды. </a:t>
            </a:r>
            <a:endParaRPr lang="ru-RU" sz="2800" i="1" dirty="0" smtClean="0">
              <a:latin typeface="Arial Black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ru-RU" sz="2800" i="1" dirty="0" smtClean="0">
                <a:latin typeface="Arial Black" pitchFamily="34" charset="0"/>
              </a:rPr>
              <a:t>Конституция </a:t>
            </a:r>
            <a:r>
              <a:rPr lang="ru-RU" sz="2800" i="1" dirty="0" smtClean="0">
                <a:latin typeface="Arial Black" pitchFamily="34" charset="0"/>
              </a:rPr>
              <a:t>России</a:t>
            </a:r>
            <a:endParaRPr lang="ru-RU" sz="5400" b="1" i="1" dirty="0">
              <a:latin typeface="Arial Black" pitchFamily="34" charset="0"/>
            </a:endParaRPr>
          </a:p>
        </p:txBody>
      </p:sp>
      <p:sp>
        <p:nvSpPr>
          <p:cNvPr id="13318" name="Прямоугольник 5"/>
          <p:cNvSpPr>
            <a:spLocks noChangeArrowheads="1"/>
          </p:cNvSpPr>
          <p:nvPr/>
        </p:nvSpPr>
        <p:spPr bwMode="auto">
          <a:xfrm>
            <a:off x="1643063" y="5500688"/>
            <a:ext cx="5786437" cy="369332"/>
          </a:xfrm>
          <a:prstGeom prst="rect">
            <a:avLst/>
          </a:prstGeom>
          <a:solidFill>
            <a:srgbClr val="FFCC00">
              <a:alpha val="21176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b="1" i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olum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8300"/>
            <a:ext cx="1295400" cy="648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428860" y="214290"/>
            <a:ext cx="4857784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 срокам действия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1357298"/>
            <a:ext cx="3357586" cy="64294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Постоянные  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29190" y="1357298"/>
            <a:ext cx="3357586" cy="64294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Временные   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лисфе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29454" y="928669"/>
            <a:ext cx="2001970" cy="316100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 descr="Соло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20" y="3000372"/>
            <a:ext cx="4286280" cy="275132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785786" y="928670"/>
            <a:ext cx="61436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Древний мир</a:t>
            </a:r>
          </a:p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    Прообразами современных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конститу-ций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можно считать учредительные законы, устанавливавшиеся в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древне-греческих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полисах, как правило, особыми законодателями, из которых наиболее известны законы Солона и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Клисфена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в Афинах. </a:t>
            </a:r>
          </a:p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    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7290" y="214290"/>
            <a:ext cx="671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Arial Black" pitchFamily="34" charset="0"/>
              </a:rPr>
              <a:t>2. Этапы развития конституции.</a:t>
            </a:r>
            <a:endParaRPr lang="ru-RU" sz="2800" b="1" i="1" dirty="0">
              <a:latin typeface="Arial Black" pitchFamily="34" charset="0"/>
            </a:endParaRPr>
          </a:p>
        </p:txBody>
      </p:sp>
      <p:pic>
        <p:nvPicPr>
          <p:cNvPr id="4" name="Picture 5" descr="colum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8300"/>
            <a:ext cx="1295400" cy="648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Сервий Тулий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7620" y="4135163"/>
            <a:ext cx="2357434" cy="2722837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857224" y="4000504"/>
            <a:ext cx="34290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    В Риме в роли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тако-го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законодателя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выс-тупил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царь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Сервий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Туллий. </a:t>
            </a:r>
            <a:endParaRPr lang="ru-RU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Ликург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124" y="3643147"/>
            <a:ext cx="4357686" cy="3214853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857224" y="428604"/>
            <a:ext cx="807249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      Спартанская неписанная конституция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приписыва-лась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легендарному Ликургу (истинный автор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неизвес-тен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). Конституционный характер в Спарте носила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уст-но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передававшаяся «Большая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ретра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» (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постановле-ние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), гласившая: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Пусть народ будет разделён на филы и </a:t>
            </a:r>
            <a:r>
              <a:rPr lang="ru-RU" sz="2400" i="1" dirty="0" err="1" smtClean="0">
                <a:latin typeface="Arial" pitchFamily="34" charset="0"/>
                <a:cs typeface="Arial" pitchFamily="34" charset="0"/>
              </a:rPr>
              <a:t>обы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, пусть в герусию входит вместе с </a:t>
            </a:r>
            <a:r>
              <a:rPr lang="ru-RU" sz="2400" i="1" dirty="0" err="1" smtClean="0">
                <a:latin typeface="Arial" pitchFamily="34" charset="0"/>
                <a:cs typeface="Arial" pitchFamily="34" charset="0"/>
              </a:rPr>
              <a:t>царя-ми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 30 человек, а народ время от времени собирается у реки </a:t>
            </a:r>
            <a:r>
              <a:rPr lang="ru-RU" sz="2400" i="1" dirty="0" err="1" smtClean="0">
                <a:latin typeface="Arial" pitchFamily="34" charset="0"/>
                <a:cs typeface="Arial" pitchFamily="34" charset="0"/>
              </a:rPr>
              <a:t>Еврота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 на собрания. Там пусть народу </a:t>
            </a:r>
            <a:r>
              <a:rPr lang="ru-RU" sz="2400" i="1" dirty="0" err="1" smtClean="0">
                <a:latin typeface="Arial" pitchFamily="34" charset="0"/>
                <a:cs typeface="Arial" pitchFamily="34" charset="0"/>
              </a:rPr>
              <a:t>пред-лагают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 решения, которые он может принять или отклонить. У народа пусть будет высшая власть и сила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5" descr="colum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357166"/>
            <a:ext cx="778674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Средние века.</a:t>
            </a:r>
          </a:p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    Одной из самых старых и ныне действующих конституций мира является основной закон Сан-Марино (был принят ещё в 1600г., базировался на городском уставе, принятом в 1300г.)</a:t>
            </a:r>
          </a:p>
          <a:p>
            <a:pPr algn="just"/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Новое время.</a:t>
            </a:r>
          </a:p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 Самой первой конституцией является Статут Великого Княжества Литовского от 1529г. Затем он дважды дополнялся в 1566 и 1588гг. Статут Великого Княжества Литовского позже действовал в Речи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Посполитой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и затем в Российской Империи вплоть до 1840 года.</a:t>
            </a:r>
          </a:p>
          <a:p>
            <a:pPr algn="just"/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5" descr="colum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8300"/>
            <a:ext cx="1295400" cy="648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571604" y="857232"/>
            <a:ext cx="6286544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XVII-XVIII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вв. – появление конституций «первого поколения»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1785918" y="1785926"/>
            <a:ext cx="5929354" cy="857256"/>
          </a:xfrm>
          <a:prstGeom prst="downArrow">
            <a:avLst>
              <a:gd name="adj1" fmla="val 50000"/>
              <a:gd name="adj2" fmla="val 53064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2714620"/>
            <a:ext cx="7143800" cy="30718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Начало утверждения демократии: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«источник власти» – народ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возникновение выборной, представительной власти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подданство преобразовано в гражданство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провозглашение равенства граждан перед законом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подчинение власти закону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colum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8300"/>
            <a:ext cx="1295400" cy="648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colum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8300"/>
            <a:ext cx="1295400" cy="648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кругленный прямоугольник 1"/>
          <p:cNvSpPr/>
          <p:nvPr/>
        </p:nvSpPr>
        <p:spPr>
          <a:xfrm>
            <a:off x="2500298" y="214290"/>
            <a:ext cx="4357718" cy="78581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Типы конституций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1285860"/>
            <a:ext cx="3929090" cy="20717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Кодифицированные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(писанные)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buFont typeface="Wingdings" pitchFamily="2" charset="2"/>
              <a:buChar char="q"/>
            </a:pP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сведение в единый закон нескольких </a:t>
            </a:r>
            <a:r>
              <a:rPr lang="ru-RU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нор-мативно-правовых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актов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72066" y="1285860"/>
            <a:ext cx="3786214" cy="20717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Некодифицированные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(неписанные)</a:t>
            </a:r>
          </a:p>
          <a:p>
            <a:pPr algn="ctr">
              <a:buFont typeface="Wingdings" pitchFamily="2" charset="2"/>
              <a:buChar char="q"/>
            </a:pP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ряд отдельных актов, не соединенных в один закон 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>
            <a:off x="3107521" y="964389"/>
            <a:ext cx="357190" cy="2857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6200000" flipH="1">
            <a:off x="5822165" y="964389"/>
            <a:ext cx="357190" cy="2857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000496" y="4071942"/>
            <a:ext cx="4429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XVII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в. Англия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– первая в истории конституционная монархия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Оливер Кромвель.jpg"/>
          <p:cNvPicPr>
            <a:picLocks noChangeAspect="1"/>
          </p:cNvPicPr>
          <p:nvPr/>
        </p:nvPicPr>
        <p:blipFill>
          <a:blip r:embed="rId3" cstate="print"/>
          <a:srcRect b="10344"/>
          <a:stretch>
            <a:fillRect/>
          </a:stretch>
        </p:blipFill>
        <p:spPr>
          <a:xfrm>
            <a:off x="1071538" y="3429000"/>
            <a:ext cx="2357454" cy="323000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57588" y="6000768"/>
            <a:ext cx="528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Оливер Кромвель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нституция СШ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760" y="214289"/>
            <a:ext cx="2682876" cy="3353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928662" y="1071546"/>
            <a:ext cx="4929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1787г. США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– первая в истории писанная конституция.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6248" y="3786190"/>
            <a:ext cx="47149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1789г.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–конституция Польши</a:t>
            </a:r>
          </a:p>
          <a:p>
            <a:pPr algn="just"/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1791г.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– конституция Франции</a:t>
            </a:r>
          </a:p>
          <a:p>
            <a:pPr algn="just"/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1812г.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– конституция Испании</a:t>
            </a:r>
          </a:p>
          <a:p>
            <a:pPr algn="just"/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1814г.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– конституция Норвегии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конституция Франции.jpg"/>
          <p:cNvPicPr>
            <a:picLocks noChangeAspect="1"/>
          </p:cNvPicPr>
          <p:nvPr/>
        </p:nvPicPr>
        <p:blipFill>
          <a:blip r:embed="rId3" cstate="print"/>
          <a:srcRect l="3000" t="2249" r="2499" b="4422"/>
          <a:stretch>
            <a:fillRect/>
          </a:stretch>
        </p:blipFill>
        <p:spPr>
          <a:xfrm>
            <a:off x="928662" y="2357430"/>
            <a:ext cx="3253441" cy="4286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colum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8300"/>
            <a:ext cx="1295400" cy="648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857356" y="357166"/>
            <a:ext cx="5572164" cy="107157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Вторая половина ХХ века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конституции «второго поколения»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1928802"/>
            <a:ext cx="7143800" cy="30718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более высокий уровень демократических принципов, лежащих в основе общественного и государственного строя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верховенство конституции как основного закона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принципы правового государства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2071670" y="1357298"/>
            <a:ext cx="5214974" cy="71438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5" descr="colum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8300"/>
            <a:ext cx="1295400" cy="648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кондиц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7" y="2643182"/>
            <a:ext cx="7080299" cy="3982669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28674" name="Picture 2" descr="https://upload.wikimedia.org/wikipedia/commons/thumb/6/6c/Constitution_of_the_United_States%2C_page_1.jpg/200px-Constitution_of_the_United_States%2C_page_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2750" y="123966288"/>
            <a:ext cx="1905000" cy="23050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57224" y="571480"/>
            <a:ext cx="80010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     В России первая попытка создать сословную конституцию, ограничивающую самодержавную власть посредством представительного органа и дающую дворянству сословные права, была предпринята в 1730 году в движении, возбуждённом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верховниками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     </a:t>
            </a:r>
          </a:p>
        </p:txBody>
      </p:sp>
      <p:pic>
        <p:nvPicPr>
          <p:cNvPr id="5" name="Picture 5" descr="colum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295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357290" y="214290"/>
            <a:ext cx="6715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Arial Black" pitchFamily="34" charset="0"/>
              </a:rPr>
              <a:t>История Конституции РФ.</a:t>
            </a:r>
            <a:endParaRPr lang="ru-RU" sz="2400" b="1" i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upload.wikimedia.org/wikipedia/commons/thumb/6/6c/Constitution_of_the_United_States%2C_page_1.jpg/200px-Constitution_of_the_United_States%2C_page_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750" y="123966288"/>
            <a:ext cx="1905000" cy="23050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57224" y="1000108"/>
            <a:ext cx="80010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     Ряд конституционных функций должно было выполнять планировавшееся Уложение, для разработки которого Екатерина II созвала Уложенную комиссию.</a:t>
            </a:r>
          </a:p>
        </p:txBody>
      </p:sp>
      <p:pic>
        <p:nvPicPr>
          <p:cNvPr id="5" name="Picture 5" descr="colum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95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уложенная комиссия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28794" y="2358930"/>
            <a:ext cx="6449722" cy="4284780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1785938" y="857250"/>
            <a:ext cx="5357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latin typeface="Arial Black" pitchFamily="34" charset="0"/>
              </a:rPr>
              <a:t>Домашнее задание:</a:t>
            </a:r>
          </a:p>
        </p:txBody>
      </p:sp>
      <p:pic>
        <p:nvPicPr>
          <p:cNvPr id="14339" name="Рисунок 2" descr="книги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63" y="1714500"/>
            <a:ext cx="3290887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648549" y="1556792"/>
            <a:ext cx="486516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cs typeface="Arial" charset="0"/>
              </a:rPr>
              <a:t>Самостоятельно изучить материал. </a:t>
            </a:r>
            <a:r>
              <a:rPr lang="ru-RU" sz="2800" b="1" dirty="0">
                <a:cs typeface="Arial" charset="0"/>
              </a:rPr>
              <a:t>Законспектировать Что такое конституция?</a:t>
            </a:r>
          </a:p>
          <a:p>
            <a:r>
              <a:rPr lang="ru-RU" sz="2800" b="1" dirty="0">
                <a:cs typeface="Arial" charset="0"/>
              </a:rPr>
              <a:t>Этапы развития Конституции.</a:t>
            </a:r>
          </a:p>
          <a:p>
            <a:r>
              <a:rPr lang="ru-RU" sz="2800" b="1" dirty="0">
                <a:cs typeface="Arial" charset="0"/>
              </a:rPr>
              <a:t>Содержание Конституции.</a:t>
            </a:r>
          </a:p>
          <a:p>
            <a:r>
              <a:rPr lang="ru-RU" sz="2800" b="1" dirty="0">
                <a:cs typeface="Arial" charset="0"/>
              </a:rPr>
              <a:t>Функции Конституции.</a:t>
            </a:r>
          </a:p>
          <a:p>
            <a:r>
              <a:rPr lang="ru-RU" sz="2800" b="1" dirty="0" smtClean="0">
                <a:cs typeface="Arial" charset="0"/>
              </a:rPr>
              <a:t>Ответить на вопросы по теме.</a:t>
            </a:r>
          </a:p>
          <a:p>
            <a:r>
              <a:rPr lang="ru-RU" sz="2800" b="1" dirty="0" smtClean="0">
                <a:solidFill>
                  <a:srgbClr val="FF0000"/>
                </a:solidFill>
                <a:cs typeface="Arial" charset="0"/>
              </a:rPr>
              <a:t>Задания принести 02.05.2024г.  </a:t>
            </a:r>
            <a:endParaRPr lang="ru-RU" sz="2800" b="1" dirty="0">
              <a:solidFill>
                <a:srgbClr val="FF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основные законы Российской импер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3268240"/>
            <a:ext cx="4786346" cy="358976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28674" name="Picture 2" descr="https://upload.wikimedia.org/wikipedia/commons/thumb/6/6c/Constitution_of_the_United_States%2C_page_1.jpg/200px-Constitution_of_the_United_States%2C_page_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2750" y="123966288"/>
            <a:ext cx="1905000" cy="23050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928662" y="571480"/>
            <a:ext cx="79296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      Впоследствии конституционные проекты разрабатывались окружением Александра I и декабристами, известен также проект конституционного характера М. Т. 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Лорис-Меликова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подписанный Александром II в день его гибели, но так и не вступивший в силу. </a:t>
            </a:r>
          </a:p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       В 1905-1906гг. были приняты Основные государственные законы Российской империи, фактически ставшие первой конституцией России.</a:t>
            </a:r>
          </a:p>
        </p:txBody>
      </p:sp>
      <p:pic>
        <p:nvPicPr>
          <p:cNvPr id="5" name="Picture 5" descr="colum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295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2" y="785794"/>
          <a:ext cx="8643998" cy="5303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28892"/>
                <a:gridCol w="621510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Конституции СССР, РСФСР, РФ (год принятия)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Положения Конституции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1918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опиралась на первые декреты советской власти, принятые до середины 1918 года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ru-RU" sz="24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полностью зачеркнула весь </a:t>
                      </a:r>
                      <a:r>
                        <a:rPr lang="ru-RU" sz="240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предшеству-ющий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государственно-правовой опыт России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была в наибольшей степени </a:t>
                      </a:r>
                      <a:r>
                        <a:rPr lang="ru-RU" sz="240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идеологи-зирована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имела открыто классовый характер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ru-RU" sz="24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утвердила основы государства диктатуры пролетариата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 descr="19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3" y="2786058"/>
            <a:ext cx="2299716" cy="335758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2" y="357166"/>
          <a:ext cx="8643998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7322"/>
                <a:gridCol w="72866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1924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Первая Конституция СССР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1925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первая Конституция РСФСР как</a:t>
                      </a:r>
                      <a:r>
                        <a:rPr lang="ru-RU" sz="24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союзной </a:t>
                      </a:r>
                      <a:r>
                        <a:rPr lang="ru-RU" sz="2400" kern="12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рес-публики</a:t>
                      </a:r>
                      <a:r>
                        <a:rPr lang="ru-RU" sz="24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в составе СССР</a:t>
                      </a:r>
                      <a:endParaRPr lang="ru-RU" sz="240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ru-RU" sz="24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значительная преемственность положений Конституции 1918 года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смягчила формулировки норм о насилии, </a:t>
                      </a:r>
                      <a:r>
                        <a:rPr lang="ru-RU" sz="240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по-давлении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уничтожении «паразитических» слоев общества, исключила положения о мировой революции и интересах всего человечества 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ru-RU" sz="24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косвенное указание на суверенитет РСФСР в составе СССР, не закреплено право выхода из СССР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2" y="357166"/>
          <a:ext cx="8643998" cy="603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28760"/>
                <a:gridCol w="72152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1936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Конституция</a:t>
                      </a:r>
                      <a:r>
                        <a:rPr lang="ru-RU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СССР- Конституция «победившего социализма»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1937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ru-RU" sz="24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Конституция РСФСР,</a:t>
                      </a:r>
                      <a:r>
                        <a:rPr lang="ru-RU" sz="24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закреплявшая победу </a:t>
                      </a:r>
                      <a:r>
                        <a:rPr lang="ru-RU" sz="2400" kern="12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со-циализма</a:t>
                      </a:r>
                      <a:endParaRPr lang="ru-RU" sz="240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ru-RU" sz="24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сохранение 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классовой сущности, и идеи </a:t>
                      </a:r>
                      <a:r>
                        <a:rPr lang="ru-RU" sz="240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дикта-туры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пролетариата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в связи с ликвидацией эксплуататорских </a:t>
                      </a:r>
                      <a:r>
                        <a:rPr lang="ru-RU" sz="240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клас-сов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было отменено лишение политических прав граждан по социальному признаку, введено </a:t>
                      </a:r>
                      <a:r>
                        <a:rPr lang="ru-RU" sz="240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все-общее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равное прямое избирательное право при тайном голосовании.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ru-RU" sz="24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впервые введены главы об основных правах и обязанностях граждан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закрепление руководящей роли </a:t>
                      </a:r>
                      <a:r>
                        <a:rPr lang="ru-RU" sz="240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коммунисти-ческой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партии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включена норма о праве выхода из СССР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2" y="214290"/>
          <a:ext cx="8643998" cy="4937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28760"/>
                <a:gridCol w="72152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1977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Конституция</a:t>
                      </a:r>
                      <a:r>
                        <a:rPr lang="ru-RU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СССР</a:t>
                      </a:r>
                      <a:r>
                        <a:rPr lang="ru-RU" sz="2400" baseline="0" dirty="0" smtClean="0">
                          <a:latin typeface="Arial" pitchFamily="34" charset="0"/>
                          <a:cs typeface="Arial" pitchFamily="34" charset="0"/>
                        </a:rPr>
                        <a:t> периода «развитого </a:t>
                      </a:r>
                      <a:r>
                        <a:rPr lang="ru-RU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социа-лизма</a:t>
                      </a:r>
                      <a:r>
                        <a:rPr lang="ru-RU" sz="2400" baseline="0" dirty="0" smtClean="0">
                          <a:latin typeface="Arial" pitchFamily="34" charset="0"/>
                          <a:cs typeface="Arial" pitchFamily="34" charset="0"/>
                        </a:rPr>
                        <a:t>»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1978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ru-RU" sz="24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Конституция РСФСР</a:t>
                      </a:r>
                      <a:r>
                        <a:rPr lang="ru-RU" sz="24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периода «развитого </a:t>
                      </a:r>
                      <a:r>
                        <a:rPr lang="ru-RU" sz="2400" kern="12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соци-ализма</a:t>
                      </a:r>
                      <a:r>
                        <a:rPr lang="ru-RU" sz="24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»</a:t>
                      </a:r>
                      <a:endParaRPr lang="ru-RU" sz="240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ru-RU" sz="24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наиболее нестабильная из всех </a:t>
                      </a:r>
                      <a:r>
                        <a:rPr lang="ru-RU" sz="2400" kern="12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существовав-ших</a:t>
                      </a:r>
                      <a:r>
                        <a:rPr lang="ru-RU" sz="24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раннее</a:t>
                      </a:r>
                      <a:endParaRPr lang="ru-RU" sz="240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народ объявлен субъектом</a:t>
                      </a:r>
                      <a:r>
                        <a:rPr lang="ru-RU" sz="24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власти</a:t>
                      </a:r>
                      <a:endParaRPr lang="ru-RU" sz="240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ru-RU" sz="24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расширение спектра прав и обязанностей </a:t>
                      </a:r>
                      <a:r>
                        <a:rPr lang="ru-RU" sz="240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граж-дан</a:t>
                      </a:r>
                      <a:endParaRPr lang="ru-RU" sz="240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усиление</a:t>
                      </a:r>
                      <a:r>
                        <a:rPr lang="ru-RU" sz="24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положения о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руководящей роли </a:t>
                      </a:r>
                      <a:r>
                        <a:rPr lang="ru-RU" sz="240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ком-мунистической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партии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в прямой форме установлен суверенитет РСФСР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 descr="Generalnyj-sekretar-CK-KPSS-Predsedatel-Prezidiuma-Verhovnogo-Soveta-SSSR-L-I-Brezhnev--ic1977_4774.jpg"/>
          <p:cNvPicPr>
            <a:picLocks noChangeAspect="1"/>
          </p:cNvPicPr>
          <p:nvPr/>
        </p:nvPicPr>
        <p:blipFill>
          <a:blip r:embed="rId2" cstate="print"/>
          <a:srcRect l="6871" t="9543" r="3808" b="12922"/>
          <a:stretch>
            <a:fillRect/>
          </a:stretch>
        </p:blipFill>
        <p:spPr>
          <a:xfrm>
            <a:off x="4143372" y="4714884"/>
            <a:ext cx="4143404" cy="191234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00002" y="857232"/>
          <a:ext cx="7858212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8878"/>
                <a:gridCol w="655933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1993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ru-RU" sz="24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Конституция РФ,</a:t>
                      </a:r>
                      <a:r>
                        <a:rPr lang="ru-RU" sz="24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утверждающая верховенство закона и принципы правового государства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00034" y="2214554"/>
            <a:ext cx="79296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    Конституция РФ вступила в действие со дня ее опубликования,  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25 декабря 1993 года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full_pos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3286124"/>
            <a:ext cx="4572000" cy="3218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571480"/>
            <a:ext cx="77153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     Как правило, все конституционные акты сходны по своему содержанию. Они включают в себя следующие положения: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определение организации государственной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влас-ти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права и полномочия органов власти и её отношения к гражданам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обязанности и основные права граждан -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граждан-ские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свободы: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право личной неприкосновенности, т.е. контроль суда над арестами, обысками, тайна частной переписки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свобода труда и передвижения, т.е. отмена полицейской паспортной системы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свобода совести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свобода слова и печати.</a:t>
            </a:r>
          </a:p>
        </p:txBody>
      </p:sp>
      <p:pic>
        <p:nvPicPr>
          <p:cNvPr id="3" name="Picture 5" descr="colum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8300"/>
            <a:ext cx="1295400" cy="648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14480" y="142852"/>
            <a:ext cx="6046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Arial Black" pitchFamily="34" charset="0"/>
              </a:rPr>
              <a:t>3. Содержание Конституции.</a:t>
            </a:r>
            <a:endParaRPr lang="ru-RU" sz="2800" b="1" i="1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1357298"/>
            <a:ext cx="764386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гражданское равенство - уничтожение сословных привилегий и вероисповедных ограничений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свобода собраний и союзов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право подавать петиции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право граждан принимать участие в народном и местном областном представительстве, в контроле за деятельностью властей, в политической и общественной деятельности страны.</a:t>
            </a:r>
          </a:p>
          <a:p>
            <a:pPr algn="just"/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    Совокупность данных положений именуется конституционным правом, а их система называется конституционализмом.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5" descr="colum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8300"/>
            <a:ext cx="1295400" cy="648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642918"/>
            <a:ext cx="785818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Учредительная функция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 конституция, которая появляется в результате существенных изменений в общественной жизни, становится политической и правовой основой для его дальнейшего развития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 либо закрепляет уже существующие человеческие деяния, либо создаёт предпосылки для создания новых общественных отношений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Организаторская функция: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закрепляет достигнутые результаты, но в то же время ставит перед обществом и государством новые задачи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 увеличивает политическую активность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 направляет государственные органы и общественные объединения, всех граждан на осуществление деятельности в духе и рамках нового основного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4480" y="142852"/>
            <a:ext cx="52886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Arial Black" pitchFamily="34" charset="0"/>
              </a:rPr>
              <a:t>4. Функции Конституции.</a:t>
            </a:r>
            <a:endParaRPr lang="ru-RU" sz="2800" b="1" i="1" dirty="0">
              <a:latin typeface="Arial Black" pitchFamily="34" charset="0"/>
            </a:endParaRPr>
          </a:p>
        </p:txBody>
      </p:sp>
      <p:pic>
        <p:nvPicPr>
          <p:cNvPr id="4" name="Picture 5" descr="colum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642918"/>
            <a:ext cx="785818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Внешнеполитическая функция: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фундамент внешнеполитической деятельности государства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Идеологическая функция: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 закрепление в Конституции положений определенного политического учения в качестве господствующих (например, Конституции СССР)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Юридическая функция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основа новой правовой системы и правопорядка в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регулирует общественные отношения и как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доку-мент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прямого действия является почвой для их возникновения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дает импульс для развития законодательства и принятия большого количества новых нормативно-правовых актов, воплощающих общие идеи и отдельные положения Конституции</a:t>
            </a:r>
          </a:p>
        </p:txBody>
      </p:sp>
      <p:pic>
        <p:nvPicPr>
          <p:cNvPr id="4" name="Picture 5" descr="colum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aw_and_order_s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75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931863" y="96838"/>
            <a:ext cx="7158037" cy="741362"/>
          </a:xfrm>
        </p:spPr>
        <p:txBody>
          <a:bodyPr/>
          <a:lstStyle/>
          <a:p>
            <a:pPr algn="ctr" eaLnBrk="1" hangingPunct="1"/>
            <a:r>
              <a:rPr lang="ru-RU" sz="2800" b="1" i="1" smtClean="0">
                <a:latin typeface="Arial Black" pitchFamily="34" charset="0"/>
              </a:rPr>
              <a:t>План: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8794" y="2857496"/>
            <a:ext cx="5857916" cy="1785950"/>
          </a:xfrm>
          <a:solidFill>
            <a:srgbClr val="FFFFCC">
              <a:alpha val="18000"/>
            </a:srgbClr>
          </a:solidFill>
        </p:spPr>
        <p:txBody>
          <a:bodyPr>
            <a:normAutofit/>
          </a:bodyPr>
          <a:lstStyle/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Что такое конституция?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Этапы развития Конституции.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Содержание Конституции.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Функции Конституции.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1071546"/>
            <a:ext cx="78581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    Для контроля за соответствием конституции принимаемых решений может существовать специальный орган судебной власти -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Конституционный суд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 В некоторых странах его функции выполняет другой орган власти, например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Верховный суд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5" descr="colum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онституционный ск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1934" y="2886071"/>
            <a:ext cx="4667266" cy="3733813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nk_the_deal_p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657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643042" y="2500306"/>
            <a:ext cx="59293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Конституционный строй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 — система социальных, экономических и политико-правовых отношений, устанавливаемых и охраняемых конституцией и другими конституционно-правовыми актами государства.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14414" y="357166"/>
            <a:ext cx="67151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ru-RU" sz="2800" b="1" i="1" dirty="0" smtClean="0">
                <a:latin typeface="Arial Black" pitchFamily="34" charset="0"/>
                <a:cs typeface="Arial" pitchFamily="34" charset="0"/>
              </a:rPr>
              <a:t>5. Конституционный строй Российской Федерации.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ChangeArrowheads="1"/>
          </p:cNvSpPr>
          <p:nvPr/>
        </p:nvSpPr>
        <p:spPr bwMode="auto">
          <a:xfrm>
            <a:off x="1371600" y="381000"/>
            <a:ext cx="7543800" cy="5638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Раздел </a:t>
            </a:r>
            <a:r>
              <a:rPr lang="en-US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endParaRPr lang="ru-RU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Глава 1.</a:t>
            </a:r>
            <a:r>
              <a:rPr lang="ru-RU" b="1">
                <a:latin typeface="Arial" pitchFamily="34" charset="0"/>
                <a:cs typeface="Arial" pitchFamily="34" charset="0"/>
              </a:rPr>
              <a:t> Основы конституционного строя(ст. 1-6)</a:t>
            </a:r>
          </a:p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Глава 2.</a:t>
            </a:r>
            <a:r>
              <a:rPr lang="ru-RU" b="1">
                <a:latin typeface="Arial" pitchFamily="34" charset="0"/>
                <a:cs typeface="Arial" pitchFamily="34" charset="0"/>
              </a:rPr>
              <a:t> Права и свободы человека и гражданина(ст. 17-64)</a:t>
            </a:r>
          </a:p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Глава 3.</a:t>
            </a:r>
            <a:r>
              <a:rPr lang="ru-RU" b="1">
                <a:latin typeface="Arial" pitchFamily="34" charset="0"/>
                <a:cs typeface="Arial" pitchFamily="34" charset="0"/>
              </a:rPr>
              <a:t> Федеративное устройство(ст. 65-79)</a:t>
            </a:r>
          </a:p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Глава 4.</a:t>
            </a:r>
            <a:r>
              <a:rPr lang="ru-RU" b="1">
                <a:latin typeface="Arial" pitchFamily="34" charset="0"/>
                <a:cs typeface="Arial" pitchFamily="34" charset="0"/>
              </a:rPr>
              <a:t> Президент Российской Федерации(ст. 80-93)</a:t>
            </a:r>
          </a:p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Глава 5.</a:t>
            </a:r>
            <a:r>
              <a:rPr lang="ru-RU" b="1">
                <a:latin typeface="Arial" pitchFamily="34" charset="0"/>
                <a:cs typeface="Arial" pitchFamily="34" charset="0"/>
              </a:rPr>
              <a:t> Федеральное Собрание(ст. 94-109)</a:t>
            </a:r>
          </a:p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Глава 6.</a:t>
            </a:r>
            <a:r>
              <a:rPr lang="ru-RU" b="1">
                <a:latin typeface="Arial" pitchFamily="34" charset="0"/>
                <a:cs typeface="Arial" pitchFamily="34" charset="0"/>
              </a:rPr>
              <a:t> Правительство Российской Федерации(ст. 110-117)</a:t>
            </a:r>
          </a:p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Глава 7.</a:t>
            </a:r>
            <a:r>
              <a:rPr lang="ru-RU" b="1">
                <a:latin typeface="Arial" pitchFamily="34" charset="0"/>
                <a:cs typeface="Arial" pitchFamily="34" charset="0"/>
              </a:rPr>
              <a:t> Судебная власть(ст.118-129)</a:t>
            </a:r>
          </a:p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Глава 8.</a:t>
            </a:r>
            <a:r>
              <a:rPr lang="ru-RU" b="1">
                <a:latin typeface="Arial" pitchFamily="34" charset="0"/>
                <a:cs typeface="Arial" pitchFamily="34" charset="0"/>
              </a:rPr>
              <a:t> Местное самоуправление(ст.130-133)</a:t>
            </a:r>
          </a:p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Глава 9.</a:t>
            </a:r>
            <a:r>
              <a:rPr lang="ru-RU" b="1">
                <a:latin typeface="Arial" pitchFamily="34" charset="0"/>
                <a:cs typeface="Arial" pitchFamily="34" charset="0"/>
              </a:rPr>
              <a:t> Конституционные поправки и пересмотр </a:t>
            </a:r>
          </a:p>
          <a:p>
            <a:pPr algn="ctr"/>
            <a:r>
              <a:rPr lang="ru-RU" b="1">
                <a:latin typeface="Arial" pitchFamily="34" charset="0"/>
                <a:cs typeface="Arial" pitchFamily="34" charset="0"/>
              </a:rPr>
              <a:t>Конституции(ст.134-137)</a:t>
            </a:r>
          </a:p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3962400" y="152400"/>
            <a:ext cx="2590800" cy="4572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Преамбула</a:t>
            </a:r>
          </a:p>
        </p:txBody>
      </p:sp>
      <p:sp>
        <p:nvSpPr>
          <p:cNvPr id="7172" name="Rectangle 7"/>
          <p:cNvSpPr>
            <a:spLocks noChangeArrowheads="1"/>
          </p:cNvSpPr>
          <p:nvPr/>
        </p:nvSpPr>
        <p:spPr bwMode="auto">
          <a:xfrm>
            <a:off x="1828800" y="5943600"/>
            <a:ext cx="6781800" cy="914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Раздел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II</a:t>
            </a: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Заключительные и переходные положения</a:t>
            </a:r>
          </a:p>
          <a:p>
            <a:pPr algn="ctr"/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Rectangle 8"/>
          <p:cNvSpPr>
            <a:spLocks noChangeArrowheads="1"/>
          </p:cNvSpPr>
          <p:nvPr/>
        </p:nvSpPr>
        <p:spPr bwMode="auto">
          <a:xfrm>
            <a:off x="228600" y="0"/>
            <a:ext cx="9906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latin typeface="Arial" pitchFamily="34" charset="0"/>
                <a:cs typeface="Arial" pitchFamily="34" charset="0"/>
              </a:rPr>
              <a:t>С</a:t>
            </a:r>
          </a:p>
          <a:p>
            <a:pPr algn="ctr"/>
            <a:r>
              <a:rPr lang="ru-RU" b="1">
                <a:latin typeface="Arial" pitchFamily="34" charset="0"/>
                <a:cs typeface="Arial" pitchFamily="34" charset="0"/>
              </a:rPr>
              <a:t>Т</a:t>
            </a:r>
          </a:p>
          <a:p>
            <a:pPr algn="ctr"/>
            <a:r>
              <a:rPr lang="ru-RU" b="1">
                <a:latin typeface="Arial" pitchFamily="34" charset="0"/>
                <a:cs typeface="Arial" pitchFamily="34" charset="0"/>
              </a:rPr>
              <a:t>Р</a:t>
            </a:r>
          </a:p>
          <a:p>
            <a:pPr algn="ctr"/>
            <a:r>
              <a:rPr lang="ru-RU" b="1">
                <a:latin typeface="Arial" pitchFamily="34" charset="0"/>
                <a:cs typeface="Arial" pitchFamily="34" charset="0"/>
              </a:rPr>
              <a:t>У</a:t>
            </a:r>
          </a:p>
          <a:p>
            <a:pPr algn="ctr"/>
            <a:r>
              <a:rPr lang="ru-RU" b="1">
                <a:latin typeface="Arial" pitchFamily="34" charset="0"/>
                <a:cs typeface="Arial" pitchFamily="34" charset="0"/>
              </a:rPr>
              <a:t>К</a:t>
            </a:r>
          </a:p>
          <a:p>
            <a:pPr algn="ctr"/>
            <a:r>
              <a:rPr lang="ru-RU" b="1">
                <a:latin typeface="Arial" pitchFamily="34" charset="0"/>
                <a:cs typeface="Arial" pitchFamily="34" charset="0"/>
              </a:rPr>
              <a:t>Т</a:t>
            </a:r>
          </a:p>
          <a:p>
            <a:pPr algn="ctr"/>
            <a:r>
              <a:rPr lang="ru-RU" b="1">
                <a:latin typeface="Arial" pitchFamily="34" charset="0"/>
                <a:cs typeface="Arial" pitchFamily="34" charset="0"/>
              </a:rPr>
              <a:t>У</a:t>
            </a:r>
          </a:p>
          <a:p>
            <a:pPr algn="ctr"/>
            <a:r>
              <a:rPr lang="ru-RU" b="1">
                <a:latin typeface="Arial" pitchFamily="34" charset="0"/>
                <a:cs typeface="Arial" pitchFamily="34" charset="0"/>
              </a:rPr>
              <a:t>Р</a:t>
            </a:r>
          </a:p>
          <a:p>
            <a:pPr algn="ctr"/>
            <a:r>
              <a:rPr lang="ru-RU" b="1">
                <a:latin typeface="Arial" pitchFamily="34" charset="0"/>
                <a:cs typeface="Arial" pitchFamily="34" charset="0"/>
              </a:rPr>
              <a:t>А</a:t>
            </a:r>
          </a:p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>
                <a:latin typeface="Arial" pitchFamily="34" charset="0"/>
                <a:cs typeface="Arial" pitchFamily="34" charset="0"/>
              </a:rPr>
              <a:t>К</a:t>
            </a:r>
          </a:p>
          <a:p>
            <a:pPr algn="ctr"/>
            <a:r>
              <a:rPr lang="ru-RU" b="1">
                <a:latin typeface="Arial" pitchFamily="34" charset="0"/>
                <a:cs typeface="Arial" pitchFamily="34" charset="0"/>
              </a:rPr>
              <a:t>О</a:t>
            </a:r>
          </a:p>
          <a:p>
            <a:pPr algn="ctr"/>
            <a:r>
              <a:rPr lang="ru-RU" b="1">
                <a:latin typeface="Arial" pitchFamily="34" charset="0"/>
                <a:cs typeface="Arial" pitchFamily="34" charset="0"/>
              </a:rPr>
              <a:t>Н</a:t>
            </a:r>
          </a:p>
          <a:p>
            <a:pPr algn="ctr"/>
            <a:r>
              <a:rPr lang="ru-RU" b="1">
                <a:latin typeface="Arial" pitchFamily="34" charset="0"/>
                <a:cs typeface="Arial" pitchFamily="34" charset="0"/>
              </a:rPr>
              <a:t>С</a:t>
            </a:r>
          </a:p>
          <a:p>
            <a:pPr algn="ctr"/>
            <a:r>
              <a:rPr lang="ru-RU" b="1">
                <a:latin typeface="Arial" pitchFamily="34" charset="0"/>
                <a:cs typeface="Arial" pitchFamily="34" charset="0"/>
              </a:rPr>
              <a:t>Т</a:t>
            </a:r>
          </a:p>
          <a:p>
            <a:pPr algn="ctr"/>
            <a:r>
              <a:rPr lang="ru-RU" b="1">
                <a:latin typeface="Arial" pitchFamily="34" charset="0"/>
                <a:cs typeface="Arial" pitchFamily="34" charset="0"/>
              </a:rPr>
              <a:t>И</a:t>
            </a:r>
          </a:p>
          <a:p>
            <a:pPr algn="ctr"/>
            <a:r>
              <a:rPr lang="ru-RU" b="1">
                <a:latin typeface="Arial" pitchFamily="34" charset="0"/>
                <a:cs typeface="Arial" pitchFamily="34" charset="0"/>
              </a:rPr>
              <a:t>Т</a:t>
            </a:r>
          </a:p>
          <a:p>
            <a:pPr algn="ctr"/>
            <a:r>
              <a:rPr lang="ru-RU" b="1">
                <a:latin typeface="Arial" pitchFamily="34" charset="0"/>
                <a:cs typeface="Arial" pitchFamily="34" charset="0"/>
              </a:rPr>
              <a:t>У</a:t>
            </a:r>
          </a:p>
          <a:p>
            <a:pPr algn="ctr"/>
            <a:r>
              <a:rPr lang="ru-RU" b="1">
                <a:latin typeface="Arial" pitchFamily="34" charset="0"/>
                <a:cs typeface="Arial" pitchFamily="34" charset="0"/>
              </a:rPr>
              <a:t>Ц</a:t>
            </a:r>
          </a:p>
          <a:p>
            <a:pPr algn="ctr"/>
            <a:r>
              <a:rPr lang="ru-RU" b="1">
                <a:latin typeface="Arial" pitchFamily="34" charset="0"/>
                <a:cs typeface="Arial" pitchFamily="34" charset="0"/>
              </a:rPr>
              <a:t>И</a:t>
            </a:r>
          </a:p>
          <a:p>
            <a:pPr algn="ctr"/>
            <a:r>
              <a:rPr lang="ru-RU" b="1">
                <a:latin typeface="Arial" pitchFamily="34" charset="0"/>
                <a:cs typeface="Arial" pitchFamily="34" charset="0"/>
              </a:rPr>
              <a:t>И</a:t>
            </a:r>
          </a:p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>
                <a:latin typeface="Arial" pitchFamily="34" charset="0"/>
                <a:cs typeface="Arial" pitchFamily="34" charset="0"/>
              </a:rPr>
              <a:t>РФ</a:t>
            </a:r>
          </a:p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174" name="Line 9"/>
          <p:cNvSpPr>
            <a:spLocks noChangeShapeType="1"/>
          </p:cNvSpPr>
          <p:nvPr/>
        </p:nvSpPr>
        <p:spPr bwMode="auto">
          <a:xfrm>
            <a:off x="1219200" y="304800"/>
            <a:ext cx="27432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colum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1928794" y="214290"/>
            <a:ext cx="4857784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Принципы конституционного строя РФ.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>
            <a:hlinkClick r:id="rId4" action="ppaction://hlinkpres?slideindex=1&amp;slidetitle="/>
          </p:cNvPr>
          <p:cNvSpPr/>
          <p:nvPr/>
        </p:nvSpPr>
        <p:spPr>
          <a:xfrm>
            <a:off x="357158" y="1428736"/>
            <a:ext cx="3143272" cy="15001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Принципы основ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организации государственной власти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>
            <a:hlinkClick r:id="rId5" action="ppaction://hlinkpres?slideindex=1&amp;slidetitle="/>
          </p:cNvPr>
          <p:cNvSpPr/>
          <p:nvPr/>
        </p:nvSpPr>
        <p:spPr>
          <a:xfrm>
            <a:off x="2428860" y="3000372"/>
            <a:ext cx="4071966" cy="15001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Принципы основ взаимоотношений государства и человека, гражданина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>
            <a:hlinkClick r:id="rId6" action="ppaction://hlinkpres?slideindex=1&amp;slidetitle="/>
          </p:cNvPr>
          <p:cNvSpPr/>
          <p:nvPr/>
        </p:nvSpPr>
        <p:spPr>
          <a:xfrm>
            <a:off x="5643570" y="1428736"/>
            <a:ext cx="3214678" cy="15001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Принципы основ организации жизни гражданского общества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2464579" y="1178703"/>
            <a:ext cx="285752" cy="2143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6200000" flipH="1">
            <a:off x="6072198" y="1142984"/>
            <a:ext cx="285752" cy="2857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4" idx="2"/>
          </p:cNvCxnSpPr>
          <p:nvPr/>
        </p:nvCxnSpPr>
        <p:spPr>
          <a:xfrm rot="5400000">
            <a:off x="3421845" y="2064531"/>
            <a:ext cx="1871682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85786" y="857232"/>
          <a:ext cx="8143932" cy="4801329"/>
        </p:xfrm>
        <a:graphic>
          <a:graphicData uri="http://schemas.openxmlformats.org/drawingml/2006/table">
            <a:tbl>
              <a:tblPr/>
              <a:tblGrid>
                <a:gridCol w="2819053"/>
                <a:gridCol w="5324879"/>
              </a:tblGrid>
              <a:tr h="11251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Arial" pitchFamily="34" charset="0"/>
                          <a:cs typeface="Arial" pitchFamily="34" charset="0"/>
                        </a:rPr>
                        <a:t>Статьи </a:t>
                      </a:r>
                      <a:r>
                        <a:rPr lang="ru-RU" sz="2400" b="1" dirty="0" err="1" smtClean="0">
                          <a:latin typeface="Arial" pitchFamily="34" charset="0"/>
                          <a:cs typeface="Arial" pitchFamily="34" charset="0"/>
                        </a:rPr>
                        <a:t>Конститу-ции</a:t>
                      </a:r>
                      <a:r>
                        <a:rPr lang="ru-RU" sz="2400" b="1" dirty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2400" b="1" dirty="0" err="1" smtClean="0">
                          <a:latin typeface="Arial" pitchFamily="34" charset="0"/>
                          <a:cs typeface="Arial" pitchFamily="34" charset="0"/>
                        </a:rPr>
                        <a:t>подтвержда-ющие</a:t>
                      </a:r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400" b="1" dirty="0">
                          <a:latin typeface="Arial" pitchFamily="34" charset="0"/>
                          <a:cs typeface="Arial" pitchFamily="34" charset="0"/>
                        </a:rPr>
                        <a:t>положения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Arial" pitchFamily="34" charset="0"/>
                          <a:cs typeface="Arial" pitchFamily="34" charset="0"/>
                        </a:rPr>
                        <a:t>Положения Конституции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0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Статьи </a:t>
                      </a:r>
                      <a:r>
                        <a:rPr lang="ru-RU" sz="2400" dirty="0">
                          <a:latin typeface="Arial" pitchFamily="34" charset="0"/>
                          <a:cs typeface="Arial" pitchFamily="34" charset="0"/>
                        </a:rPr>
                        <a:t>1-3,10,11,12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Россия – демократическое правовое государство с республиканской формой правления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0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 pitchFamily="34" charset="0"/>
                          <a:cs typeface="Arial" pitchFamily="34" charset="0"/>
                        </a:rPr>
                        <a:t>Ст. 1,5 (части 1,4)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Россия – федеративное государство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0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 pitchFamily="34" charset="0"/>
                          <a:cs typeface="Arial" pitchFamily="34" charset="0"/>
                        </a:rPr>
                        <a:t>Ст. 5 (часть 3),8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Россия – единое, целостное государство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0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 pitchFamily="34" charset="0"/>
                          <a:cs typeface="Arial" pitchFamily="34" charset="0"/>
                        </a:rPr>
                        <a:t>Ст. 7.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Россия – социальное государство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0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Arial" pitchFamily="34" charset="0"/>
                          <a:cs typeface="Arial" pitchFamily="34" charset="0"/>
                        </a:rPr>
                        <a:t>Ст. 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Россия – светское государство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Picture 5" descr="colum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colum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2143108" y="2928934"/>
            <a:ext cx="4857784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Принципы конституционного строя РФ.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>
            <a:hlinkClick r:id="rId3" action="ppaction://hlinkpres?slideindex=1&amp;slidetitle="/>
          </p:cNvPr>
          <p:cNvSpPr/>
          <p:nvPr/>
        </p:nvSpPr>
        <p:spPr>
          <a:xfrm>
            <a:off x="285720" y="1142984"/>
            <a:ext cx="3643338" cy="15001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Регулируют </a:t>
            </a:r>
            <a:r>
              <a:rPr lang="ru-RU" sz="2400" i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все стороны жизни 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общества и государства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>
            <a:hlinkClick r:id="rId3" action="ppaction://hlinkpres?slideindex=1&amp;slidetitle="/>
          </p:cNvPr>
          <p:cNvSpPr/>
          <p:nvPr/>
        </p:nvSpPr>
        <p:spPr>
          <a:xfrm>
            <a:off x="4786314" y="1142984"/>
            <a:ext cx="3643338" cy="15001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Определяют </a:t>
            </a:r>
            <a:r>
              <a:rPr lang="ru-RU" sz="2400" i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правовое положение 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 страны в целом, так и отдельной личности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>
            <a:hlinkClick r:id="rId3" action="ppaction://hlinkpres?slideindex=1&amp;slidetitle="/>
          </p:cNvPr>
          <p:cNvSpPr/>
          <p:nvPr/>
        </p:nvSpPr>
        <p:spPr>
          <a:xfrm>
            <a:off x="428596" y="4071942"/>
            <a:ext cx="3643338" cy="15001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Составляют </a:t>
            </a:r>
            <a:r>
              <a:rPr lang="ru-RU" sz="2400" i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правовую базу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для всей системы российского права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>
            <a:hlinkClick r:id="rId3" action="ppaction://hlinkpres?slideindex=1&amp;slidetitle="/>
          </p:cNvPr>
          <p:cNvSpPr/>
          <p:nvPr/>
        </p:nvSpPr>
        <p:spPr>
          <a:xfrm>
            <a:off x="4857752" y="4071942"/>
            <a:ext cx="3643338" cy="15001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 могут </a:t>
            </a:r>
            <a:r>
              <a:rPr lang="ru-RU" sz="2400" i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отменяться и пересматриваться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пока действует данная Конституция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rot="10800000">
            <a:off x="2857488" y="2643182"/>
            <a:ext cx="500066" cy="28575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5500694" y="2643182"/>
            <a:ext cx="357190" cy="28575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0800000" flipV="1">
            <a:off x="3071802" y="3857628"/>
            <a:ext cx="357190" cy="21431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572132" y="3857628"/>
            <a:ext cx="357190" cy="21431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colum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318389" y="188640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 по пройденной теме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93980" y="724205"/>
            <a:ext cx="7310468" cy="5945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Конституция — это: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основной закон государства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правовая система страны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свод законов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государства</a:t>
            </a: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Конституцию от всех других федеральных законов отличает: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обязательность для всех граждан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высшая юридическая сила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государственная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обеспеченность</a:t>
            </a: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 России является главой: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Федерального Собрания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Конституционного Суда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Российского государства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4.Что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перечисленного относится к нормативному акту: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Конституция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указ президента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постановление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</a:t>
            </a: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5.Когда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была принята первая Конституция в нашей стране: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7 октября 1977 г.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в декабре 1825 г.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17 октября 1905 г.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217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colum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935833" y="188640"/>
            <a:ext cx="8028655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6.Проступки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нарушающие законодательство о труде и правила охраны труда направлены против: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против собственности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против общественного порядка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против личности </a:t>
            </a:r>
            <a:endParaRPr lang="ru-RU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форме российская Конституция представляет собой: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свод правовых актов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основной закон государства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федеративный 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</a:t>
            </a: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относится к исполнительной власти в России: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Совет Безопасности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Совет Федерации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Министерство внутренних дел </a:t>
            </a:r>
            <a:endParaRPr lang="ru-RU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Первая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глава Конституции РФ 1993г. Посвящена: </a:t>
            </a:r>
          </a:p>
          <a:p>
            <a:pPr fontAlgn="base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правами и свободами человека и гражданина </a:t>
            </a:r>
          </a:p>
          <a:p>
            <a:pPr fontAlgn="base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федеративному устройству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основами конституционного строя </a:t>
            </a:r>
          </a:p>
          <a:p>
            <a:pPr fontAlgn="base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конституционным основам судебной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</a:t>
            </a:r>
          </a:p>
          <a:p>
            <a:pPr fontAlgn="base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Вводная часть Конституции РФ называется </a:t>
            </a:r>
          </a:p>
          <a:p>
            <a:pPr fontAlgn="base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 </a:t>
            </a:r>
          </a:p>
          <a:p>
            <a:pPr fontAlgn="base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диспозиция </a:t>
            </a:r>
          </a:p>
          <a:p>
            <a:pPr fontAlgn="base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Санкция </a:t>
            </a:r>
          </a:p>
          <a:p>
            <a:pPr fontAlgn="base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преамбула </a:t>
            </a:r>
          </a:p>
        </p:txBody>
      </p:sp>
    </p:spTree>
    <p:extLst>
      <p:ext uri="{BB962C8B-B14F-4D97-AF65-F5344CB8AC3E}">
        <p14:creationId xmlns:p14="http://schemas.microsoft.com/office/powerpoint/2010/main" val="49572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357166"/>
            <a:ext cx="56300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0" indent="-609600">
              <a:buFont typeface="Wingdings" pitchFamily="2" charset="2"/>
              <a:buAutoNum type="arabicPeriod"/>
              <a:defRPr/>
            </a:pPr>
            <a:r>
              <a:rPr lang="ru-RU" sz="2800" b="1" i="1" dirty="0" smtClean="0">
                <a:latin typeface="Arial Black" pitchFamily="34" charset="0"/>
                <a:cs typeface="Arial" pitchFamily="34" charset="0"/>
              </a:rPr>
              <a:t>Что такое конституция?</a:t>
            </a:r>
          </a:p>
        </p:txBody>
      </p:sp>
      <p:pic>
        <p:nvPicPr>
          <p:cNvPr id="4" name="Picture 5" descr="colum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8300"/>
            <a:ext cx="1295400" cy="648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p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643050"/>
            <a:ext cx="123825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000232" y="2143116"/>
            <a:ext cx="664373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Конституция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(от лат. </a:t>
            </a:r>
            <a:r>
              <a:rPr lang="la-Latn" sz="2400" i="1" dirty="0" smtClean="0">
                <a:latin typeface="Arial" pitchFamily="34" charset="0"/>
                <a:cs typeface="Arial" pitchFamily="34" charset="0"/>
              </a:rPr>
              <a:t>constitutio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 - устройство, установление, сложение) - основной закон государства, особый нормативный правовой акт, имеющий высшую юридическую силу. </a:t>
            </a:r>
          </a:p>
          <a:p>
            <a:pPr algn="just"/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    Конституция определяет основы политической, правовой и экономической систем государства</a:t>
            </a:r>
            <a:r>
              <a:rPr lang="ru-RU" sz="2400" baseline="30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928662" y="1142984"/>
            <a:ext cx="264320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Учредительный документ государства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5" descr="colum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8300"/>
            <a:ext cx="1295400" cy="648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3214678" y="214290"/>
            <a:ext cx="3143272" cy="7143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Конституция 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28662" y="2500306"/>
            <a:ext cx="264320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Юридическое обозначение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43306" y="1142984"/>
            <a:ext cx="52863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В подавляющем большинстве стран Конституция принимается учредительным собранием либо путем референдума.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714744" y="2500306"/>
            <a:ext cx="514353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нормативный правовой акт высшей юридической силы государства или государственно-территориального содружества в межгосударственных объединениях, закрепляющий: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основы политической, экономической и правовой систем данного государства или содружества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основы правового статуса государства и личности, их права и обязанности.</a:t>
            </a:r>
          </a:p>
        </p:txBody>
      </p:sp>
      <p:cxnSp>
        <p:nvCxnSpPr>
          <p:cNvPr id="13" name="Shape 12"/>
          <p:cNvCxnSpPr>
            <a:stCxn id="7" idx="1"/>
            <a:endCxn id="8" idx="0"/>
          </p:cNvCxnSpPr>
          <p:nvPr/>
        </p:nvCxnSpPr>
        <p:spPr>
          <a:xfrm rot="10800000" flipV="1">
            <a:off x="2250266" y="571480"/>
            <a:ext cx="964413" cy="571504"/>
          </a:xfrm>
          <a:prstGeom prst="bentConnector2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1538" y="285728"/>
            <a:ext cx="264320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материальном смысле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5" descr="colum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8300"/>
            <a:ext cx="1295400" cy="648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928662" y="2786058"/>
            <a:ext cx="80010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     Конституцию можно также охарактеризовать как договор между населением и государством, где определяется порядок формирования государства и взаимоотношение сторон.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57620" y="214290"/>
            <a:ext cx="507209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совокупность правовых норм, определяющих: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высшие органы государства, порядок их формирования и функционирования, их взаимные отношения и компетенцию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принципиальное положение индивида по отношению к государственной власти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14678" y="285728"/>
            <a:ext cx="264320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Конституция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(в праве)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5" descr="colum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8300"/>
            <a:ext cx="1295400" cy="648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929190" y="2500306"/>
            <a:ext cx="39290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реально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существую-щие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отношения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1357298"/>
            <a:ext cx="264320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Юридическое понятие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5008" y="1357298"/>
            <a:ext cx="264320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Фактическое  понятие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28662" y="2500306"/>
            <a:ext cx="36433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система правовых норм, которые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регули-руют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определённый круг общественных отношений</a:t>
            </a:r>
            <a:endParaRPr lang="ru-RU" sz="2400" dirty="0"/>
          </a:p>
        </p:txBody>
      </p:sp>
      <p:cxnSp>
        <p:nvCxnSpPr>
          <p:cNvPr id="12" name="Прямая со стрелкой 11"/>
          <p:cNvCxnSpPr>
            <a:stCxn id="5" idx="1"/>
          </p:cNvCxnSpPr>
          <p:nvPr/>
        </p:nvCxnSpPr>
        <p:spPr>
          <a:xfrm rot="10800000" flipV="1">
            <a:off x="2643174" y="742928"/>
            <a:ext cx="571504" cy="61437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5" idx="3"/>
          </p:cNvCxnSpPr>
          <p:nvPr/>
        </p:nvCxnSpPr>
        <p:spPr>
          <a:xfrm>
            <a:off x="5857884" y="742928"/>
            <a:ext cx="500066" cy="61437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00298" y="285728"/>
            <a:ext cx="4857784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Орган, уполномоченный принимать конституцию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5" descr="colum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8300"/>
            <a:ext cx="1295400" cy="648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428728" y="1357298"/>
            <a:ext cx="6500858" cy="7858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Чрезвычайно-созываемый парламент (учредительное собрание)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728" y="2285992"/>
            <a:ext cx="6500858" cy="7143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Регулярный парламент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428728" y="3143248"/>
            <a:ext cx="6500858" cy="7143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Съезд советов депутатов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428728" y="4000504"/>
            <a:ext cx="6500858" cy="7143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Народ, минуя выборные органы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428728" y="4929198"/>
            <a:ext cx="6500858" cy="7143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Глава государства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86182" y="5214950"/>
            <a:ext cx="50720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возможно, но существует ряд глав, куда вносить изменения запрещается (Конституция Российской Федерации).</a:t>
            </a:r>
          </a:p>
        </p:txBody>
      </p:sp>
      <p:pic>
        <p:nvPicPr>
          <p:cNvPr id="3" name="Picture 5" descr="colum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8300"/>
            <a:ext cx="1295400" cy="648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428860" y="214290"/>
            <a:ext cx="4857784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 порядку принятия поправок и дополнений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1214422"/>
            <a:ext cx="1857388" cy="64294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Гибкие 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4143380"/>
            <a:ext cx="2000264" cy="64294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Жесткие  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5357826"/>
            <a:ext cx="2857520" cy="64294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Комбинированные  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28926" y="1214422"/>
            <a:ext cx="60007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принятие обычного закона. Каждый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последую-щий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закон, содержащий конституционные нормы, изменяет либо замещает предыдущий или устанавливает положения, ранее не регулировавшиеся. (например, Конституция РСФСР 1978г., поправками к которой в 1989-1992гг. был изменён государственный строй страны (например, введено разделение властей).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00364" y="4143380"/>
            <a:ext cx="56436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невозможно либо сильно осложнено.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1546</Words>
  <Application>Microsoft Office PowerPoint</Application>
  <PresentationFormat>Экран (4:3)</PresentationFormat>
  <Paragraphs>271</Paragraphs>
  <Slides>37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Презентация PowerPoint</vt:lpstr>
      <vt:lpstr>Презентация PowerPoint</vt:lpstr>
      <vt:lpstr>План: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Нина Гудзишевская</dc:creator>
  <cp:lastModifiedBy>User</cp:lastModifiedBy>
  <cp:revision>21</cp:revision>
  <dcterms:created xsi:type="dcterms:W3CDTF">2015-12-13T18:51:57Z</dcterms:created>
  <dcterms:modified xsi:type="dcterms:W3CDTF">2024-04-27T06:23:12Z</dcterms:modified>
</cp:coreProperties>
</file>