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300" r:id="rId3"/>
    <p:sldId id="303" r:id="rId4"/>
    <p:sldId id="301" r:id="rId5"/>
    <p:sldId id="302" r:id="rId6"/>
    <p:sldId id="298" r:id="rId7"/>
    <p:sldId id="297" r:id="rId8"/>
    <p:sldId id="286" r:id="rId9"/>
    <p:sldId id="287" r:id="rId10"/>
    <p:sldId id="293" r:id="rId11"/>
    <p:sldId id="294" r:id="rId12"/>
    <p:sldId id="296" r:id="rId13"/>
    <p:sldId id="29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99FF33"/>
    <a:srgbClr val="FFCCFF"/>
    <a:srgbClr val="CCFFCC"/>
    <a:srgbClr val="FF0000"/>
    <a:srgbClr val="99FF99"/>
    <a:srgbClr val="66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1" autoAdjust="0"/>
    <p:restoredTop sz="89961" autoAdjust="0"/>
  </p:normalViewPr>
  <p:slideViewPr>
    <p:cSldViewPr>
      <p:cViewPr>
        <p:scale>
          <a:sx n="69" d="100"/>
          <a:sy n="69" d="100"/>
        </p:scale>
        <p:origin x="-40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93041A3-591D-4962-9F04-D39E3FF73B32}" type="datetimeFigureOut">
              <a:rPr lang="ru-RU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11C5FF2-A5B3-4B84-93E8-C46C5BDF1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270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1E9078-FBD1-4A7E-8A97-C4CFA4D30095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3B1CF2-5AF6-471E-9F16-67F175B69638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D5CBA6-B97C-47BB-85DF-92976A076D45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88ED77-A6DC-446E-9DB1-B089335B4789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0C2EF-AACB-402D-B777-C0B3D84239A1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86D58-0065-4054-B44E-BA6869C81835}" type="datetime1">
              <a:rPr lang="ru-RU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B12EA-1470-4681-A55B-32FD9FF2A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21F62-093E-4A9F-8741-BFBE8D0A7E35}" type="datetime1">
              <a:rPr lang="ru-RU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16A5E-9B06-43C6-94DC-3315BD906F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DD63D-6625-43B7-A10A-C26F496FC4B6}" type="datetime1">
              <a:rPr lang="ru-RU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E1962-C7E7-4DD9-8E2E-E8957F1B56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6DB28-8078-4089-8A6A-94A5D66A7022}" type="datetime1">
              <a:rPr lang="ru-RU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6677D-E88B-4295-8D7C-E0B301228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823C5-21BE-4CAC-B241-BD9BB1313F39}" type="datetime1">
              <a:rPr lang="ru-RU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7A865-8EB3-487B-98DE-D7AD09B069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E4D5A-CB8F-4159-8A6A-C812A21BDF08}" type="datetime1">
              <a:rPr lang="ru-RU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0FF29-6AD1-45EA-BCDB-48EF4105D8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2A0DC-8187-471B-829A-A53A972296B3}" type="datetime1">
              <a:rPr lang="ru-RU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6055B-0863-4241-A9C9-C4EA0B08D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7EC17-CD73-466E-BE06-1511C7034A75}" type="datetime1">
              <a:rPr lang="ru-RU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324DB-9EA5-459F-8EA0-B8DC973D7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F15DF-AB25-4B19-A8D6-2084078EAD11}" type="datetime1">
              <a:rPr lang="ru-RU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9EC59-7FC4-48F2-A176-FA55C3E457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F18D5-58F9-4AB2-B4D5-9E66A9ECD61D}" type="datetime1">
              <a:rPr lang="ru-RU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9751-2060-4FD4-A13D-C45DFFBD9A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767D3-E436-467A-8EF0-803D061F63A6}" type="datetime1">
              <a:rPr lang="ru-RU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DD5C6-A65D-4E19-95E6-E4797637F7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6665A-BBC8-4462-83E4-8B4A5C19A56D}" type="datetime1">
              <a:rPr lang="ru-RU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49D9B-CE48-489A-9E89-E39642795F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DB87F-A99B-415A-973C-9B6E2FBCDB4E}" type="datetime1">
              <a:rPr lang="ru-RU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E6470-DB3B-4B61-9933-ADBA4261A3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6CBC22-0BC1-4585-A196-EDB6C475BAA8}" type="datetime1">
              <a:rPr lang="ru-RU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25AB24-622C-4308-9E59-AFBDDD437D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17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slide" Target="slide7.xml"/><Relationship Id="rId10" Type="http://schemas.openxmlformats.org/officeDocument/2006/relationships/image" Target="../media/image28.wmf"/><Relationship Id="rId4" Type="http://schemas.openxmlformats.org/officeDocument/2006/relationships/image" Target="../media/image31.png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3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35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6" Type="http://schemas.openxmlformats.org/officeDocument/2006/relationships/slide" Target="slide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34.wmf"/><Relationship Id="rId5" Type="http://schemas.openxmlformats.org/officeDocument/2006/relationships/image" Target="../media/image38.png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20.bin"/><Relationship Id="rId4" Type="http://schemas.openxmlformats.org/officeDocument/2006/relationships/image" Target="../media/image37.png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27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42.wmf"/><Relationship Id="rId17" Type="http://schemas.openxmlformats.org/officeDocument/2006/relationships/slide" Target="slide7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41.wmf"/><Relationship Id="rId4" Type="http://schemas.openxmlformats.org/officeDocument/2006/relationships/image" Target="../media/image45.png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4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6.wmf"/><Relationship Id="rId3" Type="http://schemas.openxmlformats.org/officeDocument/2006/relationships/image" Target="../media/image18.png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slide" Target="slide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24.wmf"/><Relationship Id="rId3" Type="http://schemas.openxmlformats.org/officeDocument/2006/relationships/image" Target="../media/image25.png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slide" Target="slide7.xml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1258888" y="2636838"/>
            <a:ext cx="7340600" cy="1368425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>
                <a:latin typeface="+mj-lt"/>
                <a:ea typeface="+mj-ea"/>
                <a:cs typeface="+mj-cs"/>
              </a:rPr>
              <a:t/>
            </a:r>
            <a:br>
              <a:rPr lang="ru-RU" sz="4400">
                <a:latin typeface="+mj-lt"/>
                <a:ea typeface="+mj-ea"/>
                <a:cs typeface="+mj-cs"/>
              </a:rPr>
            </a:br>
            <a:endParaRPr lang="ru-RU" sz="44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" name="Picture 3" descr="H:\Documents and Settings\Aida\Рабочий стол\МОИ шаблоны ЭКСПЕРИМЕНТы\matematik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4013" y="420688"/>
            <a:ext cx="2333625" cy="2084387"/>
          </a:xfrm>
          <a:prstGeom prst="rect">
            <a:avLst/>
          </a:prstGeom>
          <a:noFill/>
        </p:spPr>
      </p:pic>
      <p:pic>
        <p:nvPicPr>
          <p:cNvPr id="5" name="Picture 4" descr="H:\Documents and Settings\Aida\Рабочий стол\текстуры и фоны, клипарты\новеньки картинки\ufficio016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42988" y="4724400"/>
            <a:ext cx="9080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H:\Documents and Settings\Aida\Рабочий стол\ff962c65118d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4388" y="333375"/>
            <a:ext cx="1571625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755650" y="5084763"/>
            <a:ext cx="7561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200" name="Прямоугольник 7"/>
          <p:cNvSpPr>
            <a:spLocks noChangeArrowheads="1"/>
          </p:cNvSpPr>
          <p:nvPr/>
        </p:nvSpPr>
        <p:spPr bwMode="auto">
          <a:xfrm>
            <a:off x="1116013" y="2492375"/>
            <a:ext cx="7416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0000"/>
                </a:solidFill>
                <a:latin typeface="Georgia" pitchFamily="18" charset="0"/>
              </a:rPr>
              <a:t>«Решение задач на комбинации многогранников  и тел вращения»</a:t>
            </a:r>
            <a:endParaRPr lang="ru-RU" sz="3200">
              <a:latin typeface="Georgia" pitchFamily="18" charset="0"/>
            </a:endParaRPr>
          </a:p>
        </p:txBody>
      </p:sp>
      <p:pic>
        <p:nvPicPr>
          <p:cNvPr id="9" name="Picture 4" descr="H:\Documents and Settings\Aida\Рабочий стол\текстуры и фоны, клипарты\новеньки картинки\ufficio016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1550" y="4797425"/>
            <a:ext cx="908050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1116013" y="188913"/>
            <a:ext cx="7200900" cy="8636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>
                <a:latin typeface="+mj-lt"/>
                <a:ea typeface="+mj-ea"/>
                <a:cs typeface="+mj-cs"/>
              </a:rPr>
              <a:t/>
            </a:r>
            <a:br>
              <a:rPr lang="ru-RU" sz="4400">
                <a:latin typeface="+mj-lt"/>
                <a:ea typeface="+mj-ea"/>
                <a:cs typeface="+mj-cs"/>
              </a:rPr>
            </a:br>
            <a:endParaRPr lang="ru-RU" sz="44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>
          <a:xfrm>
            <a:off x="395288" y="6308725"/>
            <a:ext cx="2133600" cy="365125"/>
          </a:xfrm>
        </p:spPr>
        <p:txBody>
          <a:bodyPr/>
          <a:lstStyle/>
          <a:p>
            <a:pPr>
              <a:defRPr/>
            </a:pPr>
            <a:fld id="{0415CC71-37FD-42E8-AF8B-9135F533B639}" type="datetime1">
              <a:rPr lang="ru-RU" smtClean="0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D30D81-68E6-4DD2-BE71-5521D6D3CEEE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250825" y="260350"/>
            <a:ext cx="8642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В шар вписан конус, образующая которого равна диаметру основания. Найдите отношение полной поверхности этого конуса к поверхности шара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57"/>
          <p:cNvGrpSpPr>
            <a:grpSpLocks/>
          </p:cNvGrpSpPr>
          <p:nvPr/>
        </p:nvGrpSpPr>
        <p:grpSpPr bwMode="auto">
          <a:xfrm>
            <a:off x="250825" y="1412875"/>
            <a:ext cx="3816350" cy="4037013"/>
            <a:chOff x="251520" y="1412776"/>
            <a:chExt cx="3816424" cy="4037782"/>
          </a:xfrm>
        </p:grpSpPr>
        <p:sp>
          <p:nvSpPr>
            <p:cNvPr id="3092" name="TextBox 42"/>
            <p:cNvSpPr txBox="1">
              <a:spLocks noChangeArrowheads="1"/>
            </p:cNvSpPr>
            <p:nvPr/>
          </p:nvSpPr>
          <p:spPr bwMode="auto">
            <a:xfrm>
              <a:off x="3707904" y="4581128"/>
              <a:ext cx="36004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/>
                <a:t>В</a:t>
              </a:r>
            </a:p>
          </p:txBody>
        </p:sp>
        <p:sp>
          <p:nvSpPr>
            <p:cNvPr id="3093" name="TextBox 45"/>
            <p:cNvSpPr txBox="1">
              <a:spLocks noChangeArrowheads="1"/>
            </p:cNvSpPr>
            <p:nvPr/>
          </p:nvSpPr>
          <p:spPr bwMode="auto">
            <a:xfrm>
              <a:off x="1979712" y="1412776"/>
              <a:ext cx="36004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/>
                <a:t>С</a:t>
              </a:r>
            </a:p>
          </p:txBody>
        </p:sp>
        <p:grpSp>
          <p:nvGrpSpPr>
            <p:cNvPr id="3094" name="Группа 21"/>
            <p:cNvGrpSpPr>
              <a:grpSpLocks/>
            </p:cNvGrpSpPr>
            <p:nvPr/>
          </p:nvGrpSpPr>
          <p:grpSpPr bwMode="auto">
            <a:xfrm>
              <a:off x="683568" y="1911498"/>
              <a:ext cx="2950528" cy="3133681"/>
              <a:chOff x="5724128" y="1628800"/>
              <a:chExt cx="2878520" cy="3456384"/>
            </a:xfrm>
          </p:grpSpPr>
          <p:grpSp>
            <p:nvGrpSpPr>
              <p:cNvPr id="11" name="Овал 10"/>
              <p:cNvGrpSpPr>
                <a:grpSpLocks/>
              </p:cNvGrpSpPr>
              <p:nvPr/>
            </p:nvGrpSpPr>
            <p:grpSpPr bwMode="auto">
              <a:xfrm>
                <a:off x="5712123" y="4220855"/>
                <a:ext cx="2902303" cy="880980"/>
                <a:chOff x="670560" y="4261104"/>
                <a:chExt cx="2974848" cy="798576"/>
              </a:xfrm>
            </p:grpSpPr>
            <p:pic>
              <p:nvPicPr>
                <p:cNvPr id="3110" name="Овал 10"/>
                <p:cNvPicPr>
                  <a:picLocks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670560" y="4261104"/>
                  <a:ext cx="2974848" cy="798576"/>
                </a:xfrm>
                <a:prstGeom prst="rect">
                  <a:avLst/>
                </a:prstGeom>
                <a:noFill/>
              </p:spPr>
            </p:pic>
            <p:sp>
              <p:nvSpPr>
                <p:cNvPr id="3111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114952" y="4388637"/>
                  <a:ext cx="2086297" cy="5434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ru-RU">
                    <a:solidFill>
                      <a:srgbClr val="FFFFFF"/>
                    </a:solidFill>
                    <a:latin typeface="Calibri" pitchFamily="34" charset="0"/>
                  </a:endParaRPr>
                </a:p>
              </p:txBody>
            </p:sp>
          </p:grpSp>
          <p:cxnSp>
            <p:nvCxnSpPr>
              <p:cNvPr id="12" name="Прямая соединительная линия 11"/>
              <p:cNvCxnSpPr>
                <a:endCxn id="11" idx="2"/>
              </p:cNvCxnSpPr>
              <p:nvPr/>
            </p:nvCxnSpPr>
            <p:spPr>
              <a:xfrm flipH="1">
                <a:off x="5724128" y="1628800"/>
                <a:ext cx="1477044" cy="3032488"/>
              </a:xfrm>
              <a:prstGeom prst="line">
                <a:avLst/>
              </a:prstGeom>
              <a:gradFill>
                <a:gsLst>
                  <a:gs pos="55000">
                    <a:schemeClr val="bg1">
                      <a:alpha val="45000"/>
                    </a:schemeClr>
                  </a:gs>
                  <a:gs pos="55000">
                    <a:schemeClr val="bg1"/>
                  </a:gs>
                  <a:gs pos="55000">
                    <a:schemeClr val="bg1"/>
                  </a:gs>
                  <a:gs pos="55000">
                    <a:schemeClr val="bg1"/>
                  </a:gs>
                  <a:gs pos="55000">
                    <a:schemeClr val="bg1"/>
                  </a:gs>
                  <a:gs pos="55000">
                    <a:schemeClr val="bg1"/>
                  </a:gs>
                  <a:gs pos="55000">
                    <a:schemeClr val="bg1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path path="shape">
                  <a:fillToRect l="50000" t="50000" r="50000" b="50000"/>
                </a:path>
              </a:gradFill>
              <a:ln w="3492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>
                <a:endCxn id="11" idx="6"/>
              </p:cNvCxnSpPr>
              <p:nvPr/>
            </p:nvCxnSpPr>
            <p:spPr>
              <a:xfrm>
                <a:off x="7201170" y="1628800"/>
                <a:ext cx="1401478" cy="3032488"/>
              </a:xfrm>
              <a:prstGeom prst="line">
                <a:avLst/>
              </a:prstGeom>
              <a:gradFill>
                <a:gsLst>
                  <a:gs pos="55000">
                    <a:schemeClr val="bg1">
                      <a:alpha val="45000"/>
                    </a:schemeClr>
                  </a:gs>
                  <a:gs pos="55000">
                    <a:schemeClr val="bg1"/>
                  </a:gs>
                  <a:gs pos="55000">
                    <a:schemeClr val="bg1"/>
                  </a:gs>
                  <a:gs pos="55000">
                    <a:schemeClr val="bg1"/>
                  </a:gs>
                  <a:gs pos="55000">
                    <a:schemeClr val="bg1"/>
                  </a:gs>
                  <a:gs pos="55000">
                    <a:schemeClr val="bg1"/>
                  </a:gs>
                  <a:gs pos="55000">
                    <a:schemeClr val="bg1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path path="shape">
                  <a:fillToRect l="50000" t="50000" r="50000" b="50000"/>
                </a:path>
              </a:gradFill>
              <a:ln w="3492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15" name="Arc 5"/>
              <p:cNvSpPr>
                <a:spLocks/>
              </p:cNvSpPr>
              <p:nvPr/>
            </p:nvSpPr>
            <p:spPr bwMode="auto">
              <a:xfrm rot="10800000" flipV="1">
                <a:off x="5724128" y="4653136"/>
                <a:ext cx="2878520" cy="432048"/>
              </a:xfrm>
              <a:custGeom>
                <a:avLst/>
                <a:gdLst>
                  <a:gd name="T0" fmla="*/ 2147483647 w 43121"/>
                  <a:gd name="T1" fmla="*/ 2147483647 h 21600"/>
                  <a:gd name="T2" fmla="*/ 0 w 43121"/>
                  <a:gd name="T3" fmla="*/ 2147483647 h 21600"/>
                  <a:gd name="T4" fmla="*/ 2147483647 w 431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3121"/>
                  <a:gd name="T10" fmla="*/ 0 h 21600"/>
                  <a:gd name="T11" fmla="*/ 43121 w 431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21" h="21600" fill="none" extrusionOk="0">
                    <a:moveTo>
                      <a:pt x="43120" y="1599"/>
                    </a:moveTo>
                    <a:cubicBezTo>
                      <a:pt x="42282" y="12877"/>
                      <a:pt x="32888" y="21599"/>
                      <a:pt x="21580" y="21600"/>
                    </a:cubicBezTo>
                    <a:cubicBezTo>
                      <a:pt x="10010" y="21600"/>
                      <a:pt x="494" y="12483"/>
                      <a:pt x="-1" y="924"/>
                    </a:cubicBezTo>
                  </a:path>
                  <a:path w="43121" h="21600" stroke="0" extrusionOk="0">
                    <a:moveTo>
                      <a:pt x="43120" y="1599"/>
                    </a:moveTo>
                    <a:cubicBezTo>
                      <a:pt x="42282" y="12877"/>
                      <a:pt x="32888" y="21599"/>
                      <a:pt x="21580" y="21600"/>
                    </a:cubicBezTo>
                    <a:cubicBezTo>
                      <a:pt x="10010" y="21600"/>
                      <a:pt x="494" y="12483"/>
                      <a:pt x="-1" y="924"/>
                    </a:cubicBezTo>
                    <a:lnTo>
                      <a:pt x="21580" y="0"/>
                    </a:lnTo>
                    <a:close/>
                  </a:path>
                </a:pathLst>
              </a:custGeom>
              <a:solidFill>
                <a:schemeClr val="bg1">
                  <a:alpha val="16078"/>
                </a:schemeClr>
              </a:solidFill>
              <a:ln w="31750">
                <a:solidFill>
                  <a:srgbClr val="1C1C1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16" name="Arc 5"/>
              <p:cNvSpPr>
                <a:spLocks/>
              </p:cNvSpPr>
              <p:nvPr/>
            </p:nvSpPr>
            <p:spPr bwMode="auto">
              <a:xfrm flipV="1">
                <a:off x="5724128" y="4221087"/>
                <a:ext cx="2808312" cy="409575"/>
              </a:xfrm>
              <a:custGeom>
                <a:avLst/>
                <a:gdLst>
                  <a:gd name="T0" fmla="*/ 2147483647 w 43121"/>
                  <a:gd name="T1" fmla="*/ 2147483647 h 21600"/>
                  <a:gd name="T2" fmla="*/ 0 w 43121"/>
                  <a:gd name="T3" fmla="*/ 2147483647 h 21600"/>
                  <a:gd name="T4" fmla="*/ 2147483647 w 431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3121"/>
                  <a:gd name="T10" fmla="*/ 0 h 21600"/>
                  <a:gd name="T11" fmla="*/ 43121 w 431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21" h="21600" fill="none" extrusionOk="0">
                    <a:moveTo>
                      <a:pt x="43120" y="1599"/>
                    </a:moveTo>
                    <a:cubicBezTo>
                      <a:pt x="42282" y="12877"/>
                      <a:pt x="32888" y="21599"/>
                      <a:pt x="21580" y="21600"/>
                    </a:cubicBezTo>
                    <a:cubicBezTo>
                      <a:pt x="10010" y="21600"/>
                      <a:pt x="494" y="12483"/>
                      <a:pt x="-1" y="924"/>
                    </a:cubicBezTo>
                  </a:path>
                  <a:path w="43121" h="21600" stroke="0" extrusionOk="0">
                    <a:moveTo>
                      <a:pt x="43120" y="1599"/>
                    </a:moveTo>
                    <a:cubicBezTo>
                      <a:pt x="42282" y="12877"/>
                      <a:pt x="32888" y="21599"/>
                      <a:pt x="21580" y="21600"/>
                    </a:cubicBezTo>
                    <a:cubicBezTo>
                      <a:pt x="10010" y="21600"/>
                      <a:pt x="494" y="12483"/>
                      <a:pt x="-1" y="924"/>
                    </a:cubicBezTo>
                    <a:lnTo>
                      <a:pt x="21580" y="0"/>
                    </a:lnTo>
                    <a:close/>
                  </a:path>
                </a:pathLst>
              </a:custGeom>
              <a:solidFill>
                <a:schemeClr val="bg1">
                  <a:alpha val="16078"/>
                </a:schemeClr>
              </a:solidFill>
              <a:ln w="38100">
                <a:solidFill>
                  <a:srgbClr val="1C1C1C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095" name="Группа 22"/>
            <p:cNvGrpSpPr>
              <a:grpSpLocks/>
            </p:cNvGrpSpPr>
            <p:nvPr/>
          </p:nvGrpSpPr>
          <p:grpSpPr bwMode="auto">
            <a:xfrm>
              <a:off x="323528" y="1916832"/>
              <a:ext cx="3672408" cy="3533726"/>
              <a:chOff x="755576" y="2420888"/>
              <a:chExt cx="3888432" cy="3744416"/>
            </a:xfrm>
          </p:grpSpPr>
          <p:sp>
            <p:nvSpPr>
              <p:cNvPr id="3107" name="Arc 20"/>
              <p:cNvSpPr>
                <a:spLocks/>
              </p:cNvSpPr>
              <p:nvPr/>
            </p:nvSpPr>
            <p:spPr bwMode="auto">
              <a:xfrm>
                <a:off x="755576" y="4221088"/>
                <a:ext cx="3857626" cy="533400"/>
              </a:xfrm>
              <a:custGeom>
                <a:avLst/>
                <a:gdLst>
                  <a:gd name="T0" fmla="*/ 2147483647 w 42859"/>
                  <a:gd name="T1" fmla="*/ 2147483647 h 21600"/>
                  <a:gd name="T2" fmla="*/ 0 w 42859"/>
                  <a:gd name="T3" fmla="*/ 2147483647 h 21600"/>
                  <a:gd name="T4" fmla="*/ 2147483647 w 4285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859"/>
                  <a:gd name="T10" fmla="*/ 0 h 21600"/>
                  <a:gd name="T11" fmla="*/ 42859 w 4285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859" h="21600" fill="none" extrusionOk="0">
                    <a:moveTo>
                      <a:pt x="42859" y="2301"/>
                    </a:moveTo>
                    <a:cubicBezTo>
                      <a:pt x="41683" y="13276"/>
                      <a:pt x="32420" y="21599"/>
                      <a:pt x="21382" y="21600"/>
                    </a:cubicBezTo>
                    <a:cubicBezTo>
                      <a:pt x="10635" y="21600"/>
                      <a:pt x="1523" y="13699"/>
                      <a:pt x="0" y="3061"/>
                    </a:cubicBezTo>
                  </a:path>
                  <a:path w="42859" h="21600" stroke="0" extrusionOk="0">
                    <a:moveTo>
                      <a:pt x="42859" y="2301"/>
                    </a:moveTo>
                    <a:cubicBezTo>
                      <a:pt x="41683" y="13276"/>
                      <a:pt x="32420" y="21599"/>
                      <a:pt x="21382" y="21600"/>
                    </a:cubicBezTo>
                    <a:cubicBezTo>
                      <a:pt x="10635" y="21600"/>
                      <a:pt x="1523" y="13699"/>
                      <a:pt x="0" y="3061"/>
                    </a:cubicBezTo>
                    <a:lnTo>
                      <a:pt x="21382" y="0"/>
                    </a:lnTo>
                    <a:close/>
                  </a:path>
                </a:pathLst>
              </a:custGeom>
              <a:noFill/>
              <a:ln w="12700">
                <a:solidFill>
                  <a:srgbClr val="1C1C1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08" name="Arc 19"/>
              <p:cNvSpPr>
                <a:spLocks/>
              </p:cNvSpPr>
              <p:nvPr/>
            </p:nvSpPr>
            <p:spPr bwMode="auto">
              <a:xfrm flipV="1">
                <a:off x="755576" y="3645024"/>
                <a:ext cx="3879850" cy="741362"/>
              </a:xfrm>
              <a:custGeom>
                <a:avLst/>
                <a:gdLst>
                  <a:gd name="T0" fmla="*/ 2147483647 w 43121"/>
                  <a:gd name="T1" fmla="*/ 2147483647 h 21600"/>
                  <a:gd name="T2" fmla="*/ 0 w 43121"/>
                  <a:gd name="T3" fmla="*/ 2147483647 h 21600"/>
                  <a:gd name="T4" fmla="*/ 2147483647 w 431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3121"/>
                  <a:gd name="T10" fmla="*/ 0 h 21600"/>
                  <a:gd name="T11" fmla="*/ 43121 w 431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21" h="21600" fill="none" extrusionOk="0">
                    <a:moveTo>
                      <a:pt x="43120" y="1599"/>
                    </a:moveTo>
                    <a:cubicBezTo>
                      <a:pt x="42282" y="12877"/>
                      <a:pt x="32888" y="21599"/>
                      <a:pt x="21580" y="21600"/>
                    </a:cubicBezTo>
                    <a:cubicBezTo>
                      <a:pt x="10010" y="21600"/>
                      <a:pt x="494" y="12483"/>
                      <a:pt x="-1" y="924"/>
                    </a:cubicBezTo>
                  </a:path>
                  <a:path w="43121" h="21600" stroke="0" extrusionOk="0">
                    <a:moveTo>
                      <a:pt x="43120" y="1599"/>
                    </a:moveTo>
                    <a:cubicBezTo>
                      <a:pt x="42282" y="12877"/>
                      <a:pt x="32888" y="21599"/>
                      <a:pt x="21580" y="21600"/>
                    </a:cubicBezTo>
                    <a:cubicBezTo>
                      <a:pt x="10010" y="21600"/>
                      <a:pt x="494" y="12483"/>
                      <a:pt x="-1" y="924"/>
                    </a:cubicBezTo>
                    <a:lnTo>
                      <a:pt x="21580" y="0"/>
                    </a:lnTo>
                    <a:close/>
                  </a:path>
                </a:pathLst>
              </a:custGeom>
              <a:noFill/>
              <a:ln w="12700">
                <a:solidFill>
                  <a:srgbClr val="1C1C1C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>
                <a:off x="754974" y="2420123"/>
                <a:ext cx="3889637" cy="3745181"/>
              </a:xfrm>
              <a:prstGeom prst="ellipse">
                <a:avLst/>
              </a:prstGeom>
              <a:solidFill>
                <a:schemeClr val="accent1">
                  <a:alpha val="4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effectLst>
                    <a:outerShdw blurRad="60007" dist="200025" dir="15000000" sy="30000" kx="-1800000" algn="bl" rotWithShape="0">
                      <a:prstClr val="black">
                        <a:alpha val="32000"/>
                      </a:prstClr>
                    </a:outerShdw>
                  </a:effectLst>
                </a:endParaRPr>
              </a:p>
            </p:txBody>
          </p:sp>
        </p:grpSp>
        <p:cxnSp>
          <p:nvCxnSpPr>
            <p:cNvPr id="25" name="Прямая соединительная линия 24"/>
            <p:cNvCxnSpPr>
              <a:stCxn id="21" idx="0"/>
            </p:cNvCxnSpPr>
            <p:nvPr/>
          </p:nvCxnSpPr>
          <p:spPr>
            <a:xfrm>
              <a:off x="2159732" y="1916110"/>
              <a:ext cx="36514" cy="2800883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611890" y="4645542"/>
              <a:ext cx="2951219" cy="66688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>
              <a:endCxn id="34" idx="1"/>
            </p:cNvCxnSpPr>
            <p:nvPr/>
          </p:nvCxnSpPr>
          <p:spPr>
            <a:xfrm flipV="1">
              <a:off x="611890" y="3451514"/>
              <a:ext cx="1522442" cy="1194027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Блок-схема: узел 32"/>
            <p:cNvSpPr/>
            <p:nvPr/>
          </p:nvSpPr>
          <p:spPr>
            <a:xfrm>
              <a:off x="3563109" y="4645542"/>
              <a:ext cx="73026" cy="66688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4" name="Блок-схема: узел 33"/>
            <p:cNvSpPr/>
            <p:nvPr/>
          </p:nvSpPr>
          <p:spPr>
            <a:xfrm>
              <a:off x="2123219" y="3445163"/>
              <a:ext cx="73026" cy="42871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8" name="Блок-схема: узел 37"/>
            <p:cNvSpPr/>
            <p:nvPr/>
          </p:nvSpPr>
          <p:spPr>
            <a:xfrm>
              <a:off x="611890" y="4645542"/>
              <a:ext cx="63501" cy="58749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/>
                <a:t> </a:t>
              </a:r>
            </a:p>
          </p:txBody>
        </p:sp>
        <p:sp>
          <p:nvSpPr>
            <p:cNvPr id="39" name="Блок-схема: узел 38"/>
            <p:cNvSpPr/>
            <p:nvPr/>
          </p:nvSpPr>
          <p:spPr>
            <a:xfrm>
              <a:off x="2196246" y="1844658"/>
              <a:ext cx="63501" cy="58749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/>
                <a:t> </a:t>
              </a:r>
            </a:p>
          </p:txBody>
        </p:sp>
        <p:cxnSp>
          <p:nvCxnSpPr>
            <p:cNvPr id="40" name="Прямая соединительная линия 39"/>
            <p:cNvCxnSpPr/>
            <p:nvPr/>
          </p:nvCxnSpPr>
          <p:spPr>
            <a:xfrm>
              <a:off x="2196246" y="3511851"/>
              <a:ext cx="1490691" cy="1190852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04" name="TextBox 43"/>
            <p:cNvSpPr txBox="1">
              <a:spLocks noChangeArrowheads="1"/>
            </p:cNvSpPr>
            <p:nvPr/>
          </p:nvSpPr>
          <p:spPr bwMode="auto">
            <a:xfrm>
              <a:off x="1979712" y="4645135"/>
              <a:ext cx="360040" cy="341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/>
                <a:t>Н</a:t>
              </a:r>
            </a:p>
          </p:txBody>
        </p:sp>
        <p:sp>
          <p:nvSpPr>
            <p:cNvPr id="3105" name="TextBox 44"/>
            <p:cNvSpPr txBox="1">
              <a:spLocks noChangeArrowheads="1"/>
            </p:cNvSpPr>
            <p:nvPr/>
          </p:nvSpPr>
          <p:spPr bwMode="auto">
            <a:xfrm>
              <a:off x="1691680" y="3178305"/>
              <a:ext cx="360040" cy="341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/>
                <a:t>О</a:t>
              </a:r>
            </a:p>
          </p:txBody>
        </p:sp>
        <p:sp>
          <p:nvSpPr>
            <p:cNvPr id="3106" name="TextBox 46"/>
            <p:cNvSpPr txBox="1">
              <a:spLocks noChangeArrowheads="1"/>
            </p:cNvSpPr>
            <p:nvPr/>
          </p:nvSpPr>
          <p:spPr bwMode="auto">
            <a:xfrm>
              <a:off x="251520" y="4645135"/>
              <a:ext cx="360040" cy="341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/>
                <a:t>А</a:t>
              </a:r>
            </a:p>
          </p:txBody>
        </p:sp>
      </p:grp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211638" y="1341438"/>
            <a:ext cx="172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990099"/>
                </a:solidFill>
              </a:rPr>
              <a:t>Решение: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3924300" y="1844675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1)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851275" y="2565400"/>
            <a:ext cx="576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2)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3995738" y="3284538"/>
            <a:ext cx="431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3)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211638" y="4797425"/>
            <a:ext cx="431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4)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067175" y="5661025"/>
            <a:ext cx="433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5)</a:t>
            </a:r>
          </a:p>
        </p:txBody>
      </p:sp>
      <p:graphicFrame>
        <p:nvGraphicFramePr>
          <p:cNvPr id="17" name="Object 6"/>
          <p:cNvGraphicFramePr>
            <a:graphicFrameLocks noChangeAspect="1"/>
          </p:cNvGraphicFramePr>
          <p:nvPr/>
        </p:nvGraphicFramePr>
        <p:xfrm>
          <a:off x="4284663" y="1773238"/>
          <a:ext cx="11255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Формула" r:id="rId5" imgW="482400" imgH="215640" progId="Equation.3">
                  <p:embed/>
                </p:oleObj>
              </mc:Choice>
              <mc:Fallback>
                <p:oleObj name="Формула" r:id="rId5" imgW="48240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773238"/>
                        <a:ext cx="1125537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4140200" y="2276475"/>
          <a:ext cx="4803775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Формула" r:id="rId7" imgW="2057400" imgH="457200" progId="Equation.3">
                  <p:embed/>
                </p:oleObj>
              </mc:Choice>
              <mc:Fallback>
                <p:oleObj name="Формула" r:id="rId7" imgW="20574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2276475"/>
                        <a:ext cx="4803775" cy="979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4284663" y="3284538"/>
          <a:ext cx="4175125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Формула" r:id="rId9" imgW="1739880" imgH="634680" progId="Equation.3">
                  <p:embed/>
                </p:oleObj>
              </mc:Choice>
              <mc:Fallback>
                <p:oleObj name="Формула" r:id="rId9" imgW="1739880" imgH="634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3284538"/>
                        <a:ext cx="4175125" cy="1357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5"/>
          <p:cNvGraphicFramePr>
            <a:graphicFrameLocks noChangeAspect="1"/>
          </p:cNvGraphicFramePr>
          <p:nvPr/>
        </p:nvGraphicFramePr>
        <p:xfrm>
          <a:off x="4572000" y="4581525"/>
          <a:ext cx="31400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Формула" r:id="rId11" imgW="1346040" imgH="431640" progId="Equation.3">
                  <p:embed/>
                </p:oleObj>
              </mc:Choice>
              <mc:Fallback>
                <p:oleObj name="Формула" r:id="rId11" imgW="134604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581525"/>
                        <a:ext cx="31400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6"/>
          <p:cNvGraphicFramePr>
            <a:graphicFrameLocks noChangeAspect="1"/>
          </p:cNvGraphicFramePr>
          <p:nvPr/>
        </p:nvGraphicFramePr>
        <p:xfrm>
          <a:off x="4356100" y="5300663"/>
          <a:ext cx="40322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Формула" r:id="rId13" imgW="1726920" imgH="457200" progId="Equation.3">
                  <p:embed/>
                </p:oleObj>
              </mc:Choice>
              <mc:Fallback>
                <p:oleObj name="Формула" r:id="rId13" imgW="172692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5300663"/>
                        <a:ext cx="403225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580063" y="3357563"/>
            <a:ext cx="2952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равносторонний</a:t>
            </a:r>
          </a:p>
        </p:txBody>
      </p:sp>
      <p:sp>
        <p:nvSpPr>
          <p:cNvPr id="43" name="Oval 20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250825" y="188913"/>
            <a:ext cx="720725" cy="576262"/>
          </a:xfrm>
          <a:prstGeom prst="ellipse">
            <a:avLst/>
          </a:prstGeom>
          <a:solidFill>
            <a:srgbClr val="FFCCFF">
              <a:alpha val="30980"/>
            </a:srgbClr>
          </a:solidFill>
          <a:ln w="38100" cmpd="dbl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00"/>
                </a:solidFill>
                <a:latin typeface="Georgia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49" grpId="0"/>
      <p:bldP spid="50" grpId="0"/>
      <p:bldP spid="53" grpId="0"/>
      <p:bldP spid="55" grpId="0"/>
      <p:bldP spid="56" grpId="0"/>
      <p:bldP spid="57" grpId="0"/>
      <p:bldP spid="59" grpId="0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Заголовок 1"/>
          <p:cNvSpPr txBox="1">
            <a:spLocks/>
          </p:cNvSpPr>
          <p:nvPr/>
        </p:nvSpPr>
        <p:spPr bwMode="auto">
          <a:xfrm>
            <a:off x="1414463" y="4643438"/>
            <a:ext cx="1903412" cy="3048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>
                <a:latin typeface="+mj-lt"/>
                <a:ea typeface="+mj-ea"/>
                <a:cs typeface="+mj-cs"/>
              </a:rPr>
              <a:t/>
            </a:r>
            <a:br>
              <a:rPr lang="ru-RU" sz="4400">
                <a:latin typeface="+mj-lt"/>
                <a:ea typeface="+mj-ea"/>
                <a:cs typeface="+mj-cs"/>
              </a:rPr>
            </a:br>
            <a:endParaRPr lang="ru-RU" sz="44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30" name="Прямая соединительная линия 2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44563" y="2127250"/>
            <a:ext cx="49212" cy="2676525"/>
          </a:xfrm>
          <a:prstGeom prst="rect">
            <a:avLst/>
          </a:prstGeom>
          <a:noFill/>
        </p:spPr>
      </p:pic>
      <p:pic>
        <p:nvPicPr>
          <p:cNvPr id="31" name="Прямая соединительная линия 30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54438" y="2054225"/>
            <a:ext cx="49212" cy="2859088"/>
          </a:xfrm>
          <a:prstGeom prst="rect">
            <a:avLst/>
          </a:prstGeom>
          <a:noFill/>
        </p:spPr>
      </p:pic>
      <p:grpSp>
        <p:nvGrpSpPr>
          <p:cNvPr id="2" name="Группа 39"/>
          <p:cNvGrpSpPr/>
          <p:nvPr/>
        </p:nvGrpSpPr>
        <p:grpSpPr bwMode="auto">
          <a:xfrm>
            <a:off x="971550" y="4345594"/>
            <a:ext cx="2808362" cy="812194"/>
            <a:chOff x="5364088" y="5589240"/>
            <a:chExt cx="2880320" cy="751676"/>
          </a:xfrm>
          <a:noFill/>
        </p:grpSpPr>
        <p:sp>
          <p:nvSpPr>
            <p:cNvPr id="38" name="Arc 5"/>
            <p:cNvSpPr>
              <a:spLocks/>
            </p:cNvSpPr>
            <p:nvPr/>
          </p:nvSpPr>
          <p:spPr bwMode="auto">
            <a:xfrm rot="10800000" flipV="1">
              <a:off x="5364088" y="5949280"/>
              <a:ext cx="2880320" cy="391636"/>
            </a:xfrm>
            <a:custGeom>
              <a:avLst/>
              <a:gdLst>
                <a:gd name="T0" fmla="*/ 144016934 w 43121"/>
                <a:gd name="T1" fmla="*/ 606847 h 21600"/>
                <a:gd name="T2" fmla="*/ 0 w 43121"/>
                <a:gd name="T3" fmla="*/ 350459 h 21600"/>
                <a:gd name="T4" fmla="*/ 72073619 w 43121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21"/>
                <a:gd name="T10" fmla="*/ 0 h 21600"/>
                <a:gd name="T11" fmla="*/ 43121 w 4312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21" h="21600" fill="none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</a:path>
                <a:path w="43121" h="21600" stroke="0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  <a:lnTo>
                    <a:pt x="21580" y="0"/>
                  </a:lnTo>
                  <a:close/>
                </a:path>
              </a:pathLst>
            </a:custGeom>
            <a:grpFill/>
            <a:ln w="31750">
              <a:solidFill>
                <a:srgbClr val="1C1C1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39" name="Arc 5"/>
            <p:cNvSpPr>
              <a:spLocks/>
            </p:cNvSpPr>
            <p:nvPr/>
          </p:nvSpPr>
          <p:spPr bwMode="auto">
            <a:xfrm flipV="1">
              <a:off x="5364088" y="5589240"/>
              <a:ext cx="2878508" cy="371265"/>
            </a:xfrm>
            <a:custGeom>
              <a:avLst/>
              <a:gdLst>
                <a:gd name="T0" fmla="*/ 140504316 w 43121"/>
                <a:gd name="T1" fmla="*/ 575282 h 21600"/>
                <a:gd name="T2" fmla="*/ 0 w 43121"/>
                <a:gd name="T3" fmla="*/ 332230 h 21600"/>
                <a:gd name="T4" fmla="*/ 70315721 w 43121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21"/>
                <a:gd name="T10" fmla="*/ 0 h 21600"/>
                <a:gd name="T11" fmla="*/ 43121 w 4312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21" h="21600" fill="none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</a:path>
                <a:path w="43121" h="21600" stroke="0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  <a:lnTo>
                    <a:pt x="21580" y="0"/>
                  </a:lnTo>
                  <a:close/>
                </a:path>
              </a:pathLst>
            </a:custGeom>
            <a:grpFill/>
            <a:ln w="38100">
              <a:solidFill>
                <a:srgbClr val="1C1C1C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3" name="Группа 43"/>
          <p:cNvGrpSpPr/>
          <p:nvPr/>
        </p:nvGrpSpPr>
        <p:grpSpPr bwMode="auto">
          <a:xfrm>
            <a:off x="971550" y="1700213"/>
            <a:ext cx="2808362" cy="740178"/>
            <a:chOff x="5364088" y="5589240"/>
            <a:chExt cx="2880320" cy="650077"/>
          </a:xfrm>
          <a:solidFill>
            <a:schemeClr val="bg1"/>
          </a:solidFill>
        </p:grpSpPr>
        <p:sp>
          <p:nvSpPr>
            <p:cNvPr id="45" name="Arc 5"/>
            <p:cNvSpPr>
              <a:spLocks/>
            </p:cNvSpPr>
            <p:nvPr/>
          </p:nvSpPr>
          <p:spPr bwMode="auto">
            <a:xfrm rot="10800000" flipV="1">
              <a:off x="5364088" y="5847681"/>
              <a:ext cx="2880320" cy="391636"/>
            </a:xfrm>
            <a:custGeom>
              <a:avLst/>
              <a:gdLst>
                <a:gd name="T0" fmla="*/ 144016934 w 43121"/>
                <a:gd name="T1" fmla="*/ 606847 h 21600"/>
                <a:gd name="T2" fmla="*/ 0 w 43121"/>
                <a:gd name="T3" fmla="*/ 350459 h 21600"/>
                <a:gd name="T4" fmla="*/ 72073619 w 43121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21"/>
                <a:gd name="T10" fmla="*/ 0 h 21600"/>
                <a:gd name="T11" fmla="*/ 43121 w 4312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21" h="21600" fill="none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</a:path>
                <a:path w="43121" h="21600" stroke="0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  <a:lnTo>
                    <a:pt x="21580" y="0"/>
                  </a:lnTo>
                  <a:close/>
                </a:path>
              </a:pathLst>
            </a:custGeom>
            <a:grpFill/>
            <a:ln w="31750">
              <a:solidFill>
                <a:srgbClr val="1C1C1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46" name="Arc 5"/>
            <p:cNvSpPr>
              <a:spLocks/>
            </p:cNvSpPr>
            <p:nvPr/>
          </p:nvSpPr>
          <p:spPr bwMode="auto">
            <a:xfrm flipV="1">
              <a:off x="5364088" y="5589240"/>
              <a:ext cx="2878508" cy="371265"/>
            </a:xfrm>
            <a:custGeom>
              <a:avLst/>
              <a:gdLst>
                <a:gd name="T0" fmla="*/ 140504316 w 43121"/>
                <a:gd name="T1" fmla="*/ 575282 h 21600"/>
                <a:gd name="T2" fmla="*/ 0 w 43121"/>
                <a:gd name="T3" fmla="*/ 332230 h 21600"/>
                <a:gd name="T4" fmla="*/ 70315721 w 43121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21"/>
                <a:gd name="T10" fmla="*/ 0 h 21600"/>
                <a:gd name="T11" fmla="*/ 43121 w 4312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21" h="21600" fill="none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</a:path>
                <a:path w="43121" h="21600" stroke="0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  <a:lnTo>
                    <a:pt x="21580" y="0"/>
                  </a:lnTo>
                  <a:close/>
                </a:path>
              </a:pathLst>
            </a:custGeom>
            <a:grpFill/>
            <a:ln w="38100">
              <a:solidFill>
                <a:srgbClr val="1C1C1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92" name="Заголовок 1"/>
          <p:cNvSpPr txBox="1">
            <a:spLocks/>
          </p:cNvSpPr>
          <p:nvPr/>
        </p:nvSpPr>
        <p:spPr bwMode="auto">
          <a:xfrm>
            <a:off x="1292225" y="1855788"/>
            <a:ext cx="2044700" cy="28575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>
                <a:latin typeface="+mj-lt"/>
                <a:ea typeface="+mj-ea"/>
                <a:cs typeface="+mj-cs"/>
              </a:rPr>
              <a:t/>
            </a:r>
            <a:br>
              <a:rPr lang="ru-RU" sz="4400">
                <a:latin typeface="+mj-lt"/>
                <a:ea typeface="+mj-ea"/>
                <a:cs typeface="+mj-cs"/>
              </a:rPr>
            </a:br>
            <a:endParaRPr lang="ru-RU" sz="44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" name="Группа 49"/>
          <p:cNvGrpSpPr>
            <a:grpSpLocks/>
          </p:cNvGrpSpPr>
          <p:nvPr/>
        </p:nvGrpSpPr>
        <p:grpSpPr bwMode="auto">
          <a:xfrm>
            <a:off x="1403350" y="1628775"/>
            <a:ext cx="2736850" cy="3465513"/>
            <a:chOff x="1403648" y="1628800"/>
            <a:chExt cx="2736297" cy="3465606"/>
          </a:xfrm>
        </p:grpSpPr>
        <p:sp>
          <p:nvSpPr>
            <p:cNvPr id="98" name="Заголовок 1"/>
            <p:cNvSpPr txBox="1">
              <a:spLocks/>
            </p:cNvSpPr>
            <p:nvPr/>
          </p:nvSpPr>
          <p:spPr bwMode="auto">
            <a:xfrm>
              <a:off x="1403648" y="3068702"/>
              <a:ext cx="1828430" cy="458799"/>
            </a:xfrm>
            <a:prstGeom prst="rect">
              <a:avLst/>
            </a:prstGeom>
            <a:gradFill rotWithShape="1">
              <a:gsLst>
                <a:gs pos="0">
                  <a:srgbClr val="CCFFCC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ru-RU" sz="4400">
                  <a:latin typeface="+mj-lt"/>
                  <a:ea typeface="+mj-ea"/>
                  <a:cs typeface="+mj-cs"/>
                </a:rPr>
                <a:t/>
              </a:r>
              <a:br>
                <a:rPr lang="ru-RU" sz="4400">
                  <a:latin typeface="+mj-lt"/>
                  <a:ea typeface="+mj-ea"/>
                  <a:cs typeface="+mj-cs"/>
                </a:rPr>
              </a:br>
              <a:endParaRPr lang="ru-RU" sz="44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128" name="TextBox 42"/>
            <p:cNvSpPr txBox="1">
              <a:spLocks noChangeArrowheads="1"/>
            </p:cNvSpPr>
            <p:nvPr/>
          </p:nvSpPr>
          <p:spPr bwMode="auto">
            <a:xfrm>
              <a:off x="3779912" y="4725144"/>
              <a:ext cx="360033" cy="36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/>
                <a:t>В</a:t>
              </a:r>
            </a:p>
          </p:txBody>
        </p:sp>
        <p:sp>
          <p:nvSpPr>
            <p:cNvPr id="4129" name="TextBox 45"/>
            <p:cNvSpPr txBox="1">
              <a:spLocks noChangeArrowheads="1"/>
            </p:cNvSpPr>
            <p:nvPr/>
          </p:nvSpPr>
          <p:spPr bwMode="auto">
            <a:xfrm>
              <a:off x="1835696" y="1772816"/>
              <a:ext cx="360033" cy="369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/>
                <a:t>С</a:t>
              </a:r>
            </a:p>
          </p:txBody>
        </p:sp>
        <p:sp>
          <p:nvSpPr>
            <p:cNvPr id="4130" name="TextBox 43"/>
            <p:cNvSpPr txBox="1">
              <a:spLocks noChangeArrowheads="1"/>
            </p:cNvSpPr>
            <p:nvPr/>
          </p:nvSpPr>
          <p:spPr bwMode="auto">
            <a:xfrm>
              <a:off x="3707904" y="1628800"/>
              <a:ext cx="360033" cy="341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/>
                <a:t>Н</a:t>
              </a:r>
            </a:p>
          </p:txBody>
        </p:sp>
        <p:sp>
          <p:nvSpPr>
            <p:cNvPr id="4131" name="TextBox 44"/>
            <p:cNvSpPr txBox="1">
              <a:spLocks noChangeArrowheads="1"/>
            </p:cNvSpPr>
            <p:nvPr/>
          </p:nvSpPr>
          <p:spPr bwMode="auto">
            <a:xfrm>
              <a:off x="1835696" y="3212976"/>
              <a:ext cx="360033" cy="341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/>
                <a:t>О</a:t>
              </a:r>
            </a:p>
          </p:txBody>
        </p:sp>
        <p:sp>
          <p:nvSpPr>
            <p:cNvPr id="4132" name="TextBox 46"/>
            <p:cNvSpPr txBox="1">
              <a:spLocks noChangeArrowheads="1"/>
            </p:cNvSpPr>
            <p:nvPr/>
          </p:nvSpPr>
          <p:spPr bwMode="auto">
            <a:xfrm>
              <a:off x="1907704" y="4509120"/>
              <a:ext cx="360033" cy="341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/>
                <a:t>А</a:t>
              </a:r>
            </a:p>
          </p:txBody>
        </p:sp>
        <p:cxnSp>
          <p:nvCxnSpPr>
            <p:cNvPr id="76" name="Прямая соединительная линия 75"/>
            <p:cNvCxnSpPr/>
            <p:nvPr/>
          </p:nvCxnSpPr>
          <p:spPr>
            <a:xfrm>
              <a:off x="2267074" y="1989173"/>
              <a:ext cx="1296726" cy="0"/>
            </a:xfrm>
            <a:prstGeom prst="line">
              <a:avLst/>
            </a:prstGeom>
            <a:ln w="28575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 flipV="1">
              <a:off x="2340084" y="2133639"/>
              <a:ext cx="1287203" cy="1231933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2267074" y="1916146"/>
              <a:ext cx="73010" cy="2808362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>
            <a:xfrm>
              <a:off x="2340084" y="4797535"/>
              <a:ext cx="1295138" cy="0"/>
            </a:xfrm>
            <a:prstGeom prst="line">
              <a:avLst/>
            </a:prstGeom>
            <a:ln w="28575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Блок-схема: узел 109"/>
            <p:cNvSpPr/>
            <p:nvPr/>
          </p:nvSpPr>
          <p:spPr bwMode="auto">
            <a:xfrm flipH="1" flipV="1">
              <a:off x="2267074" y="1916146"/>
              <a:ext cx="73010" cy="73027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/>
                <a:t> </a:t>
              </a:r>
            </a:p>
          </p:txBody>
        </p:sp>
        <p:sp>
          <p:nvSpPr>
            <p:cNvPr id="111" name="Блок-схема: узел 110"/>
            <p:cNvSpPr/>
            <p:nvPr/>
          </p:nvSpPr>
          <p:spPr bwMode="auto">
            <a:xfrm flipH="1" flipV="1">
              <a:off x="3635222" y="1989173"/>
              <a:ext cx="73010" cy="71439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/>
                <a:t> </a:t>
              </a:r>
            </a:p>
          </p:txBody>
        </p:sp>
        <p:sp>
          <p:nvSpPr>
            <p:cNvPr id="113" name="Блок-схема: узел 112"/>
            <p:cNvSpPr/>
            <p:nvPr/>
          </p:nvSpPr>
          <p:spPr bwMode="auto">
            <a:xfrm flipV="1">
              <a:off x="3635222" y="4797535"/>
              <a:ext cx="119039" cy="98428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/>
                <a:t> </a:t>
              </a:r>
            </a:p>
          </p:txBody>
        </p:sp>
        <p:sp>
          <p:nvSpPr>
            <p:cNvPr id="114" name="Блок-схема: узел 113"/>
            <p:cNvSpPr/>
            <p:nvPr/>
          </p:nvSpPr>
          <p:spPr bwMode="auto">
            <a:xfrm flipH="1" flipV="1">
              <a:off x="2267074" y="3357634"/>
              <a:ext cx="73010" cy="71439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/>
                <a:t> </a:t>
              </a:r>
            </a:p>
          </p:txBody>
        </p:sp>
        <p:sp>
          <p:nvSpPr>
            <p:cNvPr id="20" name="Блок-схема: узел 19"/>
            <p:cNvSpPr/>
            <p:nvPr/>
          </p:nvSpPr>
          <p:spPr bwMode="auto">
            <a:xfrm flipH="1" flipV="1">
              <a:off x="2267074" y="4724508"/>
              <a:ext cx="73010" cy="73027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/>
                <a:t> </a:t>
              </a:r>
            </a:p>
          </p:txBody>
        </p:sp>
      </p:grpSp>
      <p:sp>
        <p:nvSpPr>
          <p:cNvPr id="95" name="Arc 19"/>
          <p:cNvSpPr>
            <a:spLocks/>
          </p:cNvSpPr>
          <p:nvPr/>
        </p:nvSpPr>
        <p:spPr bwMode="auto">
          <a:xfrm flipV="1">
            <a:off x="971550" y="2924175"/>
            <a:ext cx="2728913" cy="557213"/>
          </a:xfrm>
          <a:custGeom>
            <a:avLst/>
            <a:gdLst>
              <a:gd name="T0" fmla="*/ 2147483647 w 43121"/>
              <a:gd name="T1" fmla="*/ 2147483647 h 21600"/>
              <a:gd name="T2" fmla="*/ 0 w 43121"/>
              <a:gd name="T3" fmla="*/ 2147483647 h 21600"/>
              <a:gd name="T4" fmla="*/ 2147483647 w 43121"/>
              <a:gd name="T5" fmla="*/ 0 h 21600"/>
              <a:gd name="T6" fmla="*/ 0 60000 65536"/>
              <a:gd name="T7" fmla="*/ 0 60000 65536"/>
              <a:gd name="T8" fmla="*/ 0 60000 65536"/>
              <a:gd name="T9" fmla="*/ 0 w 43121"/>
              <a:gd name="T10" fmla="*/ 0 h 21600"/>
              <a:gd name="T11" fmla="*/ 43121 w 4312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21" h="21600" fill="none" extrusionOk="0">
                <a:moveTo>
                  <a:pt x="43120" y="1599"/>
                </a:moveTo>
                <a:cubicBezTo>
                  <a:pt x="42282" y="12877"/>
                  <a:pt x="32888" y="21599"/>
                  <a:pt x="21580" y="21600"/>
                </a:cubicBezTo>
                <a:cubicBezTo>
                  <a:pt x="10010" y="21600"/>
                  <a:pt x="494" y="12483"/>
                  <a:pt x="-1" y="924"/>
                </a:cubicBezTo>
              </a:path>
              <a:path w="43121" h="21600" stroke="0" extrusionOk="0">
                <a:moveTo>
                  <a:pt x="43120" y="1599"/>
                </a:moveTo>
                <a:cubicBezTo>
                  <a:pt x="42282" y="12877"/>
                  <a:pt x="32888" y="21599"/>
                  <a:pt x="21580" y="21600"/>
                </a:cubicBezTo>
                <a:cubicBezTo>
                  <a:pt x="10010" y="21600"/>
                  <a:pt x="494" y="12483"/>
                  <a:pt x="-1" y="924"/>
                </a:cubicBezTo>
                <a:lnTo>
                  <a:pt x="21580" y="0"/>
                </a:lnTo>
                <a:close/>
              </a:path>
            </a:pathLst>
          </a:custGeom>
          <a:solidFill>
            <a:schemeClr val="bg1">
              <a:alpha val="10980"/>
            </a:schemeClr>
          </a:solidFill>
          <a:ln w="12700">
            <a:solidFill>
              <a:srgbClr val="1C1C1C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6" name="Arc 20"/>
          <p:cNvSpPr>
            <a:spLocks/>
          </p:cNvSpPr>
          <p:nvPr/>
        </p:nvSpPr>
        <p:spPr bwMode="auto">
          <a:xfrm>
            <a:off x="971550" y="3357563"/>
            <a:ext cx="2714625" cy="400050"/>
          </a:xfrm>
          <a:custGeom>
            <a:avLst/>
            <a:gdLst>
              <a:gd name="T0" fmla="*/ 2147483647 w 42859"/>
              <a:gd name="T1" fmla="*/ 2147483647 h 21600"/>
              <a:gd name="T2" fmla="*/ 0 w 42859"/>
              <a:gd name="T3" fmla="*/ 2147483647 h 21600"/>
              <a:gd name="T4" fmla="*/ 2147483647 w 42859"/>
              <a:gd name="T5" fmla="*/ 0 h 21600"/>
              <a:gd name="T6" fmla="*/ 0 60000 65536"/>
              <a:gd name="T7" fmla="*/ 0 60000 65536"/>
              <a:gd name="T8" fmla="*/ 0 60000 65536"/>
              <a:gd name="T9" fmla="*/ 0 w 42859"/>
              <a:gd name="T10" fmla="*/ 0 h 21600"/>
              <a:gd name="T11" fmla="*/ 42859 w 4285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859" h="21600" fill="none" extrusionOk="0">
                <a:moveTo>
                  <a:pt x="42859" y="2301"/>
                </a:moveTo>
                <a:cubicBezTo>
                  <a:pt x="41683" y="13276"/>
                  <a:pt x="32420" y="21599"/>
                  <a:pt x="21382" y="21600"/>
                </a:cubicBezTo>
                <a:cubicBezTo>
                  <a:pt x="10635" y="21600"/>
                  <a:pt x="1523" y="13699"/>
                  <a:pt x="0" y="3061"/>
                </a:cubicBezTo>
              </a:path>
              <a:path w="42859" h="21600" stroke="0" extrusionOk="0">
                <a:moveTo>
                  <a:pt x="42859" y="2301"/>
                </a:moveTo>
                <a:cubicBezTo>
                  <a:pt x="41683" y="13276"/>
                  <a:pt x="32420" y="21599"/>
                  <a:pt x="21382" y="21600"/>
                </a:cubicBezTo>
                <a:cubicBezTo>
                  <a:pt x="10635" y="21600"/>
                  <a:pt x="1523" y="13699"/>
                  <a:pt x="0" y="3061"/>
                </a:cubicBezTo>
                <a:lnTo>
                  <a:pt x="21382" y="0"/>
                </a:lnTo>
                <a:close/>
              </a:path>
            </a:pathLst>
          </a:custGeom>
          <a:solidFill>
            <a:schemeClr val="bg1">
              <a:alpha val="10980"/>
            </a:schemeClr>
          </a:solidFill>
          <a:ln w="12700">
            <a:solidFill>
              <a:srgbClr val="1C1C1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4" name="Овал 93"/>
          <p:cNvSpPr/>
          <p:nvPr/>
        </p:nvSpPr>
        <p:spPr bwMode="auto">
          <a:xfrm>
            <a:off x="971550" y="1989138"/>
            <a:ext cx="2736850" cy="2808287"/>
          </a:xfrm>
          <a:prstGeom prst="ellipse">
            <a:avLst/>
          </a:prstGeom>
          <a:solidFill>
            <a:srgbClr val="CCFFCC">
              <a:alpha val="12941"/>
            </a:srgbClr>
          </a:solidFill>
          <a:ln w="285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611188" y="620713"/>
            <a:ext cx="7848600" cy="576262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>
                <a:latin typeface="+mj-lt"/>
                <a:ea typeface="+mj-ea"/>
                <a:cs typeface="+mj-cs"/>
              </a:rPr>
              <a:t/>
            </a:r>
            <a:br>
              <a:rPr lang="ru-RU" sz="4400">
                <a:latin typeface="+mj-lt"/>
                <a:ea typeface="+mj-ea"/>
                <a:cs typeface="+mj-cs"/>
              </a:rPr>
            </a:br>
            <a:endParaRPr lang="ru-RU" sz="44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415CC71-37FD-42E8-AF8B-9135F533B639}" type="datetime1">
              <a:rPr lang="ru-RU" smtClean="0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4665658C-8B26-4D5E-B3A5-407BA97F85E2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4117" name="TextBox 8"/>
          <p:cNvSpPr txBox="1">
            <a:spLocks noChangeArrowheads="1"/>
          </p:cNvSpPr>
          <p:nvPr/>
        </p:nvSpPr>
        <p:spPr bwMode="auto">
          <a:xfrm>
            <a:off x="719138" y="260350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                   </a:t>
            </a:r>
            <a:r>
              <a:rPr lang="ru-RU" sz="2400" b="1" dirty="0">
                <a:solidFill>
                  <a:srgbClr val="FF0000"/>
                </a:solidFill>
              </a:rPr>
              <a:t>Площадь поверхности шара равна 330.     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     Найдите площадь полной поверхности цилиндра, 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                          описанного около шара.</a:t>
            </a:r>
          </a:p>
        </p:txBody>
      </p:sp>
      <p:sp>
        <p:nvSpPr>
          <p:cNvPr id="4113" name="TextBox 115"/>
          <p:cNvSpPr txBox="1">
            <a:spLocks noChangeArrowheads="1"/>
          </p:cNvSpPr>
          <p:nvPr/>
        </p:nvSpPr>
        <p:spPr bwMode="auto">
          <a:xfrm>
            <a:off x="3924300" y="1412875"/>
            <a:ext cx="172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990099"/>
                </a:solidFill>
              </a:rPr>
              <a:t>Решение:</a:t>
            </a:r>
          </a:p>
        </p:txBody>
      </p:sp>
      <p:sp>
        <p:nvSpPr>
          <p:cNvPr id="4114" name="TextBox 116"/>
          <p:cNvSpPr txBox="1">
            <a:spLocks noChangeArrowheads="1"/>
          </p:cNvSpPr>
          <p:nvPr/>
        </p:nvSpPr>
        <p:spPr bwMode="auto">
          <a:xfrm>
            <a:off x="5219700" y="1484313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1)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932363" y="2497138"/>
          <a:ext cx="3600450" cy="161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Формула" r:id="rId6" imgW="1549080" imgH="749160" progId="Equation.3">
                  <p:embed/>
                </p:oleObj>
              </mc:Choice>
              <mc:Fallback>
                <p:oleObj name="Формула" r:id="rId6" imgW="1549080" imgH="7491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2497138"/>
                        <a:ext cx="3600450" cy="161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5" name="TextBox 119"/>
          <p:cNvSpPr txBox="1">
            <a:spLocks noChangeArrowheads="1"/>
          </p:cNvSpPr>
          <p:nvPr/>
        </p:nvSpPr>
        <p:spPr bwMode="auto">
          <a:xfrm>
            <a:off x="4140200" y="2492375"/>
            <a:ext cx="43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2)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5724525" y="1412875"/>
          <a:ext cx="2579688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Формула" r:id="rId8" imgW="1002960" imgH="482400" progId="Equation.3">
                  <p:embed/>
                </p:oleObj>
              </mc:Choice>
              <mc:Fallback>
                <p:oleObj name="Формула" r:id="rId8" imgW="1002960" imgH="482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1412875"/>
                        <a:ext cx="2579688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" name="TextBox 46"/>
          <p:cNvSpPr txBox="1">
            <a:spLocks noChangeArrowheads="1"/>
          </p:cNvSpPr>
          <p:nvPr/>
        </p:nvSpPr>
        <p:spPr bwMode="auto">
          <a:xfrm>
            <a:off x="4140200" y="4221163"/>
            <a:ext cx="431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3)</a:t>
            </a: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4570413" y="4221163"/>
          <a:ext cx="4573587" cy="143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Формула" r:id="rId10" imgW="1790640" imgH="660240" progId="Equation.3">
                  <p:embed/>
                </p:oleObj>
              </mc:Choice>
              <mc:Fallback>
                <p:oleObj name="Формула" r:id="rId10" imgW="1790640" imgH="660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0413" y="4221163"/>
                        <a:ext cx="4573587" cy="1433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47"/>
          <p:cNvSpPr txBox="1">
            <a:spLocks noChangeArrowheads="1"/>
          </p:cNvSpPr>
          <p:nvPr/>
        </p:nvSpPr>
        <p:spPr bwMode="auto">
          <a:xfrm>
            <a:off x="1258888" y="5732463"/>
            <a:ext cx="4333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4)</a:t>
            </a:r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1547813" y="5445125"/>
          <a:ext cx="254952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Формула" r:id="rId12" imgW="990360" imgH="393480" progId="Equation.3">
                  <p:embed/>
                </p:oleObj>
              </mc:Choice>
              <mc:Fallback>
                <p:oleObj name="Формула" r:id="rId12" imgW="9903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5445125"/>
                        <a:ext cx="2549525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Прямая соединительная линия 51"/>
          <p:cNvCxnSpPr>
            <a:endCxn id="94" idx="6"/>
          </p:cNvCxnSpPr>
          <p:nvPr/>
        </p:nvCxnSpPr>
        <p:spPr>
          <a:xfrm flipV="1">
            <a:off x="2339975" y="3392488"/>
            <a:ext cx="1368425" cy="36512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708400" y="3213100"/>
            <a:ext cx="358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К</a:t>
            </a:r>
          </a:p>
        </p:txBody>
      </p:sp>
      <p:sp>
        <p:nvSpPr>
          <p:cNvPr id="54" name="Овал 53"/>
          <p:cNvSpPr/>
          <p:nvPr/>
        </p:nvSpPr>
        <p:spPr>
          <a:xfrm flipH="1" flipV="1">
            <a:off x="3635375" y="3429000"/>
            <a:ext cx="73025" cy="46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25" name="Rectangle 8"/>
          <p:cNvSpPr>
            <a:spLocks noChangeArrowheads="1"/>
          </p:cNvSpPr>
          <p:nvPr/>
        </p:nvSpPr>
        <p:spPr bwMode="auto">
          <a:xfrm>
            <a:off x="1524000" y="1397000"/>
            <a:ext cx="60960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0" name="Object 6"/>
          <p:cNvGraphicFramePr>
            <a:graphicFrameLocks noChangeAspect="1"/>
          </p:cNvGraphicFramePr>
          <p:nvPr/>
        </p:nvGraphicFramePr>
        <p:xfrm>
          <a:off x="4211638" y="5084763"/>
          <a:ext cx="1223962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Формула" r:id="rId14" imgW="393480" imgH="406080" progId="Equation.3">
                  <p:embed/>
                </p:oleObj>
              </mc:Choice>
              <mc:Fallback>
                <p:oleObj name="Формула" r:id="rId14" imgW="393480" imgH="406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5084763"/>
                        <a:ext cx="1223962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Oval 20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395288" y="188913"/>
            <a:ext cx="719137" cy="647700"/>
          </a:xfrm>
          <a:prstGeom prst="ellipse">
            <a:avLst/>
          </a:prstGeom>
          <a:solidFill>
            <a:srgbClr val="FFCCFF">
              <a:alpha val="30980"/>
            </a:srgbClr>
          </a:solidFill>
          <a:ln w="38100" cmpd="dbl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rgbClr val="FF0000"/>
                </a:solidFill>
                <a:latin typeface="Georgia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500"/>
                            </p:stCondLst>
                            <p:childTnLst>
                              <p:par>
                                <p:cTn id="10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4117" grpId="0"/>
      <p:bldP spid="4114" grpId="0"/>
      <p:bldP spid="4115" grpId="0"/>
      <p:bldP spid="4116" grpId="0"/>
      <p:bldP spid="13" grpId="0"/>
      <p:bldP spid="13" grpId="1"/>
      <p:bldP spid="53" grpId="0"/>
      <p:bldP spid="54" grpId="0" animBg="1"/>
      <p:bldP spid="6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"/>
          <p:cNvSpPr txBox="1">
            <a:spLocks/>
          </p:cNvSpPr>
          <p:nvPr/>
        </p:nvSpPr>
        <p:spPr bwMode="auto">
          <a:xfrm>
            <a:off x="1835150" y="404813"/>
            <a:ext cx="4681538" cy="576262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>
                <a:latin typeface="+mj-lt"/>
                <a:ea typeface="+mj-ea"/>
                <a:cs typeface="+mj-cs"/>
              </a:rPr>
              <a:t/>
            </a:r>
            <a:br>
              <a:rPr lang="ru-RU" sz="4400">
                <a:latin typeface="+mj-lt"/>
                <a:ea typeface="+mj-ea"/>
                <a:cs typeface="+mj-cs"/>
              </a:rPr>
            </a:br>
            <a:endParaRPr lang="ru-RU" sz="44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CD10BDF-6616-4708-B087-4799E1C798E1}" type="datetime1">
              <a:rPr lang="ru-RU" smtClean="0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DFE6C-FAB2-449F-A484-D2A26AAB014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250825" y="188913"/>
            <a:ext cx="87137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         В куб вписан шар. Найдите площадь поверхности   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               шара, если площадь полной поверхности 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                              куба равна 1170/</a:t>
            </a:r>
            <a:r>
              <a:rPr lang="el-GR" sz="2400" b="1" dirty="0">
                <a:solidFill>
                  <a:srgbClr val="FF0000"/>
                </a:solidFill>
              </a:rPr>
              <a:t>π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9" name="Picture 4" descr="сфера и куб"/>
          <p:cNvPicPr>
            <a:picLocks noChangeAspect="1" noChangeArrowheads="1"/>
          </p:cNvPicPr>
          <p:nvPr/>
        </p:nvPicPr>
        <p:blipFill>
          <a:blip r:embed="rId4"/>
          <a:srcRect l="51675"/>
          <a:stretch>
            <a:fillRect/>
          </a:stretch>
        </p:blipFill>
        <p:spPr bwMode="auto">
          <a:xfrm>
            <a:off x="323850" y="1412875"/>
            <a:ext cx="3511550" cy="393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627313" y="2781300"/>
            <a:ext cx="504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B</a:t>
            </a:r>
            <a:r>
              <a:rPr lang="en-US" sz="1200" b="1"/>
              <a:t>1</a:t>
            </a:r>
            <a:endParaRPr lang="ru-RU" b="1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763713" y="2924175"/>
            <a:ext cx="360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О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403350" y="3141663"/>
            <a:ext cx="3603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D</a:t>
            </a:r>
            <a:endParaRPr lang="ru-RU" b="1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87450" y="11969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D</a:t>
            </a:r>
            <a:r>
              <a:rPr lang="ru-RU" sz="1100" b="1"/>
              <a:t>1</a:t>
            </a:r>
            <a:endParaRPr lang="ru-RU" b="1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23850" y="4365625"/>
            <a:ext cx="3603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А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79388" y="2205038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А</a:t>
            </a:r>
            <a:r>
              <a:rPr lang="en-US" sz="1200" b="1"/>
              <a:t>1</a:t>
            </a:r>
            <a:endParaRPr lang="ru-RU" b="1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51275" y="3860800"/>
            <a:ext cx="360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С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563938" y="1557338"/>
            <a:ext cx="495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С</a:t>
            </a:r>
            <a:r>
              <a:rPr lang="ru-RU" sz="1400" b="1"/>
              <a:t>1</a:t>
            </a:r>
            <a:endParaRPr lang="ru-RU" b="1"/>
          </a:p>
        </p:txBody>
      </p:sp>
      <p:sp>
        <p:nvSpPr>
          <p:cNvPr id="19" name="TextBox 115"/>
          <p:cNvSpPr txBox="1">
            <a:spLocks noChangeArrowheads="1"/>
          </p:cNvSpPr>
          <p:nvPr/>
        </p:nvSpPr>
        <p:spPr bwMode="auto">
          <a:xfrm>
            <a:off x="3924300" y="1412875"/>
            <a:ext cx="172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990099"/>
                </a:solidFill>
              </a:rPr>
              <a:t>Решение: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211638" y="1916113"/>
            <a:ext cx="431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1)</a:t>
            </a:r>
          </a:p>
        </p:txBody>
      </p:sp>
      <p:graphicFrame>
        <p:nvGraphicFramePr>
          <p:cNvPr id="22" name="Object 5"/>
          <p:cNvGraphicFramePr>
            <a:graphicFrameLocks noChangeAspect="1"/>
          </p:cNvGraphicFramePr>
          <p:nvPr/>
        </p:nvGraphicFramePr>
        <p:xfrm>
          <a:off x="4572000" y="1700213"/>
          <a:ext cx="4103688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Формула" r:id="rId5" imgW="1955520" imgH="393480" progId="Equation.3">
                  <p:embed/>
                </p:oleObj>
              </mc:Choice>
              <mc:Fallback>
                <p:oleObj name="Формула" r:id="rId5" imgW="19555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00213"/>
                        <a:ext cx="4103688" cy="766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067175" y="2708275"/>
            <a:ext cx="576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2)</a:t>
            </a:r>
          </a:p>
        </p:txBody>
      </p:sp>
      <p:graphicFrame>
        <p:nvGraphicFramePr>
          <p:cNvPr id="24" name="Object 5"/>
          <p:cNvGraphicFramePr>
            <a:graphicFrameLocks noChangeAspect="1"/>
          </p:cNvGraphicFramePr>
          <p:nvPr/>
        </p:nvGraphicFramePr>
        <p:xfrm>
          <a:off x="4429125" y="2524125"/>
          <a:ext cx="446405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Формула" r:id="rId7" imgW="1650960" imgH="393480" progId="Equation.3">
                  <p:embed/>
                </p:oleObj>
              </mc:Choice>
              <mc:Fallback>
                <p:oleObj name="Формула" r:id="rId7" imgW="16509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2524125"/>
                        <a:ext cx="4464050" cy="760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140200" y="3429000"/>
            <a:ext cx="503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3)</a:t>
            </a:r>
          </a:p>
        </p:txBody>
      </p:sp>
      <p:graphicFrame>
        <p:nvGraphicFramePr>
          <p:cNvPr id="28" name="Object 5"/>
          <p:cNvGraphicFramePr>
            <a:graphicFrameLocks noChangeAspect="1"/>
          </p:cNvGraphicFramePr>
          <p:nvPr/>
        </p:nvGraphicFramePr>
        <p:xfrm>
          <a:off x="4500563" y="3213100"/>
          <a:ext cx="1785937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Формула" r:id="rId9" imgW="863280" imgH="444240" progId="Equation.3">
                  <p:embed/>
                </p:oleObj>
              </mc:Choice>
              <mc:Fallback>
                <p:oleObj name="Формула" r:id="rId9" imgW="863280" imgH="444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213100"/>
                        <a:ext cx="1785937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140200" y="4365625"/>
            <a:ext cx="431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4)</a:t>
            </a:r>
          </a:p>
        </p:txBody>
      </p:sp>
      <p:graphicFrame>
        <p:nvGraphicFramePr>
          <p:cNvPr id="30" name="Object 5"/>
          <p:cNvGraphicFramePr>
            <a:graphicFrameLocks noChangeAspect="1"/>
          </p:cNvGraphicFramePr>
          <p:nvPr/>
        </p:nvGraphicFramePr>
        <p:xfrm>
          <a:off x="4572000" y="4076700"/>
          <a:ext cx="2808288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Формула" r:id="rId11" imgW="1269720" imgH="444240" progId="Equation.3">
                  <p:embed/>
                </p:oleObj>
              </mc:Choice>
              <mc:Fallback>
                <p:oleObj name="Формула" r:id="rId11" imgW="1269720" imgH="444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076700"/>
                        <a:ext cx="2808288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555875" y="5445125"/>
            <a:ext cx="43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5)</a:t>
            </a:r>
          </a:p>
        </p:txBody>
      </p:sp>
      <p:graphicFrame>
        <p:nvGraphicFramePr>
          <p:cNvPr id="32" name="Object 5"/>
          <p:cNvGraphicFramePr>
            <a:graphicFrameLocks noChangeAspect="1"/>
          </p:cNvGraphicFramePr>
          <p:nvPr/>
        </p:nvGraphicFramePr>
        <p:xfrm>
          <a:off x="2843213" y="5157788"/>
          <a:ext cx="28448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Формула" r:id="rId13" imgW="1104840" imgH="393480" progId="Equation.3">
                  <p:embed/>
                </p:oleObj>
              </mc:Choice>
              <mc:Fallback>
                <p:oleObj name="Формула" r:id="rId13" imgW="11048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5157788"/>
                        <a:ext cx="28448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5"/>
          <p:cNvGraphicFramePr>
            <a:graphicFrameLocks noChangeAspect="1"/>
          </p:cNvGraphicFramePr>
          <p:nvPr/>
        </p:nvGraphicFramePr>
        <p:xfrm>
          <a:off x="5651500" y="5373688"/>
          <a:ext cx="98107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Формула" r:id="rId15" imgW="380880" imgH="177480" progId="Equation.3">
                  <p:embed/>
                </p:oleObj>
              </mc:Choice>
              <mc:Fallback>
                <p:oleObj name="Формула" r:id="rId15" imgW="38088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5373688"/>
                        <a:ext cx="981075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339975" y="4868863"/>
            <a:ext cx="3603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В</a:t>
            </a:r>
          </a:p>
        </p:txBody>
      </p:sp>
      <p:sp>
        <p:nvSpPr>
          <p:cNvPr id="35" name="Oval 20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250825" y="188913"/>
            <a:ext cx="719138" cy="576262"/>
          </a:xfrm>
          <a:prstGeom prst="ellipse">
            <a:avLst/>
          </a:prstGeom>
          <a:solidFill>
            <a:srgbClr val="FFCCFF">
              <a:alpha val="30980"/>
            </a:srgbClr>
          </a:solidFill>
          <a:ln w="38100" cmpd="dbl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FF0000"/>
                </a:solidFill>
                <a:latin typeface="Georgia" pitchFamily="18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1" grpId="0"/>
      <p:bldP spid="27" grpId="0"/>
      <p:bldP spid="29" grpId="0"/>
      <p:bldP spid="31" grpId="0"/>
      <p:bldP spid="34" grpId="0"/>
      <p:bldP spid="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415CC71-37FD-42E8-AF8B-9135F533B639}" type="datetime1">
              <a:rPr lang="ru-RU" smtClean="0"/>
              <a:pPr>
                <a:defRPr/>
              </a:pPr>
              <a:t>02.11.2024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BA3D2-71F5-4957-9D19-501C00533E7C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6150" name="TextBox 6"/>
          <p:cNvSpPr txBox="1">
            <a:spLocks noChangeArrowheads="1"/>
          </p:cNvSpPr>
          <p:nvPr/>
        </p:nvSpPr>
        <p:spPr bwMode="auto">
          <a:xfrm>
            <a:off x="250825" y="908050"/>
            <a:ext cx="84978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1В. 1</a:t>
            </a: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Найдите площадь поверхности шара, описанного около конуса, у  которого радиус основания        , а высота равна </a:t>
            </a: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743200" y="3338513"/>
          <a:ext cx="36576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Документ Wordpad" r:id="rId3" imgW="3657600" imgH="181440" progId="WordPad.Document.1">
                  <p:embed/>
                </p:oleObj>
              </mc:Choice>
              <mc:Fallback>
                <p:oleObj name="Документ Wordpad" r:id="rId3" imgW="3657600" imgH="181440" progId="WordPad.Document.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338513"/>
                        <a:ext cx="3657600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2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4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6156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688" y="1412875"/>
            <a:ext cx="35877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7" name="Rectangle 12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6159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8888" y="1700213"/>
            <a:ext cx="288925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0" name="Rectangle 15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6161" name="TextBox 17"/>
          <p:cNvSpPr txBox="1">
            <a:spLocks noChangeArrowheads="1"/>
          </p:cNvSpPr>
          <p:nvPr/>
        </p:nvSpPr>
        <p:spPr bwMode="auto">
          <a:xfrm>
            <a:off x="468313" y="333375"/>
            <a:ext cx="8280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FF0000"/>
                </a:solidFill>
              </a:rPr>
              <a:t>Задачи для самостоятельного решения</a:t>
            </a:r>
          </a:p>
        </p:txBody>
      </p:sp>
      <p:sp>
        <p:nvSpPr>
          <p:cNvPr id="7187" name="TextBox 18"/>
          <p:cNvSpPr txBox="1">
            <a:spLocks noChangeArrowheads="1"/>
          </p:cNvSpPr>
          <p:nvPr/>
        </p:nvSpPr>
        <p:spPr bwMode="auto">
          <a:xfrm>
            <a:off x="6084888" y="1989138"/>
            <a:ext cx="1943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 Ответ: 25</a:t>
            </a:r>
          </a:p>
        </p:txBody>
      </p:sp>
      <p:sp>
        <p:nvSpPr>
          <p:cNvPr id="6163" name="TextBox 6"/>
          <p:cNvSpPr txBox="1">
            <a:spLocks noChangeArrowheads="1"/>
          </p:cNvSpPr>
          <p:nvPr/>
        </p:nvSpPr>
        <p:spPr bwMode="auto">
          <a:xfrm>
            <a:off x="0" y="4652963"/>
            <a:ext cx="8280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 2В.1    </a:t>
            </a: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шар вписан  конус. Найдите высоту конус, если радиус шара равен 5, а радиус основания конуса равен 4. </a:t>
            </a:r>
          </a:p>
        </p:txBody>
      </p:sp>
      <p:sp>
        <p:nvSpPr>
          <p:cNvPr id="7189" name="TextBox 20"/>
          <p:cNvSpPr txBox="1">
            <a:spLocks noChangeArrowheads="1"/>
          </p:cNvSpPr>
          <p:nvPr/>
        </p:nvSpPr>
        <p:spPr bwMode="auto">
          <a:xfrm>
            <a:off x="6084888" y="4292600"/>
            <a:ext cx="2592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   Ответ: 8</a:t>
            </a:r>
          </a:p>
        </p:txBody>
      </p:sp>
      <p:sp>
        <p:nvSpPr>
          <p:cNvPr id="6165" name="TextBox 21"/>
          <p:cNvSpPr txBox="1">
            <a:spLocks noChangeArrowheads="1"/>
          </p:cNvSpPr>
          <p:nvPr/>
        </p:nvSpPr>
        <p:spPr bwMode="auto">
          <a:xfrm>
            <a:off x="468313" y="3860800"/>
            <a:ext cx="83518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6166" name="TextBox 22"/>
          <p:cNvSpPr txBox="1">
            <a:spLocks noChangeArrowheads="1"/>
          </p:cNvSpPr>
          <p:nvPr/>
        </p:nvSpPr>
        <p:spPr bwMode="auto">
          <a:xfrm>
            <a:off x="250825" y="2420938"/>
            <a:ext cx="7921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1В.2</a:t>
            </a:r>
            <a:r>
              <a:rPr lang="ru-RU"/>
              <a:t>  </a:t>
            </a: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Радиус шара, описанного около куба, равен 3. Найдите площадь поверхности куба.</a:t>
            </a:r>
            <a:endParaRPr lang="ru-RU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2" name="TextBox 20"/>
          <p:cNvSpPr txBox="1">
            <a:spLocks noChangeArrowheads="1"/>
          </p:cNvSpPr>
          <p:nvPr/>
        </p:nvSpPr>
        <p:spPr bwMode="auto">
          <a:xfrm>
            <a:off x="6156325" y="2997200"/>
            <a:ext cx="2016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Ответ:24</a:t>
            </a:r>
          </a:p>
        </p:txBody>
      </p:sp>
      <p:sp>
        <p:nvSpPr>
          <p:cNvPr id="6168" name="TextBox 24"/>
          <p:cNvSpPr txBox="1">
            <a:spLocks noChangeArrowheads="1"/>
          </p:cNvSpPr>
          <p:nvPr/>
        </p:nvSpPr>
        <p:spPr bwMode="auto">
          <a:xfrm>
            <a:off x="250825" y="3429000"/>
            <a:ext cx="83518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2В.2</a:t>
            </a:r>
            <a:r>
              <a:rPr lang="ru-RU"/>
              <a:t>   </a:t>
            </a: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шар, площадь поверхности которого равна 100</a:t>
            </a:r>
            <a:r>
              <a:rPr lang="el-GR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вписан цилиндр. Найдите высоту цилиндра, если радиус его основания равен 4. </a:t>
            </a:r>
          </a:p>
        </p:txBody>
      </p:sp>
      <p:sp>
        <p:nvSpPr>
          <p:cNvPr id="7194" name="TextBox 20"/>
          <p:cNvSpPr txBox="1">
            <a:spLocks noChangeArrowheads="1"/>
          </p:cNvSpPr>
          <p:nvPr/>
        </p:nvSpPr>
        <p:spPr bwMode="auto">
          <a:xfrm>
            <a:off x="6011863" y="5516563"/>
            <a:ext cx="2016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    Ответ: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7" grpId="0"/>
      <p:bldP spid="7189" grpId="0"/>
      <p:bldP spid="7192" grpId="0"/>
      <p:bldP spid="71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Заголовок 1"/>
          <p:cNvSpPr txBox="1">
            <a:spLocks/>
          </p:cNvSpPr>
          <p:nvPr/>
        </p:nvSpPr>
        <p:spPr bwMode="auto">
          <a:xfrm>
            <a:off x="1258888" y="404813"/>
            <a:ext cx="7340600" cy="1368425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>
                <a:latin typeface="+mj-lt"/>
                <a:ea typeface="+mj-ea"/>
                <a:cs typeface="+mj-cs"/>
              </a:rPr>
              <a:t/>
            </a:r>
            <a:br>
              <a:rPr lang="ru-RU" sz="4400">
                <a:latin typeface="+mj-lt"/>
                <a:ea typeface="+mj-ea"/>
                <a:cs typeface="+mj-cs"/>
              </a:rPr>
            </a:br>
            <a:endParaRPr lang="ru-RU" sz="44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9" name="Заголовок 1"/>
          <p:cNvSpPr txBox="1">
            <a:spLocks/>
          </p:cNvSpPr>
          <p:nvPr/>
        </p:nvSpPr>
        <p:spPr bwMode="auto">
          <a:xfrm>
            <a:off x="1619250" y="404813"/>
            <a:ext cx="7340600" cy="1368425"/>
          </a:xfrm>
          <a:prstGeom prst="rect">
            <a:avLst/>
          </a:prstGeom>
          <a:gradFill rotWithShape="1">
            <a:gsLst>
              <a:gs pos="0">
                <a:schemeClr val="accent6">
                  <a:lumMod val="20000"/>
                  <a:lumOff val="80000"/>
                  <a:alpha val="49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>
                <a:latin typeface="+mj-lt"/>
                <a:ea typeface="+mj-ea"/>
                <a:cs typeface="+mj-cs"/>
              </a:rPr>
              <a:t/>
            </a:r>
            <a:br>
              <a:rPr lang="ru-RU" sz="4400">
                <a:latin typeface="+mj-lt"/>
                <a:ea typeface="+mj-ea"/>
                <a:cs typeface="+mj-cs"/>
              </a:rPr>
            </a:br>
            <a:endParaRPr lang="ru-RU" sz="44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8A018D4-7969-4EBA-A28A-CB459216DDF5}" type="datetime1">
              <a:rPr lang="ru-RU" smtClean="0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7D79BE-3724-48E3-9B23-60C45DF6C513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863600" y="476250"/>
            <a:ext cx="8280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</a:rPr>
              <a:t>Шар (сфера) называются вписанными в многогранник, если все грани многогранника касаются поверхности шара (сферы).</a:t>
            </a:r>
          </a:p>
        </p:txBody>
      </p:sp>
      <p:grpSp>
        <p:nvGrpSpPr>
          <p:cNvPr id="2" name="Группа 106"/>
          <p:cNvGrpSpPr>
            <a:grpSpLocks/>
          </p:cNvGrpSpPr>
          <p:nvPr/>
        </p:nvGrpSpPr>
        <p:grpSpPr bwMode="auto">
          <a:xfrm>
            <a:off x="971550" y="2205038"/>
            <a:ext cx="2881313" cy="3319462"/>
            <a:chOff x="971600" y="2204864"/>
            <a:chExt cx="2881313" cy="3319462"/>
          </a:xfrm>
        </p:grpSpPr>
        <p:grpSp>
          <p:nvGrpSpPr>
            <p:cNvPr id="63" name="Oval 18"/>
            <p:cNvGrpSpPr>
              <a:grpSpLocks noChangeAspect="1"/>
            </p:cNvGrpSpPr>
            <p:nvPr/>
          </p:nvGrpSpPr>
          <p:grpSpPr bwMode="auto">
            <a:xfrm>
              <a:off x="963218" y="2432130"/>
              <a:ext cx="2895600" cy="2852928"/>
              <a:chOff x="963168" y="2432304"/>
              <a:chExt cx="2895600" cy="2852928"/>
            </a:xfrm>
          </p:grpSpPr>
          <p:pic>
            <p:nvPicPr>
              <p:cNvPr id="9231" name="Oval 18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963168" y="2432304"/>
                <a:ext cx="2895600" cy="2852928"/>
              </a:xfrm>
              <a:prstGeom prst="rect">
                <a:avLst/>
              </a:prstGeom>
              <a:noFill/>
            </p:spPr>
          </p:pic>
          <p:sp>
            <p:nvSpPr>
              <p:cNvPr id="9232" name="Text Box 16"/>
              <p:cNvSpPr txBox="1">
                <a:spLocks noChangeArrowheads="1"/>
              </p:cNvSpPr>
              <p:nvPr/>
            </p:nvSpPr>
            <p:spPr bwMode="auto">
              <a:xfrm>
                <a:off x="1396871" y="2860057"/>
                <a:ext cx="2023925" cy="19947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9234" name="Line 28"/>
            <p:cNvSpPr>
              <a:spLocks noChangeShapeType="1"/>
            </p:cNvSpPr>
            <p:nvPr/>
          </p:nvSpPr>
          <p:spPr bwMode="auto">
            <a:xfrm>
              <a:off x="3275063" y="2276301"/>
              <a:ext cx="0" cy="25923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5" name="Line 25"/>
            <p:cNvSpPr>
              <a:spLocks noChangeShapeType="1"/>
            </p:cNvSpPr>
            <p:nvPr/>
          </p:nvSpPr>
          <p:spPr bwMode="auto">
            <a:xfrm flipV="1">
              <a:off x="1541513" y="4868689"/>
              <a:ext cx="1733550" cy="56991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6" name="Line 11"/>
            <p:cNvSpPr>
              <a:spLocks noChangeShapeType="1"/>
            </p:cNvSpPr>
            <p:nvPr/>
          </p:nvSpPr>
          <p:spPr bwMode="auto">
            <a:xfrm>
              <a:off x="2411463" y="2563639"/>
              <a:ext cx="0" cy="2593975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dash"/>
              <a:round/>
              <a:headEnd type="oval" w="sm" len="sm"/>
              <a:tailEnd type="oval" w="sm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7" name="Oval 23"/>
            <p:cNvSpPr>
              <a:spLocks noChangeAspect="1" noChangeArrowheads="1"/>
            </p:cNvSpPr>
            <p:nvPr/>
          </p:nvSpPr>
          <p:spPr bwMode="auto">
            <a:xfrm>
              <a:off x="2359075" y="3801889"/>
              <a:ext cx="107950" cy="10795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238" name="Group 12"/>
            <p:cNvGrpSpPr>
              <a:grpSpLocks/>
            </p:cNvGrpSpPr>
            <p:nvPr/>
          </p:nvGrpSpPr>
          <p:grpSpPr bwMode="auto">
            <a:xfrm>
              <a:off x="971600" y="4784551"/>
              <a:ext cx="2881313" cy="719138"/>
              <a:chOff x="2835" y="2387"/>
              <a:chExt cx="1815" cy="453"/>
            </a:xfrm>
          </p:grpSpPr>
          <p:sp>
            <p:nvSpPr>
              <p:cNvPr id="9255" name="Freeform 13"/>
              <p:cNvSpPr>
                <a:spLocks/>
              </p:cNvSpPr>
              <p:nvPr/>
            </p:nvSpPr>
            <p:spPr bwMode="auto">
              <a:xfrm>
                <a:off x="2835" y="2387"/>
                <a:ext cx="1815" cy="226"/>
              </a:xfrm>
              <a:custGeom>
                <a:avLst/>
                <a:gdLst>
                  <a:gd name="T0" fmla="*/ 0 w 1815"/>
                  <a:gd name="T1" fmla="*/ 226 h 226"/>
                  <a:gd name="T2" fmla="*/ 4 w 1815"/>
                  <a:gd name="T3" fmla="*/ 207 h 226"/>
                  <a:gd name="T4" fmla="*/ 10 w 1815"/>
                  <a:gd name="T5" fmla="*/ 192 h 226"/>
                  <a:gd name="T6" fmla="*/ 16 w 1815"/>
                  <a:gd name="T7" fmla="*/ 186 h 226"/>
                  <a:gd name="T8" fmla="*/ 32 w 1815"/>
                  <a:gd name="T9" fmla="*/ 166 h 226"/>
                  <a:gd name="T10" fmla="*/ 58 w 1815"/>
                  <a:gd name="T11" fmla="*/ 147 h 226"/>
                  <a:gd name="T12" fmla="*/ 95 w 1815"/>
                  <a:gd name="T13" fmla="*/ 126 h 226"/>
                  <a:gd name="T14" fmla="*/ 137 w 1815"/>
                  <a:gd name="T15" fmla="*/ 106 h 226"/>
                  <a:gd name="T16" fmla="*/ 250 w 1815"/>
                  <a:gd name="T17" fmla="*/ 70 h 226"/>
                  <a:gd name="T18" fmla="*/ 355 w 1815"/>
                  <a:gd name="T19" fmla="*/ 46 h 226"/>
                  <a:gd name="T20" fmla="*/ 439 w 1815"/>
                  <a:gd name="T21" fmla="*/ 32 h 226"/>
                  <a:gd name="T22" fmla="*/ 567 w 1815"/>
                  <a:gd name="T23" fmla="*/ 17 h 226"/>
                  <a:gd name="T24" fmla="*/ 659 w 1815"/>
                  <a:gd name="T25" fmla="*/ 9 h 226"/>
                  <a:gd name="T26" fmla="*/ 764 w 1815"/>
                  <a:gd name="T27" fmla="*/ 3 h 226"/>
                  <a:gd name="T28" fmla="*/ 844 w 1815"/>
                  <a:gd name="T29" fmla="*/ 0 h 226"/>
                  <a:gd name="T30" fmla="*/ 910 w 1815"/>
                  <a:gd name="T31" fmla="*/ 0 h 226"/>
                  <a:gd name="T32" fmla="*/ 1063 w 1815"/>
                  <a:gd name="T33" fmla="*/ 3 h 226"/>
                  <a:gd name="T34" fmla="*/ 1135 w 1815"/>
                  <a:gd name="T35" fmla="*/ 8 h 226"/>
                  <a:gd name="T36" fmla="*/ 1186 w 1815"/>
                  <a:gd name="T37" fmla="*/ 10 h 226"/>
                  <a:gd name="T38" fmla="*/ 1260 w 1815"/>
                  <a:gd name="T39" fmla="*/ 17 h 226"/>
                  <a:gd name="T40" fmla="*/ 1342 w 1815"/>
                  <a:gd name="T41" fmla="*/ 27 h 226"/>
                  <a:gd name="T42" fmla="*/ 1396 w 1815"/>
                  <a:gd name="T43" fmla="*/ 36 h 226"/>
                  <a:gd name="T44" fmla="*/ 1483 w 1815"/>
                  <a:gd name="T45" fmla="*/ 51 h 226"/>
                  <a:gd name="T46" fmla="*/ 1575 w 1815"/>
                  <a:gd name="T47" fmla="*/ 72 h 226"/>
                  <a:gd name="T48" fmla="*/ 1661 w 1815"/>
                  <a:gd name="T49" fmla="*/ 101 h 226"/>
                  <a:gd name="T50" fmla="*/ 1726 w 1815"/>
                  <a:gd name="T51" fmla="*/ 128 h 226"/>
                  <a:gd name="T52" fmla="*/ 1767 w 1815"/>
                  <a:gd name="T53" fmla="*/ 154 h 226"/>
                  <a:gd name="T54" fmla="*/ 1788 w 1815"/>
                  <a:gd name="T55" fmla="*/ 173 h 226"/>
                  <a:gd name="T56" fmla="*/ 1807 w 1815"/>
                  <a:gd name="T57" fmla="*/ 195 h 226"/>
                  <a:gd name="T58" fmla="*/ 1813 w 1815"/>
                  <a:gd name="T59" fmla="*/ 208 h 226"/>
                  <a:gd name="T60" fmla="*/ 1815 w 1815"/>
                  <a:gd name="T61" fmla="*/ 224 h 2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815"/>
                  <a:gd name="T94" fmla="*/ 0 h 226"/>
                  <a:gd name="T95" fmla="*/ 1815 w 1815"/>
                  <a:gd name="T96" fmla="*/ 226 h 2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815" h="226">
                    <a:moveTo>
                      <a:pt x="0" y="226"/>
                    </a:moveTo>
                    <a:cubicBezTo>
                      <a:pt x="1" y="223"/>
                      <a:pt x="2" y="213"/>
                      <a:pt x="4" y="207"/>
                    </a:cubicBezTo>
                    <a:cubicBezTo>
                      <a:pt x="6" y="201"/>
                      <a:pt x="8" y="195"/>
                      <a:pt x="10" y="192"/>
                    </a:cubicBezTo>
                    <a:cubicBezTo>
                      <a:pt x="12" y="189"/>
                      <a:pt x="12" y="190"/>
                      <a:pt x="16" y="186"/>
                    </a:cubicBezTo>
                    <a:lnTo>
                      <a:pt x="32" y="166"/>
                    </a:lnTo>
                    <a:lnTo>
                      <a:pt x="58" y="147"/>
                    </a:lnTo>
                    <a:lnTo>
                      <a:pt x="95" y="126"/>
                    </a:lnTo>
                    <a:lnTo>
                      <a:pt x="137" y="106"/>
                    </a:lnTo>
                    <a:lnTo>
                      <a:pt x="250" y="70"/>
                    </a:lnTo>
                    <a:lnTo>
                      <a:pt x="355" y="46"/>
                    </a:lnTo>
                    <a:lnTo>
                      <a:pt x="439" y="32"/>
                    </a:lnTo>
                    <a:lnTo>
                      <a:pt x="567" y="17"/>
                    </a:lnTo>
                    <a:lnTo>
                      <a:pt x="659" y="9"/>
                    </a:lnTo>
                    <a:lnTo>
                      <a:pt x="764" y="3"/>
                    </a:lnTo>
                    <a:lnTo>
                      <a:pt x="844" y="0"/>
                    </a:lnTo>
                    <a:lnTo>
                      <a:pt x="910" y="0"/>
                    </a:lnTo>
                    <a:lnTo>
                      <a:pt x="1063" y="3"/>
                    </a:lnTo>
                    <a:lnTo>
                      <a:pt x="1135" y="8"/>
                    </a:lnTo>
                    <a:lnTo>
                      <a:pt x="1186" y="10"/>
                    </a:lnTo>
                    <a:lnTo>
                      <a:pt x="1260" y="17"/>
                    </a:lnTo>
                    <a:lnTo>
                      <a:pt x="1342" y="27"/>
                    </a:lnTo>
                    <a:lnTo>
                      <a:pt x="1396" y="36"/>
                    </a:lnTo>
                    <a:lnTo>
                      <a:pt x="1483" y="51"/>
                    </a:lnTo>
                    <a:lnTo>
                      <a:pt x="1575" y="72"/>
                    </a:lnTo>
                    <a:lnTo>
                      <a:pt x="1661" y="101"/>
                    </a:lnTo>
                    <a:lnTo>
                      <a:pt x="1726" y="128"/>
                    </a:lnTo>
                    <a:lnTo>
                      <a:pt x="1767" y="154"/>
                    </a:lnTo>
                    <a:lnTo>
                      <a:pt x="1788" y="173"/>
                    </a:lnTo>
                    <a:lnTo>
                      <a:pt x="1807" y="195"/>
                    </a:lnTo>
                    <a:lnTo>
                      <a:pt x="1813" y="208"/>
                    </a:lnTo>
                    <a:lnTo>
                      <a:pt x="1815" y="224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56" name="Freeform 14"/>
              <p:cNvSpPr>
                <a:spLocks/>
              </p:cNvSpPr>
              <p:nvPr/>
            </p:nvSpPr>
            <p:spPr bwMode="auto">
              <a:xfrm rot="10800000">
                <a:off x="2835" y="2614"/>
                <a:ext cx="1815" cy="226"/>
              </a:xfrm>
              <a:custGeom>
                <a:avLst/>
                <a:gdLst>
                  <a:gd name="T0" fmla="*/ 0 w 1815"/>
                  <a:gd name="T1" fmla="*/ 226 h 226"/>
                  <a:gd name="T2" fmla="*/ 4 w 1815"/>
                  <a:gd name="T3" fmla="*/ 207 h 226"/>
                  <a:gd name="T4" fmla="*/ 10 w 1815"/>
                  <a:gd name="T5" fmla="*/ 192 h 226"/>
                  <a:gd name="T6" fmla="*/ 16 w 1815"/>
                  <a:gd name="T7" fmla="*/ 186 h 226"/>
                  <a:gd name="T8" fmla="*/ 32 w 1815"/>
                  <a:gd name="T9" fmla="*/ 166 h 226"/>
                  <a:gd name="T10" fmla="*/ 58 w 1815"/>
                  <a:gd name="T11" fmla="*/ 147 h 226"/>
                  <a:gd name="T12" fmla="*/ 95 w 1815"/>
                  <a:gd name="T13" fmla="*/ 126 h 226"/>
                  <a:gd name="T14" fmla="*/ 137 w 1815"/>
                  <a:gd name="T15" fmla="*/ 106 h 226"/>
                  <a:gd name="T16" fmla="*/ 250 w 1815"/>
                  <a:gd name="T17" fmla="*/ 70 h 226"/>
                  <a:gd name="T18" fmla="*/ 355 w 1815"/>
                  <a:gd name="T19" fmla="*/ 46 h 226"/>
                  <a:gd name="T20" fmla="*/ 439 w 1815"/>
                  <a:gd name="T21" fmla="*/ 32 h 226"/>
                  <a:gd name="T22" fmla="*/ 567 w 1815"/>
                  <a:gd name="T23" fmla="*/ 17 h 226"/>
                  <a:gd name="T24" fmla="*/ 659 w 1815"/>
                  <a:gd name="T25" fmla="*/ 9 h 226"/>
                  <a:gd name="T26" fmla="*/ 764 w 1815"/>
                  <a:gd name="T27" fmla="*/ 3 h 226"/>
                  <a:gd name="T28" fmla="*/ 844 w 1815"/>
                  <a:gd name="T29" fmla="*/ 0 h 226"/>
                  <a:gd name="T30" fmla="*/ 910 w 1815"/>
                  <a:gd name="T31" fmla="*/ 0 h 226"/>
                  <a:gd name="T32" fmla="*/ 1063 w 1815"/>
                  <a:gd name="T33" fmla="*/ 3 h 226"/>
                  <a:gd name="T34" fmla="*/ 1135 w 1815"/>
                  <a:gd name="T35" fmla="*/ 8 h 226"/>
                  <a:gd name="T36" fmla="*/ 1186 w 1815"/>
                  <a:gd name="T37" fmla="*/ 10 h 226"/>
                  <a:gd name="T38" fmla="*/ 1260 w 1815"/>
                  <a:gd name="T39" fmla="*/ 17 h 226"/>
                  <a:gd name="T40" fmla="*/ 1342 w 1815"/>
                  <a:gd name="T41" fmla="*/ 27 h 226"/>
                  <a:gd name="T42" fmla="*/ 1396 w 1815"/>
                  <a:gd name="T43" fmla="*/ 36 h 226"/>
                  <a:gd name="T44" fmla="*/ 1483 w 1815"/>
                  <a:gd name="T45" fmla="*/ 51 h 226"/>
                  <a:gd name="T46" fmla="*/ 1575 w 1815"/>
                  <a:gd name="T47" fmla="*/ 72 h 226"/>
                  <a:gd name="T48" fmla="*/ 1661 w 1815"/>
                  <a:gd name="T49" fmla="*/ 101 h 226"/>
                  <a:gd name="T50" fmla="*/ 1726 w 1815"/>
                  <a:gd name="T51" fmla="*/ 128 h 226"/>
                  <a:gd name="T52" fmla="*/ 1767 w 1815"/>
                  <a:gd name="T53" fmla="*/ 154 h 226"/>
                  <a:gd name="T54" fmla="*/ 1788 w 1815"/>
                  <a:gd name="T55" fmla="*/ 173 h 226"/>
                  <a:gd name="T56" fmla="*/ 1807 w 1815"/>
                  <a:gd name="T57" fmla="*/ 195 h 226"/>
                  <a:gd name="T58" fmla="*/ 1813 w 1815"/>
                  <a:gd name="T59" fmla="*/ 208 h 226"/>
                  <a:gd name="T60" fmla="*/ 1815 w 1815"/>
                  <a:gd name="T61" fmla="*/ 224 h 2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815"/>
                  <a:gd name="T94" fmla="*/ 0 h 226"/>
                  <a:gd name="T95" fmla="*/ 1815 w 1815"/>
                  <a:gd name="T96" fmla="*/ 226 h 2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815" h="226">
                    <a:moveTo>
                      <a:pt x="0" y="226"/>
                    </a:moveTo>
                    <a:cubicBezTo>
                      <a:pt x="1" y="223"/>
                      <a:pt x="2" y="213"/>
                      <a:pt x="4" y="207"/>
                    </a:cubicBezTo>
                    <a:cubicBezTo>
                      <a:pt x="6" y="201"/>
                      <a:pt x="8" y="195"/>
                      <a:pt x="10" y="192"/>
                    </a:cubicBezTo>
                    <a:cubicBezTo>
                      <a:pt x="12" y="189"/>
                      <a:pt x="12" y="190"/>
                      <a:pt x="16" y="186"/>
                    </a:cubicBezTo>
                    <a:lnTo>
                      <a:pt x="32" y="166"/>
                    </a:lnTo>
                    <a:lnTo>
                      <a:pt x="58" y="147"/>
                    </a:lnTo>
                    <a:lnTo>
                      <a:pt x="95" y="126"/>
                    </a:lnTo>
                    <a:lnTo>
                      <a:pt x="137" y="106"/>
                    </a:lnTo>
                    <a:lnTo>
                      <a:pt x="250" y="70"/>
                    </a:lnTo>
                    <a:lnTo>
                      <a:pt x="355" y="46"/>
                    </a:lnTo>
                    <a:lnTo>
                      <a:pt x="439" y="32"/>
                    </a:lnTo>
                    <a:lnTo>
                      <a:pt x="567" y="17"/>
                    </a:lnTo>
                    <a:lnTo>
                      <a:pt x="659" y="9"/>
                    </a:lnTo>
                    <a:lnTo>
                      <a:pt x="764" y="3"/>
                    </a:lnTo>
                    <a:lnTo>
                      <a:pt x="844" y="0"/>
                    </a:lnTo>
                    <a:lnTo>
                      <a:pt x="910" y="0"/>
                    </a:lnTo>
                    <a:lnTo>
                      <a:pt x="1063" y="3"/>
                    </a:lnTo>
                    <a:lnTo>
                      <a:pt x="1135" y="8"/>
                    </a:lnTo>
                    <a:lnTo>
                      <a:pt x="1186" y="10"/>
                    </a:lnTo>
                    <a:lnTo>
                      <a:pt x="1260" y="17"/>
                    </a:lnTo>
                    <a:lnTo>
                      <a:pt x="1342" y="27"/>
                    </a:lnTo>
                    <a:lnTo>
                      <a:pt x="1396" y="36"/>
                    </a:lnTo>
                    <a:lnTo>
                      <a:pt x="1483" y="51"/>
                    </a:lnTo>
                    <a:lnTo>
                      <a:pt x="1575" y="72"/>
                    </a:lnTo>
                    <a:lnTo>
                      <a:pt x="1661" y="101"/>
                    </a:lnTo>
                    <a:lnTo>
                      <a:pt x="1726" y="128"/>
                    </a:lnTo>
                    <a:lnTo>
                      <a:pt x="1767" y="154"/>
                    </a:lnTo>
                    <a:lnTo>
                      <a:pt x="1788" y="173"/>
                    </a:lnTo>
                    <a:lnTo>
                      <a:pt x="1807" y="195"/>
                    </a:lnTo>
                    <a:lnTo>
                      <a:pt x="1813" y="208"/>
                    </a:lnTo>
                    <a:lnTo>
                      <a:pt x="1815" y="224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239" name="Oval 15"/>
            <p:cNvSpPr>
              <a:spLocks noChangeArrowheads="1"/>
            </p:cNvSpPr>
            <p:nvPr/>
          </p:nvSpPr>
          <p:spPr bwMode="auto">
            <a:xfrm>
              <a:off x="971600" y="2204864"/>
              <a:ext cx="2881313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40" name="Line 16"/>
            <p:cNvSpPr>
              <a:spLocks noChangeShapeType="1"/>
            </p:cNvSpPr>
            <p:nvPr/>
          </p:nvSpPr>
          <p:spPr bwMode="auto">
            <a:xfrm>
              <a:off x="971600" y="2565226"/>
              <a:ext cx="0" cy="25923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1" name="Line 17"/>
            <p:cNvSpPr>
              <a:spLocks noChangeShapeType="1"/>
            </p:cNvSpPr>
            <p:nvPr/>
          </p:nvSpPr>
          <p:spPr bwMode="auto">
            <a:xfrm>
              <a:off x="3851325" y="2565226"/>
              <a:ext cx="0" cy="25923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42" name="Group 19"/>
            <p:cNvGrpSpPr>
              <a:grpSpLocks/>
            </p:cNvGrpSpPr>
            <p:nvPr/>
          </p:nvGrpSpPr>
          <p:grpSpPr bwMode="auto">
            <a:xfrm>
              <a:off x="971600" y="3500264"/>
              <a:ext cx="2881313" cy="719137"/>
              <a:chOff x="2835" y="2387"/>
              <a:chExt cx="1815" cy="453"/>
            </a:xfrm>
          </p:grpSpPr>
          <p:sp>
            <p:nvSpPr>
              <p:cNvPr id="9253" name="Freeform 20"/>
              <p:cNvSpPr>
                <a:spLocks/>
              </p:cNvSpPr>
              <p:nvPr/>
            </p:nvSpPr>
            <p:spPr bwMode="auto">
              <a:xfrm>
                <a:off x="2835" y="2387"/>
                <a:ext cx="1815" cy="226"/>
              </a:xfrm>
              <a:custGeom>
                <a:avLst/>
                <a:gdLst>
                  <a:gd name="T0" fmla="*/ 0 w 1815"/>
                  <a:gd name="T1" fmla="*/ 226 h 226"/>
                  <a:gd name="T2" fmla="*/ 4 w 1815"/>
                  <a:gd name="T3" fmla="*/ 207 h 226"/>
                  <a:gd name="T4" fmla="*/ 10 w 1815"/>
                  <a:gd name="T5" fmla="*/ 192 h 226"/>
                  <a:gd name="T6" fmla="*/ 16 w 1815"/>
                  <a:gd name="T7" fmla="*/ 186 h 226"/>
                  <a:gd name="T8" fmla="*/ 32 w 1815"/>
                  <a:gd name="T9" fmla="*/ 166 h 226"/>
                  <a:gd name="T10" fmla="*/ 58 w 1815"/>
                  <a:gd name="T11" fmla="*/ 147 h 226"/>
                  <a:gd name="T12" fmla="*/ 95 w 1815"/>
                  <a:gd name="T13" fmla="*/ 126 h 226"/>
                  <a:gd name="T14" fmla="*/ 137 w 1815"/>
                  <a:gd name="T15" fmla="*/ 106 h 226"/>
                  <a:gd name="T16" fmla="*/ 250 w 1815"/>
                  <a:gd name="T17" fmla="*/ 70 h 226"/>
                  <a:gd name="T18" fmla="*/ 355 w 1815"/>
                  <a:gd name="T19" fmla="*/ 46 h 226"/>
                  <a:gd name="T20" fmla="*/ 439 w 1815"/>
                  <a:gd name="T21" fmla="*/ 32 h 226"/>
                  <a:gd name="T22" fmla="*/ 567 w 1815"/>
                  <a:gd name="T23" fmla="*/ 17 h 226"/>
                  <a:gd name="T24" fmla="*/ 659 w 1815"/>
                  <a:gd name="T25" fmla="*/ 9 h 226"/>
                  <a:gd name="T26" fmla="*/ 764 w 1815"/>
                  <a:gd name="T27" fmla="*/ 3 h 226"/>
                  <a:gd name="T28" fmla="*/ 844 w 1815"/>
                  <a:gd name="T29" fmla="*/ 0 h 226"/>
                  <a:gd name="T30" fmla="*/ 910 w 1815"/>
                  <a:gd name="T31" fmla="*/ 0 h 226"/>
                  <a:gd name="T32" fmla="*/ 1063 w 1815"/>
                  <a:gd name="T33" fmla="*/ 3 h 226"/>
                  <a:gd name="T34" fmla="*/ 1135 w 1815"/>
                  <a:gd name="T35" fmla="*/ 8 h 226"/>
                  <a:gd name="T36" fmla="*/ 1186 w 1815"/>
                  <a:gd name="T37" fmla="*/ 10 h 226"/>
                  <a:gd name="T38" fmla="*/ 1260 w 1815"/>
                  <a:gd name="T39" fmla="*/ 17 h 226"/>
                  <a:gd name="T40" fmla="*/ 1342 w 1815"/>
                  <a:gd name="T41" fmla="*/ 27 h 226"/>
                  <a:gd name="T42" fmla="*/ 1396 w 1815"/>
                  <a:gd name="T43" fmla="*/ 36 h 226"/>
                  <a:gd name="T44" fmla="*/ 1483 w 1815"/>
                  <a:gd name="T45" fmla="*/ 51 h 226"/>
                  <a:gd name="T46" fmla="*/ 1575 w 1815"/>
                  <a:gd name="T47" fmla="*/ 72 h 226"/>
                  <a:gd name="T48" fmla="*/ 1661 w 1815"/>
                  <a:gd name="T49" fmla="*/ 101 h 226"/>
                  <a:gd name="T50" fmla="*/ 1726 w 1815"/>
                  <a:gd name="T51" fmla="*/ 128 h 226"/>
                  <a:gd name="T52" fmla="*/ 1767 w 1815"/>
                  <a:gd name="T53" fmla="*/ 154 h 226"/>
                  <a:gd name="T54" fmla="*/ 1788 w 1815"/>
                  <a:gd name="T55" fmla="*/ 173 h 226"/>
                  <a:gd name="T56" fmla="*/ 1807 w 1815"/>
                  <a:gd name="T57" fmla="*/ 195 h 226"/>
                  <a:gd name="T58" fmla="*/ 1813 w 1815"/>
                  <a:gd name="T59" fmla="*/ 208 h 226"/>
                  <a:gd name="T60" fmla="*/ 1815 w 1815"/>
                  <a:gd name="T61" fmla="*/ 224 h 2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815"/>
                  <a:gd name="T94" fmla="*/ 0 h 226"/>
                  <a:gd name="T95" fmla="*/ 1815 w 1815"/>
                  <a:gd name="T96" fmla="*/ 226 h 2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815" h="226">
                    <a:moveTo>
                      <a:pt x="0" y="226"/>
                    </a:moveTo>
                    <a:cubicBezTo>
                      <a:pt x="1" y="223"/>
                      <a:pt x="2" y="213"/>
                      <a:pt x="4" y="207"/>
                    </a:cubicBezTo>
                    <a:cubicBezTo>
                      <a:pt x="6" y="201"/>
                      <a:pt x="8" y="195"/>
                      <a:pt x="10" y="192"/>
                    </a:cubicBezTo>
                    <a:cubicBezTo>
                      <a:pt x="12" y="189"/>
                      <a:pt x="12" y="190"/>
                      <a:pt x="16" y="186"/>
                    </a:cubicBezTo>
                    <a:lnTo>
                      <a:pt x="32" y="166"/>
                    </a:lnTo>
                    <a:lnTo>
                      <a:pt x="58" y="147"/>
                    </a:lnTo>
                    <a:lnTo>
                      <a:pt x="95" y="126"/>
                    </a:lnTo>
                    <a:lnTo>
                      <a:pt x="137" y="106"/>
                    </a:lnTo>
                    <a:lnTo>
                      <a:pt x="250" y="70"/>
                    </a:lnTo>
                    <a:lnTo>
                      <a:pt x="355" y="46"/>
                    </a:lnTo>
                    <a:lnTo>
                      <a:pt x="439" y="32"/>
                    </a:lnTo>
                    <a:lnTo>
                      <a:pt x="567" y="17"/>
                    </a:lnTo>
                    <a:lnTo>
                      <a:pt x="659" y="9"/>
                    </a:lnTo>
                    <a:lnTo>
                      <a:pt x="764" y="3"/>
                    </a:lnTo>
                    <a:lnTo>
                      <a:pt x="844" y="0"/>
                    </a:lnTo>
                    <a:lnTo>
                      <a:pt x="910" y="0"/>
                    </a:lnTo>
                    <a:lnTo>
                      <a:pt x="1063" y="3"/>
                    </a:lnTo>
                    <a:lnTo>
                      <a:pt x="1135" y="8"/>
                    </a:lnTo>
                    <a:lnTo>
                      <a:pt x="1186" y="10"/>
                    </a:lnTo>
                    <a:lnTo>
                      <a:pt x="1260" y="17"/>
                    </a:lnTo>
                    <a:lnTo>
                      <a:pt x="1342" y="27"/>
                    </a:lnTo>
                    <a:lnTo>
                      <a:pt x="1396" y="36"/>
                    </a:lnTo>
                    <a:lnTo>
                      <a:pt x="1483" y="51"/>
                    </a:lnTo>
                    <a:lnTo>
                      <a:pt x="1575" y="72"/>
                    </a:lnTo>
                    <a:lnTo>
                      <a:pt x="1661" y="101"/>
                    </a:lnTo>
                    <a:lnTo>
                      <a:pt x="1726" y="128"/>
                    </a:lnTo>
                    <a:lnTo>
                      <a:pt x="1767" y="154"/>
                    </a:lnTo>
                    <a:lnTo>
                      <a:pt x="1788" y="173"/>
                    </a:lnTo>
                    <a:lnTo>
                      <a:pt x="1807" y="195"/>
                    </a:lnTo>
                    <a:lnTo>
                      <a:pt x="1813" y="208"/>
                    </a:lnTo>
                    <a:lnTo>
                      <a:pt x="1815" y="224"/>
                    </a:ln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54" name="Freeform 21"/>
              <p:cNvSpPr>
                <a:spLocks/>
              </p:cNvSpPr>
              <p:nvPr/>
            </p:nvSpPr>
            <p:spPr bwMode="auto">
              <a:xfrm rot="10800000">
                <a:off x="2835" y="2614"/>
                <a:ext cx="1815" cy="226"/>
              </a:xfrm>
              <a:custGeom>
                <a:avLst/>
                <a:gdLst>
                  <a:gd name="T0" fmla="*/ 0 w 1815"/>
                  <a:gd name="T1" fmla="*/ 226 h 226"/>
                  <a:gd name="T2" fmla="*/ 4 w 1815"/>
                  <a:gd name="T3" fmla="*/ 207 h 226"/>
                  <a:gd name="T4" fmla="*/ 10 w 1815"/>
                  <a:gd name="T5" fmla="*/ 192 h 226"/>
                  <a:gd name="T6" fmla="*/ 16 w 1815"/>
                  <a:gd name="T7" fmla="*/ 186 h 226"/>
                  <a:gd name="T8" fmla="*/ 32 w 1815"/>
                  <a:gd name="T9" fmla="*/ 166 h 226"/>
                  <a:gd name="T10" fmla="*/ 58 w 1815"/>
                  <a:gd name="T11" fmla="*/ 147 h 226"/>
                  <a:gd name="T12" fmla="*/ 95 w 1815"/>
                  <a:gd name="T13" fmla="*/ 126 h 226"/>
                  <a:gd name="T14" fmla="*/ 137 w 1815"/>
                  <a:gd name="T15" fmla="*/ 106 h 226"/>
                  <a:gd name="T16" fmla="*/ 250 w 1815"/>
                  <a:gd name="T17" fmla="*/ 70 h 226"/>
                  <a:gd name="T18" fmla="*/ 355 w 1815"/>
                  <a:gd name="T19" fmla="*/ 46 h 226"/>
                  <a:gd name="T20" fmla="*/ 439 w 1815"/>
                  <a:gd name="T21" fmla="*/ 32 h 226"/>
                  <a:gd name="T22" fmla="*/ 567 w 1815"/>
                  <a:gd name="T23" fmla="*/ 17 h 226"/>
                  <a:gd name="T24" fmla="*/ 659 w 1815"/>
                  <a:gd name="T25" fmla="*/ 9 h 226"/>
                  <a:gd name="T26" fmla="*/ 764 w 1815"/>
                  <a:gd name="T27" fmla="*/ 3 h 226"/>
                  <a:gd name="T28" fmla="*/ 844 w 1815"/>
                  <a:gd name="T29" fmla="*/ 0 h 226"/>
                  <a:gd name="T30" fmla="*/ 910 w 1815"/>
                  <a:gd name="T31" fmla="*/ 0 h 226"/>
                  <a:gd name="T32" fmla="*/ 1063 w 1815"/>
                  <a:gd name="T33" fmla="*/ 3 h 226"/>
                  <a:gd name="T34" fmla="*/ 1135 w 1815"/>
                  <a:gd name="T35" fmla="*/ 8 h 226"/>
                  <a:gd name="T36" fmla="*/ 1186 w 1815"/>
                  <a:gd name="T37" fmla="*/ 10 h 226"/>
                  <a:gd name="T38" fmla="*/ 1260 w 1815"/>
                  <a:gd name="T39" fmla="*/ 17 h 226"/>
                  <a:gd name="T40" fmla="*/ 1342 w 1815"/>
                  <a:gd name="T41" fmla="*/ 27 h 226"/>
                  <a:gd name="T42" fmla="*/ 1396 w 1815"/>
                  <a:gd name="T43" fmla="*/ 36 h 226"/>
                  <a:gd name="T44" fmla="*/ 1483 w 1815"/>
                  <a:gd name="T45" fmla="*/ 51 h 226"/>
                  <a:gd name="T46" fmla="*/ 1575 w 1815"/>
                  <a:gd name="T47" fmla="*/ 72 h 226"/>
                  <a:gd name="T48" fmla="*/ 1661 w 1815"/>
                  <a:gd name="T49" fmla="*/ 101 h 226"/>
                  <a:gd name="T50" fmla="*/ 1726 w 1815"/>
                  <a:gd name="T51" fmla="*/ 128 h 226"/>
                  <a:gd name="T52" fmla="*/ 1767 w 1815"/>
                  <a:gd name="T53" fmla="*/ 154 h 226"/>
                  <a:gd name="T54" fmla="*/ 1788 w 1815"/>
                  <a:gd name="T55" fmla="*/ 173 h 226"/>
                  <a:gd name="T56" fmla="*/ 1807 w 1815"/>
                  <a:gd name="T57" fmla="*/ 195 h 226"/>
                  <a:gd name="T58" fmla="*/ 1813 w 1815"/>
                  <a:gd name="T59" fmla="*/ 208 h 226"/>
                  <a:gd name="T60" fmla="*/ 1815 w 1815"/>
                  <a:gd name="T61" fmla="*/ 224 h 2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815"/>
                  <a:gd name="T94" fmla="*/ 0 h 226"/>
                  <a:gd name="T95" fmla="*/ 1815 w 1815"/>
                  <a:gd name="T96" fmla="*/ 226 h 2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815" h="226">
                    <a:moveTo>
                      <a:pt x="0" y="226"/>
                    </a:moveTo>
                    <a:cubicBezTo>
                      <a:pt x="1" y="223"/>
                      <a:pt x="2" y="213"/>
                      <a:pt x="4" y="207"/>
                    </a:cubicBezTo>
                    <a:cubicBezTo>
                      <a:pt x="6" y="201"/>
                      <a:pt x="8" y="195"/>
                      <a:pt x="10" y="192"/>
                    </a:cubicBezTo>
                    <a:cubicBezTo>
                      <a:pt x="12" y="189"/>
                      <a:pt x="12" y="190"/>
                      <a:pt x="16" y="186"/>
                    </a:cubicBezTo>
                    <a:lnTo>
                      <a:pt x="32" y="166"/>
                    </a:lnTo>
                    <a:lnTo>
                      <a:pt x="58" y="147"/>
                    </a:lnTo>
                    <a:lnTo>
                      <a:pt x="95" y="126"/>
                    </a:lnTo>
                    <a:lnTo>
                      <a:pt x="137" y="106"/>
                    </a:lnTo>
                    <a:lnTo>
                      <a:pt x="250" y="70"/>
                    </a:lnTo>
                    <a:lnTo>
                      <a:pt x="355" y="46"/>
                    </a:lnTo>
                    <a:lnTo>
                      <a:pt x="439" y="32"/>
                    </a:lnTo>
                    <a:lnTo>
                      <a:pt x="567" y="17"/>
                    </a:lnTo>
                    <a:lnTo>
                      <a:pt x="659" y="9"/>
                    </a:lnTo>
                    <a:lnTo>
                      <a:pt x="764" y="3"/>
                    </a:lnTo>
                    <a:lnTo>
                      <a:pt x="844" y="0"/>
                    </a:lnTo>
                    <a:lnTo>
                      <a:pt x="910" y="0"/>
                    </a:lnTo>
                    <a:lnTo>
                      <a:pt x="1063" y="3"/>
                    </a:lnTo>
                    <a:lnTo>
                      <a:pt x="1135" y="8"/>
                    </a:lnTo>
                    <a:lnTo>
                      <a:pt x="1186" y="10"/>
                    </a:lnTo>
                    <a:lnTo>
                      <a:pt x="1260" y="17"/>
                    </a:lnTo>
                    <a:lnTo>
                      <a:pt x="1342" y="27"/>
                    </a:lnTo>
                    <a:lnTo>
                      <a:pt x="1396" y="36"/>
                    </a:lnTo>
                    <a:lnTo>
                      <a:pt x="1483" y="51"/>
                    </a:lnTo>
                    <a:lnTo>
                      <a:pt x="1575" y="72"/>
                    </a:lnTo>
                    <a:lnTo>
                      <a:pt x="1661" y="101"/>
                    </a:lnTo>
                    <a:lnTo>
                      <a:pt x="1726" y="128"/>
                    </a:lnTo>
                    <a:lnTo>
                      <a:pt x="1767" y="154"/>
                    </a:lnTo>
                    <a:lnTo>
                      <a:pt x="1788" y="173"/>
                    </a:lnTo>
                    <a:lnTo>
                      <a:pt x="1807" y="195"/>
                    </a:lnTo>
                    <a:lnTo>
                      <a:pt x="1813" y="208"/>
                    </a:lnTo>
                    <a:lnTo>
                      <a:pt x="1815" y="224"/>
                    </a:ln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243" name="Line 24"/>
            <p:cNvSpPr>
              <a:spLocks noChangeShapeType="1"/>
            </p:cNvSpPr>
            <p:nvPr/>
          </p:nvSpPr>
          <p:spPr bwMode="auto">
            <a:xfrm flipV="1">
              <a:off x="1547664" y="3861048"/>
              <a:ext cx="864096" cy="2880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4" name="Line 26"/>
            <p:cNvSpPr>
              <a:spLocks noChangeShapeType="1"/>
            </p:cNvSpPr>
            <p:nvPr/>
          </p:nvSpPr>
          <p:spPr bwMode="auto">
            <a:xfrm flipV="1">
              <a:off x="1547863" y="2276301"/>
              <a:ext cx="1733550" cy="56991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5" name="Line 27"/>
            <p:cNvSpPr>
              <a:spLocks noChangeShapeType="1"/>
            </p:cNvSpPr>
            <p:nvPr/>
          </p:nvSpPr>
          <p:spPr bwMode="auto">
            <a:xfrm>
              <a:off x="1547863" y="2852564"/>
              <a:ext cx="0" cy="259238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6" name="Line 29"/>
            <p:cNvSpPr>
              <a:spLocks noChangeShapeType="1"/>
            </p:cNvSpPr>
            <p:nvPr/>
          </p:nvSpPr>
          <p:spPr bwMode="auto">
            <a:xfrm flipV="1">
              <a:off x="1549450" y="5217939"/>
              <a:ext cx="158750" cy="63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7" name="Line 30"/>
            <p:cNvSpPr>
              <a:spLocks noChangeShapeType="1"/>
            </p:cNvSpPr>
            <p:nvPr/>
          </p:nvSpPr>
          <p:spPr bwMode="auto">
            <a:xfrm>
              <a:off x="1708200" y="5217939"/>
              <a:ext cx="0" cy="158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8" name="Text Box 43"/>
            <p:cNvSpPr txBox="1">
              <a:spLocks noChangeArrowheads="1"/>
            </p:cNvSpPr>
            <p:nvPr/>
          </p:nvSpPr>
          <p:spPr bwMode="auto">
            <a:xfrm>
              <a:off x="2406700" y="3827289"/>
              <a:ext cx="2159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1400">
                <a:latin typeface="Tahoma" pitchFamily="34" charset="0"/>
              </a:endParaRPr>
            </a:p>
          </p:txBody>
        </p:sp>
        <p:sp>
          <p:nvSpPr>
            <p:cNvPr id="9249" name="Text Box 44"/>
            <p:cNvSpPr txBox="1">
              <a:spLocks noChangeArrowheads="1"/>
            </p:cNvSpPr>
            <p:nvPr/>
          </p:nvSpPr>
          <p:spPr bwMode="auto">
            <a:xfrm rot="-1185838">
              <a:off x="1690738" y="3644726"/>
              <a:ext cx="525462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latin typeface="Tahoma" pitchFamily="34" charset="0"/>
                </a:rPr>
                <a:t>R</a:t>
              </a:r>
              <a:r>
                <a:rPr lang="ru-RU" sz="1600" b="1" baseline="-25000">
                  <a:latin typeface="Tahoma" pitchFamily="34" charset="0"/>
                </a:rPr>
                <a:t>ш</a:t>
              </a:r>
            </a:p>
          </p:txBody>
        </p:sp>
        <p:sp>
          <p:nvSpPr>
            <p:cNvPr id="9250" name="Text Box 48"/>
            <p:cNvSpPr txBox="1">
              <a:spLocks noChangeArrowheads="1"/>
            </p:cNvSpPr>
            <p:nvPr/>
          </p:nvSpPr>
          <p:spPr bwMode="auto">
            <a:xfrm>
              <a:off x="2098725" y="4932189"/>
              <a:ext cx="2159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1400">
                <a:latin typeface="Tahoma" pitchFamily="34" charset="0"/>
              </a:endParaRPr>
            </a:p>
          </p:txBody>
        </p:sp>
        <p:sp>
          <p:nvSpPr>
            <p:cNvPr id="9251" name="Text Box 51"/>
            <p:cNvSpPr txBox="1">
              <a:spLocks noChangeArrowheads="1"/>
            </p:cNvSpPr>
            <p:nvPr/>
          </p:nvSpPr>
          <p:spPr bwMode="auto">
            <a:xfrm rot="-1232921">
              <a:off x="1997125" y="5157614"/>
              <a:ext cx="474663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latin typeface="Tahoma" pitchFamily="34" charset="0"/>
                </a:rPr>
                <a:t>R</a:t>
              </a:r>
              <a:r>
                <a:rPr lang="ru-RU" b="1" baseline="-25000">
                  <a:latin typeface="Tahoma" pitchFamily="34" charset="0"/>
                </a:rPr>
                <a:t>ц</a:t>
              </a:r>
            </a:p>
          </p:txBody>
        </p:sp>
        <p:sp>
          <p:nvSpPr>
            <p:cNvPr id="9252" name="Text Box 52"/>
            <p:cNvSpPr txBox="1">
              <a:spLocks noChangeArrowheads="1"/>
            </p:cNvSpPr>
            <p:nvPr/>
          </p:nvSpPr>
          <p:spPr bwMode="auto">
            <a:xfrm>
              <a:off x="2432100" y="3068464"/>
              <a:ext cx="330200" cy="256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1600" b="1" baseline="-25000">
                <a:solidFill>
                  <a:schemeClr val="hlink"/>
                </a:solidFill>
                <a:latin typeface="Tahoma" pitchFamily="34" charset="0"/>
              </a:endParaRPr>
            </a:p>
          </p:txBody>
        </p:sp>
      </p:grpSp>
      <p:grpSp>
        <p:nvGrpSpPr>
          <p:cNvPr id="8" name="Группа 107"/>
          <p:cNvGrpSpPr>
            <a:grpSpLocks/>
          </p:cNvGrpSpPr>
          <p:nvPr/>
        </p:nvGrpSpPr>
        <p:grpSpPr bwMode="auto">
          <a:xfrm>
            <a:off x="4859338" y="1989138"/>
            <a:ext cx="3649662" cy="3941762"/>
            <a:chOff x="4860032" y="1988840"/>
            <a:chExt cx="3649662" cy="3941762"/>
          </a:xfrm>
        </p:grpSpPr>
        <p:pic>
          <p:nvPicPr>
            <p:cNvPr id="9225" name="Picture 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860032" y="1988840"/>
              <a:ext cx="3649662" cy="3941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6" name="Oval 18"/>
            <p:cNvSpPr>
              <a:spLocks noChangeAspect="1" noChangeArrowheads="1"/>
            </p:cNvSpPr>
            <p:nvPr/>
          </p:nvSpPr>
          <p:spPr bwMode="auto">
            <a:xfrm>
              <a:off x="5292080" y="2636913"/>
              <a:ext cx="2736304" cy="2664296"/>
            </a:xfrm>
            <a:prstGeom prst="ellipse">
              <a:avLst/>
            </a:prstGeom>
            <a:solidFill>
              <a:srgbClr val="00FFFF">
                <a:alpha val="30196"/>
              </a:srgbClr>
            </a:solidFill>
            <a:ln w="19050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cxnSp>
          <p:nvCxnSpPr>
            <p:cNvPr id="100" name="Прямая соединительная линия 99"/>
            <p:cNvCxnSpPr/>
            <p:nvPr/>
          </p:nvCxnSpPr>
          <p:spPr>
            <a:xfrm flipH="1">
              <a:off x="6012557" y="4004965"/>
              <a:ext cx="647700" cy="431800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единительная линия 101"/>
            <p:cNvCxnSpPr/>
            <p:nvPr/>
          </p:nvCxnSpPr>
          <p:spPr>
            <a:xfrm flipH="1" flipV="1">
              <a:off x="5580757" y="3717627"/>
              <a:ext cx="1079500" cy="215900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29" name="Text Box 44"/>
            <p:cNvSpPr txBox="1">
              <a:spLocks noChangeArrowheads="1"/>
            </p:cNvSpPr>
            <p:nvPr/>
          </p:nvSpPr>
          <p:spPr bwMode="auto">
            <a:xfrm rot="-2688282">
              <a:off x="5909569" y="3939977"/>
              <a:ext cx="525462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latin typeface="Tahoma" pitchFamily="34" charset="0"/>
                </a:rPr>
                <a:t>R</a:t>
              </a:r>
              <a:r>
                <a:rPr lang="ru-RU" sz="1600" b="1" baseline="-25000">
                  <a:latin typeface="Tahoma" pitchFamily="34" charset="0"/>
                </a:rPr>
                <a:t>ш</a:t>
              </a:r>
            </a:p>
          </p:txBody>
        </p:sp>
        <p:sp>
          <p:nvSpPr>
            <p:cNvPr id="9230" name="Text Box 44"/>
            <p:cNvSpPr txBox="1">
              <a:spLocks noChangeArrowheads="1"/>
            </p:cNvSpPr>
            <p:nvPr/>
          </p:nvSpPr>
          <p:spPr bwMode="auto">
            <a:xfrm rot="618585">
              <a:off x="5765552" y="3435921"/>
              <a:ext cx="525462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latin typeface="Tahoma" pitchFamily="34" charset="0"/>
                </a:rPr>
                <a:t>R</a:t>
              </a:r>
              <a:r>
                <a:rPr lang="ru-RU" sz="1600" b="1" baseline="-25000">
                  <a:latin typeface="Tahoma" pitchFamily="34" charset="0"/>
                </a:rPr>
                <a:t>ш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Заголовок 1"/>
          <p:cNvSpPr txBox="1">
            <a:spLocks/>
          </p:cNvSpPr>
          <p:nvPr/>
        </p:nvSpPr>
        <p:spPr bwMode="auto">
          <a:xfrm>
            <a:off x="900113" y="333375"/>
            <a:ext cx="7340600" cy="1150938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>
                <a:latin typeface="+mj-lt"/>
                <a:ea typeface="+mj-ea"/>
                <a:cs typeface="+mj-cs"/>
              </a:rPr>
              <a:t/>
            </a:r>
            <a:br>
              <a:rPr lang="ru-RU" sz="4400">
                <a:latin typeface="+mj-lt"/>
                <a:ea typeface="+mj-ea"/>
                <a:cs typeface="+mj-cs"/>
              </a:rPr>
            </a:br>
            <a:endParaRPr lang="ru-RU" sz="44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FF2347D-057D-4B17-B982-3273DEB559DD}" type="datetime1">
              <a:rPr lang="ru-RU" smtClean="0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DB5BFF0F-5555-47B4-AC1D-A29CE260866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0" y="26035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</a:rPr>
              <a:t>Шар (сфера) называются описанными около многогранника, если все вершины многогранника принадлежат поверхности шара (сфере)</a:t>
            </a:r>
            <a:r>
              <a:rPr lang="ru-RU" b="1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18" name="Line 205"/>
          <p:cNvSpPr>
            <a:spLocks noChangeShapeType="1"/>
          </p:cNvSpPr>
          <p:nvPr/>
        </p:nvSpPr>
        <p:spPr bwMode="auto">
          <a:xfrm>
            <a:off x="6804025" y="3429000"/>
            <a:ext cx="1295400" cy="4143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9" name="Text Box 206"/>
          <p:cNvSpPr txBox="1">
            <a:spLocks noChangeArrowheads="1"/>
          </p:cNvSpPr>
          <p:nvPr/>
        </p:nvSpPr>
        <p:spPr bwMode="auto">
          <a:xfrm rot="1116907">
            <a:off x="7361238" y="32512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ahoma" pitchFamily="34" charset="0"/>
              </a:rPr>
              <a:t>R</a:t>
            </a:r>
            <a:endParaRPr lang="ru-RU" b="1">
              <a:latin typeface="Tahoma" pitchFamily="34" charset="0"/>
            </a:endParaRPr>
          </a:p>
        </p:txBody>
      </p:sp>
      <p:grpSp>
        <p:nvGrpSpPr>
          <p:cNvPr id="2" name="Группа 167"/>
          <p:cNvGrpSpPr>
            <a:grpSpLocks/>
          </p:cNvGrpSpPr>
          <p:nvPr/>
        </p:nvGrpSpPr>
        <p:grpSpPr bwMode="auto">
          <a:xfrm>
            <a:off x="539750" y="1700213"/>
            <a:ext cx="3384550" cy="3384550"/>
            <a:chOff x="539552" y="1700808"/>
            <a:chExt cx="3384376" cy="3384377"/>
          </a:xfrm>
        </p:grpSpPr>
        <p:grpSp>
          <p:nvGrpSpPr>
            <p:cNvPr id="10283" name="Группа 165"/>
            <p:cNvGrpSpPr>
              <a:grpSpLocks/>
            </p:cNvGrpSpPr>
            <p:nvPr/>
          </p:nvGrpSpPr>
          <p:grpSpPr bwMode="auto">
            <a:xfrm>
              <a:off x="539552" y="1700808"/>
              <a:ext cx="3384376" cy="3384377"/>
              <a:chOff x="611560" y="2060848"/>
              <a:chExt cx="2879725" cy="2879725"/>
            </a:xfrm>
          </p:grpSpPr>
          <p:sp>
            <p:nvSpPr>
              <p:cNvPr id="10285" name="Oval 111"/>
              <p:cNvSpPr>
                <a:spLocks noChangeArrowheads="1"/>
              </p:cNvSpPr>
              <p:nvPr/>
            </p:nvSpPr>
            <p:spPr bwMode="auto">
              <a:xfrm>
                <a:off x="611560" y="2060848"/>
                <a:ext cx="2879725" cy="2879725"/>
              </a:xfrm>
              <a:prstGeom prst="ellipse">
                <a:avLst/>
              </a:prstGeom>
              <a:solidFill>
                <a:srgbClr val="FFFF00">
                  <a:alpha val="12941"/>
                </a:srgbClr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286" name="Group 112"/>
              <p:cNvGrpSpPr>
                <a:grpSpLocks/>
              </p:cNvGrpSpPr>
              <p:nvPr/>
            </p:nvGrpSpPr>
            <p:grpSpPr bwMode="auto">
              <a:xfrm>
                <a:off x="611560" y="3140968"/>
                <a:ext cx="2879725" cy="722312"/>
                <a:chOff x="3334" y="1480"/>
                <a:chExt cx="1814" cy="455"/>
              </a:xfrm>
            </p:grpSpPr>
            <p:sp>
              <p:nvSpPr>
                <p:cNvPr id="10306" name="Freeform 113"/>
                <p:cNvSpPr>
                  <a:spLocks/>
                </p:cNvSpPr>
                <p:nvPr/>
              </p:nvSpPr>
              <p:spPr bwMode="auto">
                <a:xfrm>
                  <a:off x="3334" y="1706"/>
                  <a:ext cx="1814" cy="229"/>
                </a:xfrm>
                <a:custGeom>
                  <a:avLst/>
                  <a:gdLst>
                    <a:gd name="T0" fmla="*/ 0 w 1814"/>
                    <a:gd name="T1" fmla="*/ 3 h 229"/>
                    <a:gd name="T2" fmla="*/ 1 w 1814"/>
                    <a:gd name="T3" fmla="*/ 19 h 229"/>
                    <a:gd name="T4" fmla="*/ 8 w 1814"/>
                    <a:gd name="T5" fmla="*/ 35 h 229"/>
                    <a:gd name="T6" fmla="*/ 28 w 1814"/>
                    <a:gd name="T7" fmla="*/ 58 h 229"/>
                    <a:gd name="T8" fmla="*/ 65 w 1814"/>
                    <a:gd name="T9" fmla="*/ 86 h 229"/>
                    <a:gd name="T10" fmla="*/ 113 w 1814"/>
                    <a:gd name="T11" fmla="*/ 110 h 229"/>
                    <a:gd name="T12" fmla="*/ 184 w 1814"/>
                    <a:gd name="T13" fmla="*/ 137 h 229"/>
                    <a:gd name="T14" fmla="*/ 244 w 1814"/>
                    <a:gd name="T15" fmla="*/ 155 h 229"/>
                    <a:gd name="T16" fmla="*/ 300 w 1814"/>
                    <a:gd name="T17" fmla="*/ 170 h 229"/>
                    <a:gd name="T18" fmla="*/ 385 w 1814"/>
                    <a:gd name="T19" fmla="*/ 187 h 229"/>
                    <a:gd name="T20" fmla="*/ 482 w 1814"/>
                    <a:gd name="T21" fmla="*/ 202 h 229"/>
                    <a:gd name="T22" fmla="*/ 672 w 1814"/>
                    <a:gd name="T23" fmla="*/ 220 h 229"/>
                    <a:gd name="T24" fmla="*/ 784 w 1814"/>
                    <a:gd name="T25" fmla="*/ 226 h 229"/>
                    <a:gd name="T26" fmla="*/ 904 w 1814"/>
                    <a:gd name="T27" fmla="*/ 229 h 229"/>
                    <a:gd name="T28" fmla="*/ 1036 w 1814"/>
                    <a:gd name="T29" fmla="*/ 226 h 229"/>
                    <a:gd name="T30" fmla="*/ 1156 w 1814"/>
                    <a:gd name="T31" fmla="*/ 220 h 229"/>
                    <a:gd name="T32" fmla="*/ 1285 w 1814"/>
                    <a:gd name="T33" fmla="*/ 208 h 229"/>
                    <a:gd name="T34" fmla="*/ 1412 w 1814"/>
                    <a:gd name="T35" fmla="*/ 190 h 229"/>
                    <a:gd name="T36" fmla="*/ 1504 w 1814"/>
                    <a:gd name="T37" fmla="*/ 172 h 229"/>
                    <a:gd name="T38" fmla="*/ 1598 w 1814"/>
                    <a:gd name="T39" fmla="*/ 149 h 229"/>
                    <a:gd name="T40" fmla="*/ 1660 w 1814"/>
                    <a:gd name="T41" fmla="*/ 128 h 229"/>
                    <a:gd name="T42" fmla="*/ 1717 w 1814"/>
                    <a:gd name="T43" fmla="*/ 103 h 229"/>
                    <a:gd name="T44" fmla="*/ 1754 w 1814"/>
                    <a:gd name="T45" fmla="*/ 82 h 229"/>
                    <a:gd name="T46" fmla="*/ 1780 w 1814"/>
                    <a:gd name="T47" fmla="*/ 64 h 229"/>
                    <a:gd name="T48" fmla="*/ 1796 w 1814"/>
                    <a:gd name="T49" fmla="*/ 47 h 229"/>
                    <a:gd name="T50" fmla="*/ 1808 w 1814"/>
                    <a:gd name="T51" fmla="*/ 32 h 229"/>
                    <a:gd name="T52" fmla="*/ 1813 w 1814"/>
                    <a:gd name="T53" fmla="*/ 14 h 229"/>
                    <a:gd name="T54" fmla="*/ 1814 w 1814"/>
                    <a:gd name="T55" fmla="*/ 0 h 229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1814"/>
                    <a:gd name="T85" fmla="*/ 0 h 229"/>
                    <a:gd name="T86" fmla="*/ 1814 w 1814"/>
                    <a:gd name="T87" fmla="*/ 229 h 229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1814" h="229">
                      <a:moveTo>
                        <a:pt x="0" y="3"/>
                      </a:moveTo>
                      <a:lnTo>
                        <a:pt x="1" y="19"/>
                      </a:lnTo>
                      <a:lnTo>
                        <a:pt x="8" y="35"/>
                      </a:lnTo>
                      <a:lnTo>
                        <a:pt x="28" y="58"/>
                      </a:lnTo>
                      <a:lnTo>
                        <a:pt x="65" y="86"/>
                      </a:lnTo>
                      <a:lnTo>
                        <a:pt x="113" y="110"/>
                      </a:lnTo>
                      <a:lnTo>
                        <a:pt x="184" y="137"/>
                      </a:lnTo>
                      <a:lnTo>
                        <a:pt x="244" y="155"/>
                      </a:lnTo>
                      <a:lnTo>
                        <a:pt x="300" y="170"/>
                      </a:lnTo>
                      <a:lnTo>
                        <a:pt x="385" y="187"/>
                      </a:lnTo>
                      <a:lnTo>
                        <a:pt x="482" y="202"/>
                      </a:lnTo>
                      <a:lnTo>
                        <a:pt x="672" y="220"/>
                      </a:lnTo>
                      <a:lnTo>
                        <a:pt x="784" y="226"/>
                      </a:lnTo>
                      <a:lnTo>
                        <a:pt x="904" y="229"/>
                      </a:lnTo>
                      <a:lnTo>
                        <a:pt x="1036" y="226"/>
                      </a:lnTo>
                      <a:lnTo>
                        <a:pt x="1156" y="220"/>
                      </a:lnTo>
                      <a:lnTo>
                        <a:pt x="1285" y="208"/>
                      </a:lnTo>
                      <a:lnTo>
                        <a:pt x="1412" y="190"/>
                      </a:lnTo>
                      <a:lnTo>
                        <a:pt x="1504" y="172"/>
                      </a:lnTo>
                      <a:lnTo>
                        <a:pt x="1598" y="149"/>
                      </a:lnTo>
                      <a:lnTo>
                        <a:pt x="1660" y="128"/>
                      </a:lnTo>
                      <a:lnTo>
                        <a:pt x="1717" y="103"/>
                      </a:lnTo>
                      <a:lnTo>
                        <a:pt x="1754" y="82"/>
                      </a:lnTo>
                      <a:lnTo>
                        <a:pt x="1780" y="64"/>
                      </a:lnTo>
                      <a:lnTo>
                        <a:pt x="1796" y="47"/>
                      </a:lnTo>
                      <a:lnTo>
                        <a:pt x="1808" y="32"/>
                      </a:lnTo>
                      <a:lnTo>
                        <a:pt x="1813" y="14"/>
                      </a:lnTo>
                      <a:lnTo>
                        <a:pt x="1814" y="0"/>
                      </a:lnTo>
                    </a:path>
                  </a:pathLst>
                </a:custGeom>
                <a:noFill/>
                <a:ln w="9525" cap="rnd" cmpd="sng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07" name="Freeform 114"/>
                <p:cNvSpPr>
                  <a:spLocks/>
                </p:cNvSpPr>
                <p:nvPr/>
              </p:nvSpPr>
              <p:spPr bwMode="auto">
                <a:xfrm rot="10800000">
                  <a:off x="3334" y="1480"/>
                  <a:ext cx="1814" cy="229"/>
                </a:xfrm>
                <a:custGeom>
                  <a:avLst/>
                  <a:gdLst>
                    <a:gd name="T0" fmla="*/ 0 w 1814"/>
                    <a:gd name="T1" fmla="*/ 3 h 229"/>
                    <a:gd name="T2" fmla="*/ 1 w 1814"/>
                    <a:gd name="T3" fmla="*/ 19 h 229"/>
                    <a:gd name="T4" fmla="*/ 8 w 1814"/>
                    <a:gd name="T5" fmla="*/ 35 h 229"/>
                    <a:gd name="T6" fmla="*/ 28 w 1814"/>
                    <a:gd name="T7" fmla="*/ 58 h 229"/>
                    <a:gd name="T8" fmla="*/ 65 w 1814"/>
                    <a:gd name="T9" fmla="*/ 86 h 229"/>
                    <a:gd name="T10" fmla="*/ 113 w 1814"/>
                    <a:gd name="T11" fmla="*/ 110 h 229"/>
                    <a:gd name="T12" fmla="*/ 184 w 1814"/>
                    <a:gd name="T13" fmla="*/ 137 h 229"/>
                    <a:gd name="T14" fmla="*/ 244 w 1814"/>
                    <a:gd name="T15" fmla="*/ 155 h 229"/>
                    <a:gd name="T16" fmla="*/ 300 w 1814"/>
                    <a:gd name="T17" fmla="*/ 170 h 229"/>
                    <a:gd name="T18" fmla="*/ 385 w 1814"/>
                    <a:gd name="T19" fmla="*/ 187 h 229"/>
                    <a:gd name="T20" fmla="*/ 482 w 1814"/>
                    <a:gd name="T21" fmla="*/ 202 h 229"/>
                    <a:gd name="T22" fmla="*/ 672 w 1814"/>
                    <a:gd name="T23" fmla="*/ 220 h 229"/>
                    <a:gd name="T24" fmla="*/ 784 w 1814"/>
                    <a:gd name="T25" fmla="*/ 226 h 229"/>
                    <a:gd name="T26" fmla="*/ 904 w 1814"/>
                    <a:gd name="T27" fmla="*/ 229 h 229"/>
                    <a:gd name="T28" fmla="*/ 1036 w 1814"/>
                    <a:gd name="T29" fmla="*/ 226 h 229"/>
                    <a:gd name="T30" fmla="*/ 1156 w 1814"/>
                    <a:gd name="T31" fmla="*/ 220 h 229"/>
                    <a:gd name="T32" fmla="*/ 1285 w 1814"/>
                    <a:gd name="T33" fmla="*/ 208 h 229"/>
                    <a:gd name="T34" fmla="*/ 1412 w 1814"/>
                    <a:gd name="T35" fmla="*/ 190 h 229"/>
                    <a:gd name="T36" fmla="*/ 1504 w 1814"/>
                    <a:gd name="T37" fmla="*/ 172 h 229"/>
                    <a:gd name="T38" fmla="*/ 1598 w 1814"/>
                    <a:gd name="T39" fmla="*/ 149 h 229"/>
                    <a:gd name="T40" fmla="*/ 1660 w 1814"/>
                    <a:gd name="T41" fmla="*/ 128 h 229"/>
                    <a:gd name="T42" fmla="*/ 1717 w 1814"/>
                    <a:gd name="T43" fmla="*/ 103 h 229"/>
                    <a:gd name="T44" fmla="*/ 1754 w 1814"/>
                    <a:gd name="T45" fmla="*/ 82 h 229"/>
                    <a:gd name="T46" fmla="*/ 1780 w 1814"/>
                    <a:gd name="T47" fmla="*/ 64 h 229"/>
                    <a:gd name="T48" fmla="*/ 1796 w 1814"/>
                    <a:gd name="T49" fmla="*/ 47 h 229"/>
                    <a:gd name="T50" fmla="*/ 1808 w 1814"/>
                    <a:gd name="T51" fmla="*/ 32 h 229"/>
                    <a:gd name="T52" fmla="*/ 1813 w 1814"/>
                    <a:gd name="T53" fmla="*/ 14 h 229"/>
                    <a:gd name="T54" fmla="*/ 1814 w 1814"/>
                    <a:gd name="T55" fmla="*/ 0 h 229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1814"/>
                    <a:gd name="T85" fmla="*/ 0 h 229"/>
                    <a:gd name="T86" fmla="*/ 1814 w 1814"/>
                    <a:gd name="T87" fmla="*/ 229 h 229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1814" h="229">
                      <a:moveTo>
                        <a:pt x="0" y="3"/>
                      </a:moveTo>
                      <a:lnTo>
                        <a:pt x="1" y="19"/>
                      </a:lnTo>
                      <a:lnTo>
                        <a:pt x="8" y="35"/>
                      </a:lnTo>
                      <a:lnTo>
                        <a:pt x="28" y="58"/>
                      </a:lnTo>
                      <a:lnTo>
                        <a:pt x="65" y="86"/>
                      </a:lnTo>
                      <a:lnTo>
                        <a:pt x="113" y="110"/>
                      </a:lnTo>
                      <a:lnTo>
                        <a:pt x="184" y="137"/>
                      </a:lnTo>
                      <a:lnTo>
                        <a:pt x="244" y="155"/>
                      </a:lnTo>
                      <a:lnTo>
                        <a:pt x="300" y="170"/>
                      </a:lnTo>
                      <a:lnTo>
                        <a:pt x="385" y="187"/>
                      </a:lnTo>
                      <a:lnTo>
                        <a:pt x="482" y="202"/>
                      </a:lnTo>
                      <a:lnTo>
                        <a:pt x="672" y="220"/>
                      </a:lnTo>
                      <a:lnTo>
                        <a:pt x="784" y="226"/>
                      </a:lnTo>
                      <a:lnTo>
                        <a:pt x="904" y="229"/>
                      </a:lnTo>
                      <a:lnTo>
                        <a:pt x="1036" y="226"/>
                      </a:lnTo>
                      <a:lnTo>
                        <a:pt x="1156" y="220"/>
                      </a:lnTo>
                      <a:lnTo>
                        <a:pt x="1285" y="208"/>
                      </a:lnTo>
                      <a:lnTo>
                        <a:pt x="1412" y="190"/>
                      </a:lnTo>
                      <a:lnTo>
                        <a:pt x="1504" y="172"/>
                      </a:lnTo>
                      <a:lnTo>
                        <a:pt x="1598" y="149"/>
                      </a:lnTo>
                      <a:lnTo>
                        <a:pt x="1660" y="128"/>
                      </a:lnTo>
                      <a:lnTo>
                        <a:pt x="1717" y="103"/>
                      </a:lnTo>
                      <a:lnTo>
                        <a:pt x="1754" y="82"/>
                      </a:lnTo>
                      <a:lnTo>
                        <a:pt x="1780" y="64"/>
                      </a:lnTo>
                      <a:lnTo>
                        <a:pt x="1796" y="47"/>
                      </a:lnTo>
                      <a:lnTo>
                        <a:pt x="1808" y="32"/>
                      </a:lnTo>
                      <a:lnTo>
                        <a:pt x="1813" y="14"/>
                      </a:lnTo>
                      <a:lnTo>
                        <a:pt x="1814" y="0"/>
                      </a:lnTo>
                    </a:path>
                  </a:pathLst>
                </a:custGeom>
                <a:noFill/>
                <a:ln w="9525" cap="rnd" cmpd="sng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287" name="Line 115"/>
              <p:cNvSpPr>
                <a:spLocks noChangeShapeType="1"/>
              </p:cNvSpPr>
              <p:nvPr/>
            </p:nvSpPr>
            <p:spPr bwMode="auto">
              <a:xfrm>
                <a:off x="2051423" y="2132285"/>
                <a:ext cx="0" cy="27368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oval" w="sm" len="sm"/>
                <a:tailEnd type="oval" w="sm" len="sm"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288" name="Group 116"/>
              <p:cNvGrpSpPr>
                <a:grpSpLocks/>
              </p:cNvGrpSpPr>
              <p:nvPr/>
            </p:nvGrpSpPr>
            <p:grpSpPr bwMode="auto">
              <a:xfrm>
                <a:off x="708398" y="3716610"/>
                <a:ext cx="2690812" cy="576263"/>
                <a:chOff x="3334" y="1480"/>
                <a:chExt cx="1814" cy="455"/>
              </a:xfrm>
            </p:grpSpPr>
            <p:sp>
              <p:nvSpPr>
                <p:cNvPr id="10304" name="Freeform 117"/>
                <p:cNvSpPr>
                  <a:spLocks/>
                </p:cNvSpPr>
                <p:nvPr/>
              </p:nvSpPr>
              <p:spPr bwMode="auto">
                <a:xfrm>
                  <a:off x="3334" y="1706"/>
                  <a:ext cx="1814" cy="229"/>
                </a:xfrm>
                <a:custGeom>
                  <a:avLst/>
                  <a:gdLst>
                    <a:gd name="T0" fmla="*/ 0 w 1814"/>
                    <a:gd name="T1" fmla="*/ 3 h 229"/>
                    <a:gd name="T2" fmla="*/ 1 w 1814"/>
                    <a:gd name="T3" fmla="*/ 19 h 229"/>
                    <a:gd name="T4" fmla="*/ 8 w 1814"/>
                    <a:gd name="T5" fmla="*/ 35 h 229"/>
                    <a:gd name="T6" fmla="*/ 28 w 1814"/>
                    <a:gd name="T7" fmla="*/ 58 h 229"/>
                    <a:gd name="T8" fmla="*/ 65 w 1814"/>
                    <a:gd name="T9" fmla="*/ 86 h 229"/>
                    <a:gd name="T10" fmla="*/ 113 w 1814"/>
                    <a:gd name="T11" fmla="*/ 110 h 229"/>
                    <a:gd name="T12" fmla="*/ 184 w 1814"/>
                    <a:gd name="T13" fmla="*/ 137 h 229"/>
                    <a:gd name="T14" fmla="*/ 244 w 1814"/>
                    <a:gd name="T15" fmla="*/ 155 h 229"/>
                    <a:gd name="T16" fmla="*/ 300 w 1814"/>
                    <a:gd name="T17" fmla="*/ 170 h 229"/>
                    <a:gd name="T18" fmla="*/ 385 w 1814"/>
                    <a:gd name="T19" fmla="*/ 187 h 229"/>
                    <a:gd name="T20" fmla="*/ 482 w 1814"/>
                    <a:gd name="T21" fmla="*/ 202 h 229"/>
                    <a:gd name="T22" fmla="*/ 672 w 1814"/>
                    <a:gd name="T23" fmla="*/ 220 h 229"/>
                    <a:gd name="T24" fmla="*/ 784 w 1814"/>
                    <a:gd name="T25" fmla="*/ 226 h 229"/>
                    <a:gd name="T26" fmla="*/ 904 w 1814"/>
                    <a:gd name="T27" fmla="*/ 229 h 229"/>
                    <a:gd name="T28" fmla="*/ 1036 w 1814"/>
                    <a:gd name="T29" fmla="*/ 226 h 229"/>
                    <a:gd name="T30" fmla="*/ 1156 w 1814"/>
                    <a:gd name="T31" fmla="*/ 220 h 229"/>
                    <a:gd name="T32" fmla="*/ 1285 w 1814"/>
                    <a:gd name="T33" fmla="*/ 208 h 229"/>
                    <a:gd name="T34" fmla="*/ 1412 w 1814"/>
                    <a:gd name="T35" fmla="*/ 190 h 229"/>
                    <a:gd name="T36" fmla="*/ 1504 w 1814"/>
                    <a:gd name="T37" fmla="*/ 172 h 229"/>
                    <a:gd name="T38" fmla="*/ 1598 w 1814"/>
                    <a:gd name="T39" fmla="*/ 149 h 229"/>
                    <a:gd name="T40" fmla="*/ 1660 w 1814"/>
                    <a:gd name="T41" fmla="*/ 128 h 229"/>
                    <a:gd name="T42" fmla="*/ 1717 w 1814"/>
                    <a:gd name="T43" fmla="*/ 103 h 229"/>
                    <a:gd name="T44" fmla="*/ 1754 w 1814"/>
                    <a:gd name="T45" fmla="*/ 82 h 229"/>
                    <a:gd name="T46" fmla="*/ 1780 w 1814"/>
                    <a:gd name="T47" fmla="*/ 64 h 229"/>
                    <a:gd name="T48" fmla="*/ 1796 w 1814"/>
                    <a:gd name="T49" fmla="*/ 47 h 229"/>
                    <a:gd name="T50" fmla="*/ 1808 w 1814"/>
                    <a:gd name="T51" fmla="*/ 32 h 229"/>
                    <a:gd name="T52" fmla="*/ 1813 w 1814"/>
                    <a:gd name="T53" fmla="*/ 14 h 229"/>
                    <a:gd name="T54" fmla="*/ 1814 w 1814"/>
                    <a:gd name="T55" fmla="*/ 0 h 229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1814"/>
                    <a:gd name="T85" fmla="*/ 0 h 229"/>
                    <a:gd name="T86" fmla="*/ 1814 w 1814"/>
                    <a:gd name="T87" fmla="*/ 229 h 229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1814" h="229">
                      <a:moveTo>
                        <a:pt x="0" y="3"/>
                      </a:moveTo>
                      <a:lnTo>
                        <a:pt x="1" y="19"/>
                      </a:lnTo>
                      <a:lnTo>
                        <a:pt x="8" y="35"/>
                      </a:lnTo>
                      <a:lnTo>
                        <a:pt x="28" y="58"/>
                      </a:lnTo>
                      <a:lnTo>
                        <a:pt x="65" y="86"/>
                      </a:lnTo>
                      <a:lnTo>
                        <a:pt x="113" y="110"/>
                      </a:lnTo>
                      <a:lnTo>
                        <a:pt x="184" y="137"/>
                      </a:lnTo>
                      <a:lnTo>
                        <a:pt x="244" y="155"/>
                      </a:lnTo>
                      <a:lnTo>
                        <a:pt x="300" y="170"/>
                      </a:lnTo>
                      <a:lnTo>
                        <a:pt x="385" y="187"/>
                      </a:lnTo>
                      <a:lnTo>
                        <a:pt x="482" y="202"/>
                      </a:lnTo>
                      <a:lnTo>
                        <a:pt x="672" y="220"/>
                      </a:lnTo>
                      <a:lnTo>
                        <a:pt x="784" y="226"/>
                      </a:lnTo>
                      <a:lnTo>
                        <a:pt x="904" y="229"/>
                      </a:lnTo>
                      <a:lnTo>
                        <a:pt x="1036" y="226"/>
                      </a:lnTo>
                      <a:lnTo>
                        <a:pt x="1156" y="220"/>
                      </a:lnTo>
                      <a:lnTo>
                        <a:pt x="1285" y="208"/>
                      </a:lnTo>
                      <a:lnTo>
                        <a:pt x="1412" y="190"/>
                      </a:lnTo>
                      <a:lnTo>
                        <a:pt x="1504" y="172"/>
                      </a:lnTo>
                      <a:lnTo>
                        <a:pt x="1598" y="149"/>
                      </a:lnTo>
                      <a:lnTo>
                        <a:pt x="1660" y="128"/>
                      </a:lnTo>
                      <a:lnTo>
                        <a:pt x="1717" y="103"/>
                      </a:lnTo>
                      <a:lnTo>
                        <a:pt x="1754" y="82"/>
                      </a:lnTo>
                      <a:lnTo>
                        <a:pt x="1780" y="64"/>
                      </a:lnTo>
                      <a:lnTo>
                        <a:pt x="1796" y="47"/>
                      </a:lnTo>
                      <a:lnTo>
                        <a:pt x="1808" y="32"/>
                      </a:lnTo>
                      <a:lnTo>
                        <a:pt x="1813" y="14"/>
                      </a:lnTo>
                      <a:lnTo>
                        <a:pt x="1814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05" name="Freeform 118"/>
                <p:cNvSpPr>
                  <a:spLocks/>
                </p:cNvSpPr>
                <p:nvPr/>
              </p:nvSpPr>
              <p:spPr bwMode="auto">
                <a:xfrm rot="10800000">
                  <a:off x="3334" y="1480"/>
                  <a:ext cx="1814" cy="229"/>
                </a:xfrm>
                <a:custGeom>
                  <a:avLst/>
                  <a:gdLst>
                    <a:gd name="T0" fmla="*/ 0 w 1814"/>
                    <a:gd name="T1" fmla="*/ 3 h 229"/>
                    <a:gd name="T2" fmla="*/ 1 w 1814"/>
                    <a:gd name="T3" fmla="*/ 19 h 229"/>
                    <a:gd name="T4" fmla="*/ 8 w 1814"/>
                    <a:gd name="T5" fmla="*/ 35 h 229"/>
                    <a:gd name="T6" fmla="*/ 28 w 1814"/>
                    <a:gd name="T7" fmla="*/ 58 h 229"/>
                    <a:gd name="T8" fmla="*/ 65 w 1814"/>
                    <a:gd name="T9" fmla="*/ 86 h 229"/>
                    <a:gd name="T10" fmla="*/ 113 w 1814"/>
                    <a:gd name="T11" fmla="*/ 110 h 229"/>
                    <a:gd name="T12" fmla="*/ 184 w 1814"/>
                    <a:gd name="T13" fmla="*/ 137 h 229"/>
                    <a:gd name="T14" fmla="*/ 244 w 1814"/>
                    <a:gd name="T15" fmla="*/ 155 h 229"/>
                    <a:gd name="T16" fmla="*/ 300 w 1814"/>
                    <a:gd name="T17" fmla="*/ 170 h 229"/>
                    <a:gd name="T18" fmla="*/ 385 w 1814"/>
                    <a:gd name="T19" fmla="*/ 187 h 229"/>
                    <a:gd name="T20" fmla="*/ 482 w 1814"/>
                    <a:gd name="T21" fmla="*/ 202 h 229"/>
                    <a:gd name="T22" fmla="*/ 672 w 1814"/>
                    <a:gd name="T23" fmla="*/ 220 h 229"/>
                    <a:gd name="T24" fmla="*/ 784 w 1814"/>
                    <a:gd name="T25" fmla="*/ 226 h 229"/>
                    <a:gd name="T26" fmla="*/ 904 w 1814"/>
                    <a:gd name="T27" fmla="*/ 229 h 229"/>
                    <a:gd name="T28" fmla="*/ 1036 w 1814"/>
                    <a:gd name="T29" fmla="*/ 226 h 229"/>
                    <a:gd name="T30" fmla="*/ 1156 w 1814"/>
                    <a:gd name="T31" fmla="*/ 220 h 229"/>
                    <a:gd name="T32" fmla="*/ 1285 w 1814"/>
                    <a:gd name="T33" fmla="*/ 208 h 229"/>
                    <a:gd name="T34" fmla="*/ 1412 w 1814"/>
                    <a:gd name="T35" fmla="*/ 190 h 229"/>
                    <a:gd name="T36" fmla="*/ 1504 w 1814"/>
                    <a:gd name="T37" fmla="*/ 172 h 229"/>
                    <a:gd name="T38" fmla="*/ 1598 w 1814"/>
                    <a:gd name="T39" fmla="*/ 149 h 229"/>
                    <a:gd name="T40" fmla="*/ 1660 w 1814"/>
                    <a:gd name="T41" fmla="*/ 128 h 229"/>
                    <a:gd name="T42" fmla="*/ 1717 w 1814"/>
                    <a:gd name="T43" fmla="*/ 103 h 229"/>
                    <a:gd name="T44" fmla="*/ 1754 w 1814"/>
                    <a:gd name="T45" fmla="*/ 82 h 229"/>
                    <a:gd name="T46" fmla="*/ 1780 w 1814"/>
                    <a:gd name="T47" fmla="*/ 64 h 229"/>
                    <a:gd name="T48" fmla="*/ 1796 w 1814"/>
                    <a:gd name="T49" fmla="*/ 47 h 229"/>
                    <a:gd name="T50" fmla="*/ 1808 w 1814"/>
                    <a:gd name="T51" fmla="*/ 32 h 229"/>
                    <a:gd name="T52" fmla="*/ 1813 w 1814"/>
                    <a:gd name="T53" fmla="*/ 14 h 229"/>
                    <a:gd name="T54" fmla="*/ 1814 w 1814"/>
                    <a:gd name="T55" fmla="*/ 0 h 229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w 1814"/>
                    <a:gd name="T85" fmla="*/ 0 h 229"/>
                    <a:gd name="T86" fmla="*/ 1814 w 1814"/>
                    <a:gd name="T87" fmla="*/ 229 h 229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T84" t="T85" r="T86" b="T87"/>
                  <a:pathLst>
                    <a:path w="1814" h="229">
                      <a:moveTo>
                        <a:pt x="0" y="3"/>
                      </a:moveTo>
                      <a:lnTo>
                        <a:pt x="1" y="19"/>
                      </a:lnTo>
                      <a:lnTo>
                        <a:pt x="8" y="35"/>
                      </a:lnTo>
                      <a:lnTo>
                        <a:pt x="28" y="58"/>
                      </a:lnTo>
                      <a:lnTo>
                        <a:pt x="65" y="86"/>
                      </a:lnTo>
                      <a:lnTo>
                        <a:pt x="113" y="110"/>
                      </a:lnTo>
                      <a:lnTo>
                        <a:pt x="184" y="137"/>
                      </a:lnTo>
                      <a:lnTo>
                        <a:pt x="244" y="155"/>
                      </a:lnTo>
                      <a:lnTo>
                        <a:pt x="300" y="170"/>
                      </a:lnTo>
                      <a:lnTo>
                        <a:pt x="385" y="187"/>
                      </a:lnTo>
                      <a:lnTo>
                        <a:pt x="482" y="202"/>
                      </a:lnTo>
                      <a:lnTo>
                        <a:pt x="672" y="220"/>
                      </a:lnTo>
                      <a:lnTo>
                        <a:pt x="784" y="226"/>
                      </a:lnTo>
                      <a:lnTo>
                        <a:pt x="904" y="229"/>
                      </a:lnTo>
                      <a:lnTo>
                        <a:pt x="1036" y="226"/>
                      </a:lnTo>
                      <a:lnTo>
                        <a:pt x="1156" y="220"/>
                      </a:lnTo>
                      <a:lnTo>
                        <a:pt x="1285" y="208"/>
                      </a:lnTo>
                      <a:lnTo>
                        <a:pt x="1412" y="190"/>
                      </a:lnTo>
                      <a:lnTo>
                        <a:pt x="1504" y="172"/>
                      </a:lnTo>
                      <a:lnTo>
                        <a:pt x="1598" y="149"/>
                      </a:lnTo>
                      <a:lnTo>
                        <a:pt x="1660" y="128"/>
                      </a:lnTo>
                      <a:lnTo>
                        <a:pt x="1717" y="103"/>
                      </a:lnTo>
                      <a:lnTo>
                        <a:pt x="1754" y="82"/>
                      </a:lnTo>
                      <a:lnTo>
                        <a:pt x="1780" y="64"/>
                      </a:lnTo>
                      <a:lnTo>
                        <a:pt x="1796" y="47"/>
                      </a:lnTo>
                      <a:lnTo>
                        <a:pt x="1808" y="32"/>
                      </a:lnTo>
                      <a:lnTo>
                        <a:pt x="1813" y="14"/>
                      </a:lnTo>
                      <a:lnTo>
                        <a:pt x="1814" y="0"/>
                      </a:lnTo>
                    </a:path>
                  </a:pathLst>
                </a:custGeom>
                <a:noFill/>
                <a:ln w="19050" cap="flat" cmpd="sng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289" name="Line 119"/>
              <p:cNvSpPr>
                <a:spLocks noChangeShapeType="1"/>
              </p:cNvSpPr>
              <p:nvPr/>
            </p:nvSpPr>
            <p:spPr bwMode="auto">
              <a:xfrm flipV="1">
                <a:off x="2195885" y="3815035"/>
                <a:ext cx="833438" cy="47783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90" name="Line 120"/>
              <p:cNvSpPr>
                <a:spLocks noChangeShapeType="1"/>
              </p:cNvSpPr>
              <p:nvPr/>
            </p:nvSpPr>
            <p:spPr bwMode="auto">
              <a:xfrm flipH="1">
                <a:off x="765548" y="3816623"/>
                <a:ext cx="2254250" cy="10477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91" name="Line 121"/>
              <p:cNvSpPr>
                <a:spLocks noChangeShapeType="1"/>
              </p:cNvSpPr>
              <p:nvPr/>
            </p:nvSpPr>
            <p:spPr bwMode="auto">
              <a:xfrm flipH="1" flipV="1">
                <a:off x="762373" y="3930923"/>
                <a:ext cx="1433512" cy="36195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92" name="Line 122"/>
              <p:cNvSpPr>
                <a:spLocks noChangeShapeType="1"/>
              </p:cNvSpPr>
              <p:nvPr/>
            </p:nvSpPr>
            <p:spPr bwMode="auto">
              <a:xfrm>
                <a:off x="2051423" y="2132285"/>
                <a:ext cx="960437" cy="1668463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93" name="Line 123"/>
              <p:cNvSpPr>
                <a:spLocks noChangeShapeType="1"/>
              </p:cNvSpPr>
              <p:nvPr/>
            </p:nvSpPr>
            <p:spPr bwMode="auto">
              <a:xfrm flipV="1">
                <a:off x="765548" y="2132285"/>
                <a:ext cx="1285875" cy="1795463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94" name="Line 124"/>
              <p:cNvSpPr>
                <a:spLocks noChangeShapeType="1"/>
              </p:cNvSpPr>
              <p:nvPr/>
            </p:nvSpPr>
            <p:spPr bwMode="auto">
              <a:xfrm>
                <a:off x="2051423" y="2132285"/>
                <a:ext cx="144462" cy="216058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95" name="Line 125"/>
              <p:cNvSpPr>
                <a:spLocks noChangeShapeType="1"/>
              </p:cNvSpPr>
              <p:nvPr/>
            </p:nvSpPr>
            <p:spPr bwMode="auto">
              <a:xfrm flipH="1" flipV="1">
                <a:off x="765548" y="3926160"/>
                <a:ext cx="1897062" cy="10795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96" name="Oval 126"/>
              <p:cNvSpPr>
                <a:spLocks noChangeArrowheads="1"/>
              </p:cNvSpPr>
              <p:nvPr/>
            </p:nvSpPr>
            <p:spPr bwMode="auto">
              <a:xfrm>
                <a:off x="2022848" y="3975373"/>
                <a:ext cx="53975" cy="53975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7" name="Oval 127"/>
              <p:cNvSpPr>
                <a:spLocks noChangeArrowheads="1"/>
              </p:cNvSpPr>
              <p:nvPr/>
            </p:nvSpPr>
            <p:spPr bwMode="auto">
              <a:xfrm>
                <a:off x="2022848" y="3470548"/>
                <a:ext cx="53975" cy="5397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8" name="Line 134"/>
              <p:cNvSpPr>
                <a:spLocks noChangeShapeType="1"/>
              </p:cNvSpPr>
              <p:nvPr/>
            </p:nvSpPr>
            <p:spPr bwMode="auto">
              <a:xfrm flipH="1" flipV="1">
                <a:off x="2051423" y="2132285"/>
                <a:ext cx="601662" cy="1901825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99" name="Line 148"/>
              <p:cNvSpPr>
                <a:spLocks noChangeShapeType="1"/>
              </p:cNvSpPr>
              <p:nvPr/>
            </p:nvSpPr>
            <p:spPr bwMode="auto">
              <a:xfrm flipH="1" flipV="1">
                <a:off x="1403723" y="3068910"/>
                <a:ext cx="647700" cy="43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00" name="Line 149"/>
              <p:cNvSpPr>
                <a:spLocks noChangeShapeType="1"/>
              </p:cNvSpPr>
              <p:nvPr/>
            </p:nvSpPr>
            <p:spPr bwMode="auto">
              <a:xfrm>
                <a:off x="1484685" y="2943498"/>
                <a:ext cx="106363" cy="76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01" name="Line 150"/>
              <p:cNvSpPr>
                <a:spLocks noChangeShapeType="1"/>
              </p:cNvSpPr>
              <p:nvPr/>
            </p:nvSpPr>
            <p:spPr bwMode="auto">
              <a:xfrm flipH="1">
                <a:off x="1514848" y="3024460"/>
                <a:ext cx="76200" cy="1047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02" name="Line 151"/>
              <p:cNvSpPr>
                <a:spLocks noChangeShapeType="1"/>
              </p:cNvSpPr>
              <p:nvPr/>
            </p:nvSpPr>
            <p:spPr bwMode="auto">
              <a:xfrm>
                <a:off x="1681535" y="2557735"/>
                <a:ext cx="85725" cy="666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03" name="Line 152"/>
              <p:cNvSpPr>
                <a:spLocks noChangeShapeType="1"/>
              </p:cNvSpPr>
              <p:nvPr/>
            </p:nvSpPr>
            <p:spPr bwMode="auto">
              <a:xfrm>
                <a:off x="1092573" y="3378473"/>
                <a:ext cx="85725" cy="6667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284" name="Arc 5"/>
            <p:cNvSpPr>
              <a:spLocks/>
            </p:cNvSpPr>
            <p:nvPr/>
          </p:nvSpPr>
          <p:spPr bwMode="auto">
            <a:xfrm rot="10800000" flipV="1">
              <a:off x="539552" y="3429000"/>
              <a:ext cx="3384375" cy="432693"/>
            </a:xfrm>
            <a:custGeom>
              <a:avLst/>
              <a:gdLst>
                <a:gd name="T0" fmla="*/ 2147483647 w 43121"/>
                <a:gd name="T1" fmla="*/ 2147483647 h 21600"/>
                <a:gd name="T2" fmla="*/ 0 w 43121"/>
                <a:gd name="T3" fmla="*/ 2147483647 h 21600"/>
                <a:gd name="T4" fmla="*/ 2147483647 w 43121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21"/>
                <a:gd name="T10" fmla="*/ 0 h 21600"/>
                <a:gd name="T11" fmla="*/ 43121 w 4312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21" h="21600" fill="none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</a:path>
                <a:path w="43121" h="21600" stroke="0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  <a:lnTo>
                    <a:pt x="21580" y="0"/>
                  </a:lnTo>
                  <a:close/>
                </a:path>
              </a:pathLst>
            </a:custGeom>
            <a:solidFill>
              <a:schemeClr val="bg1">
                <a:alpha val="16078"/>
              </a:schemeClr>
            </a:solidFill>
            <a:ln w="31750">
              <a:solidFill>
                <a:srgbClr val="1C1C1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" name="Группа 169"/>
          <p:cNvGrpSpPr>
            <a:grpSpLocks/>
          </p:cNvGrpSpPr>
          <p:nvPr/>
        </p:nvGrpSpPr>
        <p:grpSpPr bwMode="auto">
          <a:xfrm>
            <a:off x="5148263" y="1700213"/>
            <a:ext cx="3240087" cy="3313112"/>
            <a:chOff x="5148063" y="1700808"/>
            <a:chExt cx="3240361" cy="3311773"/>
          </a:xfrm>
        </p:grpSpPr>
        <p:sp>
          <p:nvSpPr>
            <p:cNvPr id="10250" name="Line 195"/>
            <p:cNvSpPr>
              <a:spLocks noChangeShapeType="1"/>
            </p:cNvSpPr>
            <p:nvPr/>
          </p:nvSpPr>
          <p:spPr bwMode="auto">
            <a:xfrm flipV="1">
              <a:off x="7093352" y="4091422"/>
              <a:ext cx="162553" cy="821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1" name="Line 196"/>
            <p:cNvSpPr>
              <a:spLocks noChangeShapeType="1"/>
            </p:cNvSpPr>
            <p:nvPr/>
          </p:nvSpPr>
          <p:spPr bwMode="auto">
            <a:xfrm>
              <a:off x="7255906" y="4091422"/>
              <a:ext cx="0" cy="166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2" name="Line 197"/>
            <p:cNvSpPr>
              <a:spLocks noChangeShapeType="1"/>
            </p:cNvSpPr>
            <p:nvPr/>
          </p:nvSpPr>
          <p:spPr bwMode="auto">
            <a:xfrm flipH="1" flipV="1">
              <a:off x="6937943" y="4155320"/>
              <a:ext cx="155409" cy="182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3" name="Line 198"/>
            <p:cNvSpPr>
              <a:spLocks noChangeShapeType="1"/>
            </p:cNvSpPr>
            <p:nvPr/>
          </p:nvSpPr>
          <p:spPr bwMode="auto">
            <a:xfrm>
              <a:off x="6937943" y="4151669"/>
              <a:ext cx="0" cy="1369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4" name="Oval 8"/>
            <p:cNvSpPr>
              <a:spLocks noChangeArrowheads="1"/>
            </p:cNvSpPr>
            <p:nvPr/>
          </p:nvSpPr>
          <p:spPr bwMode="auto">
            <a:xfrm>
              <a:off x="5148064" y="1700808"/>
              <a:ext cx="3240360" cy="3311773"/>
            </a:xfrm>
            <a:prstGeom prst="ellipse">
              <a:avLst/>
            </a:prstGeom>
            <a:solidFill>
              <a:srgbClr val="99FF33">
                <a:alpha val="20000"/>
              </a:srgb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0255" name="Group 9"/>
            <p:cNvGrpSpPr>
              <a:grpSpLocks/>
            </p:cNvGrpSpPr>
            <p:nvPr/>
          </p:nvGrpSpPr>
          <p:grpSpPr bwMode="auto">
            <a:xfrm>
              <a:off x="5148064" y="3014274"/>
              <a:ext cx="3240360" cy="830681"/>
              <a:chOff x="3334" y="1480"/>
              <a:chExt cx="1814" cy="455"/>
            </a:xfrm>
          </p:grpSpPr>
          <p:sp>
            <p:nvSpPr>
              <p:cNvPr id="10281" name="Freeform 10"/>
              <p:cNvSpPr>
                <a:spLocks/>
              </p:cNvSpPr>
              <p:nvPr/>
            </p:nvSpPr>
            <p:spPr bwMode="auto">
              <a:xfrm>
                <a:off x="3334" y="1706"/>
                <a:ext cx="1814" cy="229"/>
              </a:xfrm>
              <a:custGeom>
                <a:avLst/>
                <a:gdLst>
                  <a:gd name="T0" fmla="*/ 0 w 1814"/>
                  <a:gd name="T1" fmla="*/ 3 h 229"/>
                  <a:gd name="T2" fmla="*/ 1 w 1814"/>
                  <a:gd name="T3" fmla="*/ 19 h 229"/>
                  <a:gd name="T4" fmla="*/ 8 w 1814"/>
                  <a:gd name="T5" fmla="*/ 35 h 229"/>
                  <a:gd name="T6" fmla="*/ 28 w 1814"/>
                  <a:gd name="T7" fmla="*/ 58 h 229"/>
                  <a:gd name="T8" fmla="*/ 65 w 1814"/>
                  <a:gd name="T9" fmla="*/ 86 h 229"/>
                  <a:gd name="T10" fmla="*/ 113 w 1814"/>
                  <a:gd name="T11" fmla="*/ 110 h 229"/>
                  <a:gd name="T12" fmla="*/ 184 w 1814"/>
                  <a:gd name="T13" fmla="*/ 137 h 229"/>
                  <a:gd name="T14" fmla="*/ 244 w 1814"/>
                  <a:gd name="T15" fmla="*/ 155 h 229"/>
                  <a:gd name="T16" fmla="*/ 300 w 1814"/>
                  <a:gd name="T17" fmla="*/ 170 h 229"/>
                  <a:gd name="T18" fmla="*/ 385 w 1814"/>
                  <a:gd name="T19" fmla="*/ 187 h 229"/>
                  <a:gd name="T20" fmla="*/ 482 w 1814"/>
                  <a:gd name="T21" fmla="*/ 202 h 229"/>
                  <a:gd name="T22" fmla="*/ 672 w 1814"/>
                  <a:gd name="T23" fmla="*/ 220 h 229"/>
                  <a:gd name="T24" fmla="*/ 784 w 1814"/>
                  <a:gd name="T25" fmla="*/ 226 h 229"/>
                  <a:gd name="T26" fmla="*/ 904 w 1814"/>
                  <a:gd name="T27" fmla="*/ 229 h 229"/>
                  <a:gd name="T28" fmla="*/ 1036 w 1814"/>
                  <a:gd name="T29" fmla="*/ 226 h 229"/>
                  <a:gd name="T30" fmla="*/ 1156 w 1814"/>
                  <a:gd name="T31" fmla="*/ 220 h 229"/>
                  <a:gd name="T32" fmla="*/ 1285 w 1814"/>
                  <a:gd name="T33" fmla="*/ 208 h 229"/>
                  <a:gd name="T34" fmla="*/ 1412 w 1814"/>
                  <a:gd name="T35" fmla="*/ 190 h 229"/>
                  <a:gd name="T36" fmla="*/ 1504 w 1814"/>
                  <a:gd name="T37" fmla="*/ 172 h 229"/>
                  <a:gd name="T38" fmla="*/ 1598 w 1814"/>
                  <a:gd name="T39" fmla="*/ 149 h 229"/>
                  <a:gd name="T40" fmla="*/ 1660 w 1814"/>
                  <a:gd name="T41" fmla="*/ 128 h 229"/>
                  <a:gd name="T42" fmla="*/ 1717 w 1814"/>
                  <a:gd name="T43" fmla="*/ 103 h 229"/>
                  <a:gd name="T44" fmla="*/ 1754 w 1814"/>
                  <a:gd name="T45" fmla="*/ 82 h 229"/>
                  <a:gd name="T46" fmla="*/ 1780 w 1814"/>
                  <a:gd name="T47" fmla="*/ 64 h 229"/>
                  <a:gd name="T48" fmla="*/ 1796 w 1814"/>
                  <a:gd name="T49" fmla="*/ 47 h 229"/>
                  <a:gd name="T50" fmla="*/ 1808 w 1814"/>
                  <a:gd name="T51" fmla="*/ 32 h 229"/>
                  <a:gd name="T52" fmla="*/ 1813 w 1814"/>
                  <a:gd name="T53" fmla="*/ 14 h 229"/>
                  <a:gd name="T54" fmla="*/ 1814 w 1814"/>
                  <a:gd name="T55" fmla="*/ 0 h 229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814"/>
                  <a:gd name="T85" fmla="*/ 0 h 229"/>
                  <a:gd name="T86" fmla="*/ 1814 w 1814"/>
                  <a:gd name="T87" fmla="*/ 229 h 229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814" h="229">
                    <a:moveTo>
                      <a:pt x="0" y="3"/>
                    </a:moveTo>
                    <a:lnTo>
                      <a:pt x="1" y="19"/>
                    </a:lnTo>
                    <a:lnTo>
                      <a:pt x="8" y="35"/>
                    </a:lnTo>
                    <a:lnTo>
                      <a:pt x="28" y="58"/>
                    </a:lnTo>
                    <a:lnTo>
                      <a:pt x="65" y="86"/>
                    </a:lnTo>
                    <a:lnTo>
                      <a:pt x="113" y="110"/>
                    </a:lnTo>
                    <a:lnTo>
                      <a:pt x="184" y="137"/>
                    </a:lnTo>
                    <a:lnTo>
                      <a:pt x="244" y="155"/>
                    </a:lnTo>
                    <a:lnTo>
                      <a:pt x="300" y="170"/>
                    </a:lnTo>
                    <a:lnTo>
                      <a:pt x="385" y="187"/>
                    </a:lnTo>
                    <a:lnTo>
                      <a:pt x="482" y="202"/>
                    </a:lnTo>
                    <a:lnTo>
                      <a:pt x="672" y="220"/>
                    </a:lnTo>
                    <a:lnTo>
                      <a:pt x="784" y="226"/>
                    </a:lnTo>
                    <a:lnTo>
                      <a:pt x="904" y="229"/>
                    </a:lnTo>
                    <a:lnTo>
                      <a:pt x="1036" y="226"/>
                    </a:lnTo>
                    <a:lnTo>
                      <a:pt x="1156" y="220"/>
                    </a:lnTo>
                    <a:lnTo>
                      <a:pt x="1285" y="208"/>
                    </a:lnTo>
                    <a:lnTo>
                      <a:pt x="1412" y="190"/>
                    </a:lnTo>
                    <a:lnTo>
                      <a:pt x="1504" y="172"/>
                    </a:lnTo>
                    <a:lnTo>
                      <a:pt x="1598" y="149"/>
                    </a:lnTo>
                    <a:lnTo>
                      <a:pt x="1660" y="128"/>
                    </a:lnTo>
                    <a:lnTo>
                      <a:pt x="1717" y="103"/>
                    </a:lnTo>
                    <a:lnTo>
                      <a:pt x="1754" y="82"/>
                    </a:lnTo>
                    <a:lnTo>
                      <a:pt x="1780" y="64"/>
                    </a:lnTo>
                    <a:lnTo>
                      <a:pt x="1796" y="47"/>
                    </a:lnTo>
                    <a:lnTo>
                      <a:pt x="1808" y="32"/>
                    </a:lnTo>
                    <a:lnTo>
                      <a:pt x="1813" y="14"/>
                    </a:lnTo>
                    <a:lnTo>
                      <a:pt x="1814" y="0"/>
                    </a:lnTo>
                  </a:path>
                </a:pathLst>
              </a:custGeom>
              <a:noFill/>
              <a:ln w="3175" cap="rnd" cmpd="sng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82" name="Freeform 11"/>
              <p:cNvSpPr>
                <a:spLocks/>
              </p:cNvSpPr>
              <p:nvPr/>
            </p:nvSpPr>
            <p:spPr bwMode="auto">
              <a:xfrm rot="10800000">
                <a:off x="3334" y="1480"/>
                <a:ext cx="1814" cy="229"/>
              </a:xfrm>
              <a:custGeom>
                <a:avLst/>
                <a:gdLst>
                  <a:gd name="T0" fmla="*/ 0 w 1814"/>
                  <a:gd name="T1" fmla="*/ 3 h 229"/>
                  <a:gd name="T2" fmla="*/ 1 w 1814"/>
                  <a:gd name="T3" fmla="*/ 19 h 229"/>
                  <a:gd name="T4" fmla="*/ 8 w 1814"/>
                  <a:gd name="T5" fmla="*/ 35 h 229"/>
                  <a:gd name="T6" fmla="*/ 28 w 1814"/>
                  <a:gd name="T7" fmla="*/ 58 h 229"/>
                  <a:gd name="T8" fmla="*/ 65 w 1814"/>
                  <a:gd name="T9" fmla="*/ 86 h 229"/>
                  <a:gd name="T10" fmla="*/ 113 w 1814"/>
                  <a:gd name="T11" fmla="*/ 110 h 229"/>
                  <a:gd name="T12" fmla="*/ 184 w 1814"/>
                  <a:gd name="T13" fmla="*/ 137 h 229"/>
                  <a:gd name="T14" fmla="*/ 244 w 1814"/>
                  <a:gd name="T15" fmla="*/ 155 h 229"/>
                  <a:gd name="T16" fmla="*/ 300 w 1814"/>
                  <a:gd name="T17" fmla="*/ 170 h 229"/>
                  <a:gd name="T18" fmla="*/ 385 w 1814"/>
                  <a:gd name="T19" fmla="*/ 187 h 229"/>
                  <a:gd name="T20" fmla="*/ 482 w 1814"/>
                  <a:gd name="T21" fmla="*/ 202 h 229"/>
                  <a:gd name="T22" fmla="*/ 672 w 1814"/>
                  <a:gd name="T23" fmla="*/ 220 h 229"/>
                  <a:gd name="T24" fmla="*/ 784 w 1814"/>
                  <a:gd name="T25" fmla="*/ 226 h 229"/>
                  <a:gd name="T26" fmla="*/ 904 w 1814"/>
                  <a:gd name="T27" fmla="*/ 229 h 229"/>
                  <a:gd name="T28" fmla="*/ 1036 w 1814"/>
                  <a:gd name="T29" fmla="*/ 226 h 229"/>
                  <a:gd name="T30" fmla="*/ 1156 w 1814"/>
                  <a:gd name="T31" fmla="*/ 220 h 229"/>
                  <a:gd name="T32" fmla="*/ 1285 w 1814"/>
                  <a:gd name="T33" fmla="*/ 208 h 229"/>
                  <a:gd name="T34" fmla="*/ 1412 w 1814"/>
                  <a:gd name="T35" fmla="*/ 190 h 229"/>
                  <a:gd name="T36" fmla="*/ 1504 w 1814"/>
                  <a:gd name="T37" fmla="*/ 172 h 229"/>
                  <a:gd name="T38" fmla="*/ 1598 w 1814"/>
                  <a:gd name="T39" fmla="*/ 149 h 229"/>
                  <a:gd name="T40" fmla="*/ 1660 w 1814"/>
                  <a:gd name="T41" fmla="*/ 128 h 229"/>
                  <a:gd name="T42" fmla="*/ 1717 w 1814"/>
                  <a:gd name="T43" fmla="*/ 103 h 229"/>
                  <a:gd name="T44" fmla="*/ 1754 w 1814"/>
                  <a:gd name="T45" fmla="*/ 82 h 229"/>
                  <a:gd name="T46" fmla="*/ 1780 w 1814"/>
                  <a:gd name="T47" fmla="*/ 64 h 229"/>
                  <a:gd name="T48" fmla="*/ 1796 w 1814"/>
                  <a:gd name="T49" fmla="*/ 47 h 229"/>
                  <a:gd name="T50" fmla="*/ 1808 w 1814"/>
                  <a:gd name="T51" fmla="*/ 32 h 229"/>
                  <a:gd name="T52" fmla="*/ 1813 w 1814"/>
                  <a:gd name="T53" fmla="*/ 14 h 229"/>
                  <a:gd name="T54" fmla="*/ 1814 w 1814"/>
                  <a:gd name="T55" fmla="*/ 0 h 229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1814"/>
                  <a:gd name="T85" fmla="*/ 0 h 229"/>
                  <a:gd name="T86" fmla="*/ 1814 w 1814"/>
                  <a:gd name="T87" fmla="*/ 229 h 229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1814" h="229">
                    <a:moveTo>
                      <a:pt x="0" y="3"/>
                    </a:moveTo>
                    <a:lnTo>
                      <a:pt x="1" y="19"/>
                    </a:lnTo>
                    <a:lnTo>
                      <a:pt x="8" y="35"/>
                    </a:lnTo>
                    <a:lnTo>
                      <a:pt x="28" y="58"/>
                    </a:lnTo>
                    <a:lnTo>
                      <a:pt x="65" y="86"/>
                    </a:lnTo>
                    <a:lnTo>
                      <a:pt x="113" y="110"/>
                    </a:lnTo>
                    <a:lnTo>
                      <a:pt x="184" y="137"/>
                    </a:lnTo>
                    <a:lnTo>
                      <a:pt x="244" y="155"/>
                    </a:lnTo>
                    <a:lnTo>
                      <a:pt x="300" y="170"/>
                    </a:lnTo>
                    <a:lnTo>
                      <a:pt x="385" y="187"/>
                    </a:lnTo>
                    <a:lnTo>
                      <a:pt x="482" y="202"/>
                    </a:lnTo>
                    <a:lnTo>
                      <a:pt x="672" y="220"/>
                    </a:lnTo>
                    <a:lnTo>
                      <a:pt x="784" y="226"/>
                    </a:lnTo>
                    <a:lnTo>
                      <a:pt x="904" y="229"/>
                    </a:lnTo>
                    <a:lnTo>
                      <a:pt x="1036" y="226"/>
                    </a:lnTo>
                    <a:lnTo>
                      <a:pt x="1156" y="220"/>
                    </a:lnTo>
                    <a:lnTo>
                      <a:pt x="1285" y="208"/>
                    </a:lnTo>
                    <a:lnTo>
                      <a:pt x="1412" y="190"/>
                    </a:lnTo>
                    <a:lnTo>
                      <a:pt x="1504" y="172"/>
                    </a:lnTo>
                    <a:lnTo>
                      <a:pt x="1598" y="149"/>
                    </a:lnTo>
                    <a:lnTo>
                      <a:pt x="1660" y="128"/>
                    </a:lnTo>
                    <a:lnTo>
                      <a:pt x="1717" y="103"/>
                    </a:lnTo>
                    <a:lnTo>
                      <a:pt x="1754" y="82"/>
                    </a:lnTo>
                    <a:lnTo>
                      <a:pt x="1780" y="64"/>
                    </a:lnTo>
                    <a:lnTo>
                      <a:pt x="1796" y="47"/>
                    </a:lnTo>
                    <a:lnTo>
                      <a:pt x="1808" y="32"/>
                    </a:lnTo>
                    <a:lnTo>
                      <a:pt x="1813" y="14"/>
                    </a:lnTo>
                    <a:lnTo>
                      <a:pt x="1814" y="0"/>
                    </a:lnTo>
                  </a:path>
                </a:pathLst>
              </a:custGeom>
              <a:noFill/>
              <a:ln w="3175" cap="rnd" cmpd="sng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256" name="Line 12"/>
            <p:cNvSpPr>
              <a:spLocks noChangeShapeType="1"/>
            </p:cNvSpPr>
            <p:nvPr/>
          </p:nvSpPr>
          <p:spPr bwMode="auto">
            <a:xfrm>
              <a:off x="6768245" y="1854971"/>
              <a:ext cx="0" cy="31474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oval" w="sm" len="sm"/>
              <a:tailEnd type="oval" w="sm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7" name="Freeform 25"/>
            <p:cNvSpPr>
              <a:spLocks/>
            </p:cNvSpPr>
            <p:nvPr/>
          </p:nvSpPr>
          <p:spPr bwMode="auto">
            <a:xfrm>
              <a:off x="5251670" y="4005615"/>
              <a:ext cx="3027790" cy="334099"/>
            </a:xfrm>
            <a:custGeom>
              <a:avLst/>
              <a:gdLst>
                <a:gd name="T0" fmla="*/ 0 w 1695"/>
                <a:gd name="T1" fmla="*/ 2147483647 h 183"/>
                <a:gd name="T2" fmla="*/ 2147483647 w 1695"/>
                <a:gd name="T3" fmla="*/ 2147483647 h 183"/>
                <a:gd name="T4" fmla="*/ 2147483647 w 1695"/>
                <a:gd name="T5" fmla="*/ 2147483647 h 183"/>
                <a:gd name="T6" fmla="*/ 2147483647 w 1695"/>
                <a:gd name="T7" fmla="*/ 2147483647 h 183"/>
                <a:gd name="T8" fmla="*/ 2147483647 w 1695"/>
                <a:gd name="T9" fmla="*/ 2147483647 h 183"/>
                <a:gd name="T10" fmla="*/ 2147483647 w 1695"/>
                <a:gd name="T11" fmla="*/ 2147483647 h 183"/>
                <a:gd name="T12" fmla="*/ 2147483647 w 1695"/>
                <a:gd name="T13" fmla="*/ 2147483647 h 183"/>
                <a:gd name="T14" fmla="*/ 2147483647 w 1695"/>
                <a:gd name="T15" fmla="*/ 2147483647 h 183"/>
                <a:gd name="T16" fmla="*/ 2147483647 w 1695"/>
                <a:gd name="T17" fmla="*/ 2147483647 h 183"/>
                <a:gd name="T18" fmla="*/ 2147483647 w 1695"/>
                <a:gd name="T19" fmla="*/ 2147483647 h 183"/>
                <a:gd name="T20" fmla="*/ 2147483647 w 1695"/>
                <a:gd name="T21" fmla="*/ 2147483647 h 183"/>
                <a:gd name="T22" fmla="*/ 2147483647 w 1695"/>
                <a:gd name="T23" fmla="*/ 2147483647 h 183"/>
                <a:gd name="T24" fmla="*/ 2147483647 w 1695"/>
                <a:gd name="T25" fmla="*/ 2147483647 h 183"/>
                <a:gd name="T26" fmla="*/ 2147483647 w 1695"/>
                <a:gd name="T27" fmla="*/ 2147483647 h 183"/>
                <a:gd name="T28" fmla="*/ 2147483647 w 1695"/>
                <a:gd name="T29" fmla="*/ 2147483647 h 183"/>
                <a:gd name="T30" fmla="*/ 2147483647 w 1695"/>
                <a:gd name="T31" fmla="*/ 2147483647 h 183"/>
                <a:gd name="T32" fmla="*/ 2147483647 w 1695"/>
                <a:gd name="T33" fmla="*/ 2147483647 h 183"/>
                <a:gd name="T34" fmla="*/ 2147483647 w 1695"/>
                <a:gd name="T35" fmla="*/ 2147483647 h 183"/>
                <a:gd name="T36" fmla="*/ 2147483647 w 1695"/>
                <a:gd name="T37" fmla="*/ 2147483647 h 183"/>
                <a:gd name="T38" fmla="*/ 2147483647 w 1695"/>
                <a:gd name="T39" fmla="*/ 2147483647 h 183"/>
                <a:gd name="T40" fmla="*/ 2147483647 w 1695"/>
                <a:gd name="T41" fmla="*/ 2147483647 h 183"/>
                <a:gd name="T42" fmla="*/ 2147483647 w 1695"/>
                <a:gd name="T43" fmla="*/ 2147483647 h 183"/>
                <a:gd name="T44" fmla="*/ 2147483647 w 1695"/>
                <a:gd name="T45" fmla="*/ 2147483647 h 183"/>
                <a:gd name="T46" fmla="*/ 2147483647 w 1695"/>
                <a:gd name="T47" fmla="*/ 2147483647 h 183"/>
                <a:gd name="T48" fmla="*/ 2147483647 w 1695"/>
                <a:gd name="T49" fmla="*/ 2147483647 h 183"/>
                <a:gd name="T50" fmla="*/ 2147483647 w 1695"/>
                <a:gd name="T51" fmla="*/ 2147483647 h 183"/>
                <a:gd name="T52" fmla="*/ 2147483647 w 1695"/>
                <a:gd name="T53" fmla="*/ 2147483647 h 183"/>
                <a:gd name="T54" fmla="*/ 2147483647 w 1695"/>
                <a:gd name="T55" fmla="*/ 0 h 18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695"/>
                <a:gd name="T85" fmla="*/ 0 h 183"/>
                <a:gd name="T86" fmla="*/ 1695 w 1695"/>
                <a:gd name="T87" fmla="*/ 183 h 18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695" h="183">
                  <a:moveTo>
                    <a:pt x="0" y="2"/>
                  </a:moveTo>
                  <a:lnTo>
                    <a:pt x="6" y="17"/>
                  </a:lnTo>
                  <a:lnTo>
                    <a:pt x="16" y="33"/>
                  </a:lnTo>
                  <a:lnTo>
                    <a:pt x="26" y="46"/>
                  </a:lnTo>
                  <a:lnTo>
                    <a:pt x="61" y="69"/>
                  </a:lnTo>
                  <a:lnTo>
                    <a:pt x="106" y="88"/>
                  </a:lnTo>
                  <a:lnTo>
                    <a:pt x="172" y="109"/>
                  </a:lnTo>
                  <a:lnTo>
                    <a:pt x="228" y="124"/>
                  </a:lnTo>
                  <a:lnTo>
                    <a:pt x="280" y="136"/>
                  </a:lnTo>
                  <a:lnTo>
                    <a:pt x="360" y="149"/>
                  </a:lnTo>
                  <a:lnTo>
                    <a:pt x="450" y="161"/>
                  </a:lnTo>
                  <a:lnTo>
                    <a:pt x="628" y="176"/>
                  </a:lnTo>
                  <a:lnTo>
                    <a:pt x="733" y="181"/>
                  </a:lnTo>
                  <a:lnTo>
                    <a:pt x="845" y="183"/>
                  </a:lnTo>
                  <a:lnTo>
                    <a:pt x="968" y="181"/>
                  </a:lnTo>
                  <a:lnTo>
                    <a:pt x="1080" y="176"/>
                  </a:lnTo>
                  <a:lnTo>
                    <a:pt x="1201" y="166"/>
                  </a:lnTo>
                  <a:lnTo>
                    <a:pt x="1319" y="152"/>
                  </a:lnTo>
                  <a:lnTo>
                    <a:pt x="1405" y="137"/>
                  </a:lnTo>
                  <a:lnTo>
                    <a:pt x="1493" y="119"/>
                  </a:lnTo>
                  <a:lnTo>
                    <a:pt x="1551" y="102"/>
                  </a:lnTo>
                  <a:lnTo>
                    <a:pt x="1604" y="82"/>
                  </a:lnTo>
                  <a:lnTo>
                    <a:pt x="1639" y="66"/>
                  </a:lnTo>
                  <a:lnTo>
                    <a:pt x="1663" y="51"/>
                  </a:lnTo>
                  <a:lnTo>
                    <a:pt x="1678" y="38"/>
                  </a:lnTo>
                  <a:lnTo>
                    <a:pt x="1689" y="26"/>
                  </a:lnTo>
                  <a:lnTo>
                    <a:pt x="1694" y="11"/>
                  </a:lnTo>
                  <a:lnTo>
                    <a:pt x="1695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8" name="Freeform 26"/>
            <p:cNvSpPr>
              <a:spLocks/>
            </p:cNvSpPr>
            <p:nvPr/>
          </p:nvSpPr>
          <p:spPr bwMode="auto">
            <a:xfrm rot="10800000">
              <a:off x="5251670" y="3676994"/>
              <a:ext cx="3027790" cy="334099"/>
            </a:xfrm>
            <a:custGeom>
              <a:avLst/>
              <a:gdLst>
                <a:gd name="T0" fmla="*/ 0 w 1814"/>
                <a:gd name="T1" fmla="*/ 2147483647 h 229"/>
                <a:gd name="T2" fmla="*/ 2147483647 w 1814"/>
                <a:gd name="T3" fmla="*/ 2147483647 h 229"/>
                <a:gd name="T4" fmla="*/ 2147483647 w 1814"/>
                <a:gd name="T5" fmla="*/ 2147483647 h 229"/>
                <a:gd name="T6" fmla="*/ 2147483647 w 1814"/>
                <a:gd name="T7" fmla="*/ 2147483647 h 229"/>
                <a:gd name="T8" fmla="*/ 2147483647 w 1814"/>
                <a:gd name="T9" fmla="*/ 2147483647 h 229"/>
                <a:gd name="T10" fmla="*/ 2147483647 w 1814"/>
                <a:gd name="T11" fmla="*/ 2147483647 h 229"/>
                <a:gd name="T12" fmla="*/ 2147483647 w 1814"/>
                <a:gd name="T13" fmla="*/ 2147483647 h 229"/>
                <a:gd name="T14" fmla="*/ 2147483647 w 1814"/>
                <a:gd name="T15" fmla="*/ 2147483647 h 229"/>
                <a:gd name="T16" fmla="*/ 2147483647 w 1814"/>
                <a:gd name="T17" fmla="*/ 2147483647 h 229"/>
                <a:gd name="T18" fmla="*/ 2147483647 w 1814"/>
                <a:gd name="T19" fmla="*/ 2147483647 h 229"/>
                <a:gd name="T20" fmla="*/ 2147483647 w 1814"/>
                <a:gd name="T21" fmla="*/ 2147483647 h 229"/>
                <a:gd name="T22" fmla="*/ 2147483647 w 1814"/>
                <a:gd name="T23" fmla="*/ 2147483647 h 229"/>
                <a:gd name="T24" fmla="*/ 2147483647 w 1814"/>
                <a:gd name="T25" fmla="*/ 2147483647 h 229"/>
                <a:gd name="T26" fmla="*/ 2147483647 w 1814"/>
                <a:gd name="T27" fmla="*/ 2147483647 h 229"/>
                <a:gd name="T28" fmla="*/ 2147483647 w 1814"/>
                <a:gd name="T29" fmla="*/ 2147483647 h 229"/>
                <a:gd name="T30" fmla="*/ 2147483647 w 1814"/>
                <a:gd name="T31" fmla="*/ 2147483647 h 229"/>
                <a:gd name="T32" fmla="*/ 2147483647 w 1814"/>
                <a:gd name="T33" fmla="*/ 2147483647 h 229"/>
                <a:gd name="T34" fmla="*/ 2147483647 w 1814"/>
                <a:gd name="T35" fmla="*/ 2147483647 h 229"/>
                <a:gd name="T36" fmla="*/ 2147483647 w 1814"/>
                <a:gd name="T37" fmla="*/ 2147483647 h 229"/>
                <a:gd name="T38" fmla="*/ 2147483647 w 1814"/>
                <a:gd name="T39" fmla="*/ 2147483647 h 229"/>
                <a:gd name="T40" fmla="*/ 2147483647 w 1814"/>
                <a:gd name="T41" fmla="*/ 2147483647 h 229"/>
                <a:gd name="T42" fmla="*/ 2147483647 w 1814"/>
                <a:gd name="T43" fmla="*/ 2147483647 h 229"/>
                <a:gd name="T44" fmla="*/ 2147483647 w 1814"/>
                <a:gd name="T45" fmla="*/ 2147483647 h 229"/>
                <a:gd name="T46" fmla="*/ 2147483647 w 1814"/>
                <a:gd name="T47" fmla="*/ 2147483647 h 229"/>
                <a:gd name="T48" fmla="*/ 2147483647 w 1814"/>
                <a:gd name="T49" fmla="*/ 2147483647 h 229"/>
                <a:gd name="T50" fmla="*/ 2147483647 w 1814"/>
                <a:gd name="T51" fmla="*/ 2147483647 h 229"/>
                <a:gd name="T52" fmla="*/ 2147483647 w 1814"/>
                <a:gd name="T53" fmla="*/ 2147483647 h 229"/>
                <a:gd name="T54" fmla="*/ 2147483647 w 1814"/>
                <a:gd name="T55" fmla="*/ 0 h 22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814"/>
                <a:gd name="T85" fmla="*/ 0 h 229"/>
                <a:gd name="T86" fmla="*/ 1814 w 1814"/>
                <a:gd name="T87" fmla="*/ 229 h 229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814" h="229">
                  <a:moveTo>
                    <a:pt x="0" y="3"/>
                  </a:moveTo>
                  <a:lnTo>
                    <a:pt x="1" y="19"/>
                  </a:lnTo>
                  <a:lnTo>
                    <a:pt x="8" y="35"/>
                  </a:lnTo>
                  <a:lnTo>
                    <a:pt x="28" y="58"/>
                  </a:lnTo>
                  <a:lnTo>
                    <a:pt x="65" y="86"/>
                  </a:lnTo>
                  <a:lnTo>
                    <a:pt x="113" y="110"/>
                  </a:lnTo>
                  <a:lnTo>
                    <a:pt x="184" y="137"/>
                  </a:lnTo>
                  <a:lnTo>
                    <a:pt x="244" y="155"/>
                  </a:lnTo>
                  <a:lnTo>
                    <a:pt x="300" y="170"/>
                  </a:lnTo>
                  <a:lnTo>
                    <a:pt x="385" y="187"/>
                  </a:lnTo>
                  <a:lnTo>
                    <a:pt x="482" y="202"/>
                  </a:lnTo>
                  <a:lnTo>
                    <a:pt x="672" y="220"/>
                  </a:lnTo>
                  <a:lnTo>
                    <a:pt x="784" y="226"/>
                  </a:lnTo>
                  <a:lnTo>
                    <a:pt x="904" y="229"/>
                  </a:lnTo>
                  <a:lnTo>
                    <a:pt x="1036" y="226"/>
                  </a:lnTo>
                  <a:lnTo>
                    <a:pt x="1156" y="220"/>
                  </a:lnTo>
                  <a:lnTo>
                    <a:pt x="1285" y="208"/>
                  </a:lnTo>
                  <a:lnTo>
                    <a:pt x="1412" y="190"/>
                  </a:lnTo>
                  <a:lnTo>
                    <a:pt x="1504" y="172"/>
                  </a:lnTo>
                  <a:lnTo>
                    <a:pt x="1598" y="149"/>
                  </a:lnTo>
                  <a:lnTo>
                    <a:pt x="1660" y="128"/>
                  </a:lnTo>
                  <a:lnTo>
                    <a:pt x="1717" y="103"/>
                  </a:lnTo>
                  <a:lnTo>
                    <a:pt x="1754" y="82"/>
                  </a:lnTo>
                  <a:lnTo>
                    <a:pt x="1780" y="64"/>
                  </a:lnTo>
                  <a:lnTo>
                    <a:pt x="1796" y="47"/>
                  </a:lnTo>
                  <a:lnTo>
                    <a:pt x="1808" y="32"/>
                  </a:lnTo>
                  <a:lnTo>
                    <a:pt x="1813" y="14"/>
                  </a:lnTo>
                  <a:lnTo>
                    <a:pt x="1814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9" name="Line 35"/>
            <p:cNvSpPr>
              <a:spLocks noChangeShapeType="1"/>
            </p:cNvSpPr>
            <p:nvPr/>
          </p:nvSpPr>
          <p:spPr bwMode="auto">
            <a:xfrm flipH="1">
              <a:off x="5473172" y="3676994"/>
              <a:ext cx="971751" cy="49658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0" name="Line 36"/>
            <p:cNvSpPr>
              <a:spLocks noChangeShapeType="1"/>
            </p:cNvSpPr>
            <p:nvPr/>
          </p:nvSpPr>
          <p:spPr bwMode="auto">
            <a:xfrm flipH="1">
              <a:off x="7093352" y="3843131"/>
              <a:ext cx="971751" cy="48928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1" name="Line 37"/>
            <p:cNvSpPr>
              <a:spLocks noChangeShapeType="1"/>
            </p:cNvSpPr>
            <p:nvPr/>
          </p:nvSpPr>
          <p:spPr bwMode="auto">
            <a:xfrm>
              <a:off x="5473172" y="4173577"/>
              <a:ext cx="1623753" cy="15518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2" name="Line 38"/>
            <p:cNvSpPr>
              <a:spLocks noChangeShapeType="1"/>
            </p:cNvSpPr>
            <p:nvPr/>
          </p:nvSpPr>
          <p:spPr bwMode="auto">
            <a:xfrm>
              <a:off x="6444923" y="3676994"/>
              <a:ext cx="1620181" cy="16613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3" name="Line 39"/>
            <p:cNvSpPr>
              <a:spLocks noChangeShapeType="1"/>
            </p:cNvSpPr>
            <p:nvPr/>
          </p:nvSpPr>
          <p:spPr bwMode="auto">
            <a:xfrm flipH="1" flipV="1">
              <a:off x="6444923" y="3676994"/>
              <a:ext cx="648430" cy="66272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4" name="Line 40"/>
            <p:cNvSpPr>
              <a:spLocks noChangeShapeType="1"/>
            </p:cNvSpPr>
            <p:nvPr/>
          </p:nvSpPr>
          <p:spPr bwMode="auto">
            <a:xfrm flipV="1">
              <a:off x="5473172" y="3843131"/>
              <a:ext cx="2591931" cy="33044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5" name="Oval 41"/>
            <p:cNvSpPr>
              <a:spLocks noChangeArrowheads="1"/>
            </p:cNvSpPr>
            <p:nvPr/>
          </p:nvSpPr>
          <p:spPr bwMode="auto">
            <a:xfrm>
              <a:off x="6737877" y="3974579"/>
              <a:ext cx="60734" cy="6207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6" name="Oval 44"/>
            <p:cNvSpPr>
              <a:spLocks noChangeArrowheads="1"/>
            </p:cNvSpPr>
            <p:nvPr/>
          </p:nvSpPr>
          <p:spPr bwMode="auto">
            <a:xfrm>
              <a:off x="6737877" y="3397666"/>
              <a:ext cx="60734" cy="6207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67" name="Line 61"/>
            <p:cNvSpPr>
              <a:spLocks noChangeShapeType="1"/>
            </p:cNvSpPr>
            <p:nvPr/>
          </p:nvSpPr>
          <p:spPr bwMode="auto">
            <a:xfrm flipH="1">
              <a:off x="5473172" y="2524994"/>
              <a:ext cx="971751" cy="49658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8" name="Line 62"/>
            <p:cNvSpPr>
              <a:spLocks noChangeShapeType="1"/>
            </p:cNvSpPr>
            <p:nvPr/>
          </p:nvSpPr>
          <p:spPr bwMode="auto">
            <a:xfrm flipH="1">
              <a:off x="7093352" y="2691130"/>
              <a:ext cx="971751" cy="49658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9" name="Line 63"/>
            <p:cNvSpPr>
              <a:spLocks noChangeShapeType="1"/>
            </p:cNvSpPr>
            <p:nvPr/>
          </p:nvSpPr>
          <p:spPr bwMode="auto">
            <a:xfrm>
              <a:off x="6444923" y="2524994"/>
              <a:ext cx="1620181" cy="16613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0" name="Oval 64"/>
            <p:cNvSpPr>
              <a:spLocks noChangeArrowheads="1"/>
            </p:cNvSpPr>
            <p:nvPr/>
          </p:nvSpPr>
          <p:spPr bwMode="auto">
            <a:xfrm>
              <a:off x="6737877" y="2822578"/>
              <a:ext cx="60734" cy="6207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71" name="Line 65"/>
            <p:cNvSpPr>
              <a:spLocks noChangeShapeType="1"/>
            </p:cNvSpPr>
            <p:nvPr/>
          </p:nvSpPr>
          <p:spPr bwMode="auto">
            <a:xfrm>
              <a:off x="5473172" y="3014274"/>
              <a:ext cx="1620181" cy="16613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2" name="Line 66"/>
            <p:cNvSpPr>
              <a:spLocks noChangeShapeType="1"/>
            </p:cNvSpPr>
            <p:nvPr/>
          </p:nvSpPr>
          <p:spPr bwMode="auto">
            <a:xfrm>
              <a:off x="5473172" y="3014274"/>
              <a:ext cx="0" cy="115930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3" name="Line 67"/>
            <p:cNvSpPr>
              <a:spLocks noChangeShapeType="1"/>
            </p:cNvSpPr>
            <p:nvPr/>
          </p:nvSpPr>
          <p:spPr bwMode="auto">
            <a:xfrm>
              <a:off x="6444923" y="2517691"/>
              <a:ext cx="0" cy="115930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4" name="Line 68"/>
            <p:cNvSpPr>
              <a:spLocks noChangeShapeType="1"/>
            </p:cNvSpPr>
            <p:nvPr/>
          </p:nvSpPr>
          <p:spPr bwMode="auto">
            <a:xfrm>
              <a:off x="8065103" y="2683827"/>
              <a:ext cx="0" cy="115930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5" name="Line 69"/>
            <p:cNvSpPr>
              <a:spLocks noChangeShapeType="1"/>
            </p:cNvSpPr>
            <p:nvPr/>
          </p:nvSpPr>
          <p:spPr bwMode="auto">
            <a:xfrm>
              <a:off x="7093352" y="3180410"/>
              <a:ext cx="0" cy="114835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6" name="Line 70"/>
            <p:cNvSpPr>
              <a:spLocks noChangeShapeType="1"/>
            </p:cNvSpPr>
            <p:nvPr/>
          </p:nvSpPr>
          <p:spPr bwMode="auto">
            <a:xfrm flipH="1" flipV="1">
              <a:off x="6444923" y="2517691"/>
              <a:ext cx="648430" cy="662719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7" name="Line 71"/>
            <p:cNvSpPr>
              <a:spLocks noChangeShapeType="1"/>
            </p:cNvSpPr>
            <p:nvPr/>
          </p:nvSpPr>
          <p:spPr bwMode="auto">
            <a:xfrm flipV="1">
              <a:off x="5473172" y="2683827"/>
              <a:ext cx="2591931" cy="33044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8" name="Freeform 58"/>
            <p:cNvSpPr>
              <a:spLocks/>
            </p:cNvSpPr>
            <p:nvPr/>
          </p:nvSpPr>
          <p:spPr bwMode="auto">
            <a:xfrm>
              <a:off x="5251670" y="2853615"/>
              <a:ext cx="3027790" cy="334098"/>
            </a:xfrm>
            <a:custGeom>
              <a:avLst/>
              <a:gdLst>
                <a:gd name="T0" fmla="*/ 0 w 1695"/>
                <a:gd name="T1" fmla="*/ 2147483647 h 183"/>
                <a:gd name="T2" fmla="*/ 2147483647 w 1695"/>
                <a:gd name="T3" fmla="*/ 2147483647 h 183"/>
                <a:gd name="T4" fmla="*/ 2147483647 w 1695"/>
                <a:gd name="T5" fmla="*/ 2147483647 h 183"/>
                <a:gd name="T6" fmla="*/ 2147483647 w 1695"/>
                <a:gd name="T7" fmla="*/ 2147483647 h 183"/>
                <a:gd name="T8" fmla="*/ 2147483647 w 1695"/>
                <a:gd name="T9" fmla="*/ 2147483647 h 183"/>
                <a:gd name="T10" fmla="*/ 2147483647 w 1695"/>
                <a:gd name="T11" fmla="*/ 2147483647 h 183"/>
                <a:gd name="T12" fmla="*/ 2147483647 w 1695"/>
                <a:gd name="T13" fmla="*/ 2147483647 h 183"/>
                <a:gd name="T14" fmla="*/ 2147483647 w 1695"/>
                <a:gd name="T15" fmla="*/ 2147483647 h 183"/>
                <a:gd name="T16" fmla="*/ 2147483647 w 1695"/>
                <a:gd name="T17" fmla="*/ 2147483647 h 183"/>
                <a:gd name="T18" fmla="*/ 2147483647 w 1695"/>
                <a:gd name="T19" fmla="*/ 2147483647 h 183"/>
                <a:gd name="T20" fmla="*/ 2147483647 w 1695"/>
                <a:gd name="T21" fmla="*/ 2147483647 h 183"/>
                <a:gd name="T22" fmla="*/ 2147483647 w 1695"/>
                <a:gd name="T23" fmla="*/ 2147483647 h 183"/>
                <a:gd name="T24" fmla="*/ 2147483647 w 1695"/>
                <a:gd name="T25" fmla="*/ 2147483647 h 183"/>
                <a:gd name="T26" fmla="*/ 2147483647 w 1695"/>
                <a:gd name="T27" fmla="*/ 2147483647 h 183"/>
                <a:gd name="T28" fmla="*/ 2147483647 w 1695"/>
                <a:gd name="T29" fmla="*/ 2147483647 h 183"/>
                <a:gd name="T30" fmla="*/ 2147483647 w 1695"/>
                <a:gd name="T31" fmla="*/ 2147483647 h 183"/>
                <a:gd name="T32" fmla="*/ 2147483647 w 1695"/>
                <a:gd name="T33" fmla="*/ 2147483647 h 183"/>
                <a:gd name="T34" fmla="*/ 2147483647 w 1695"/>
                <a:gd name="T35" fmla="*/ 2147483647 h 183"/>
                <a:gd name="T36" fmla="*/ 2147483647 w 1695"/>
                <a:gd name="T37" fmla="*/ 2147483647 h 183"/>
                <a:gd name="T38" fmla="*/ 2147483647 w 1695"/>
                <a:gd name="T39" fmla="*/ 2147483647 h 183"/>
                <a:gd name="T40" fmla="*/ 2147483647 w 1695"/>
                <a:gd name="T41" fmla="*/ 2147483647 h 183"/>
                <a:gd name="T42" fmla="*/ 2147483647 w 1695"/>
                <a:gd name="T43" fmla="*/ 2147483647 h 183"/>
                <a:gd name="T44" fmla="*/ 2147483647 w 1695"/>
                <a:gd name="T45" fmla="*/ 2147483647 h 183"/>
                <a:gd name="T46" fmla="*/ 2147483647 w 1695"/>
                <a:gd name="T47" fmla="*/ 2147483647 h 183"/>
                <a:gd name="T48" fmla="*/ 2147483647 w 1695"/>
                <a:gd name="T49" fmla="*/ 2147483647 h 183"/>
                <a:gd name="T50" fmla="*/ 2147483647 w 1695"/>
                <a:gd name="T51" fmla="*/ 2147483647 h 183"/>
                <a:gd name="T52" fmla="*/ 2147483647 w 1695"/>
                <a:gd name="T53" fmla="*/ 2147483647 h 183"/>
                <a:gd name="T54" fmla="*/ 2147483647 w 1695"/>
                <a:gd name="T55" fmla="*/ 0 h 18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695"/>
                <a:gd name="T85" fmla="*/ 0 h 183"/>
                <a:gd name="T86" fmla="*/ 1695 w 1695"/>
                <a:gd name="T87" fmla="*/ 183 h 18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695" h="183">
                  <a:moveTo>
                    <a:pt x="0" y="2"/>
                  </a:moveTo>
                  <a:lnTo>
                    <a:pt x="6" y="17"/>
                  </a:lnTo>
                  <a:lnTo>
                    <a:pt x="16" y="33"/>
                  </a:lnTo>
                  <a:lnTo>
                    <a:pt x="26" y="46"/>
                  </a:lnTo>
                  <a:lnTo>
                    <a:pt x="61" y="69"/>
                  </a:lnTo>
                  <a:lnTo>
                    <a:pt x="106" y="88"/>
                  </a:lnTo>
                  <a:lnTo>
                    <a:pt x="172" y="109"/>
                  </a:lnTo>
                  <a:lnTo>
                    <a:pt x="228" y="124"/>
                  </a:lnTo>
                  <a:lnTo>
                    <a:pt x="280" y="136"/>
                  </a:lnTo>
                  <a:lnTo>
                    <a:pt x="360" y="149"/>
                  </a:lnTo>
                  <a:lnTo>
                    <a:pt x="450" y="161"/>
                  </a:lnTo>
                  <a:lnTo>
                    <a:pt x="628" y="176"/>
                  </a:lnTo>
                  <a:lnTo>
                    <a:pt x="733" y="181"/>
                  </a:lnTo>
                  <a:lnTo>
                    <a:pt x="845" y="183"/>
                  </a:lnTo>
                  <a:lnTo>
                    <a:pt x="968" y="181"/>
                  </a:lnTo>
                  <a:lnTo>
                    <a:pt x="1080" y="176"/>
                  </a:lnTo>
                  <a:lnTo>
                    <a:pt x="1201" y="166"/>
                  </a:lnTo>
                  <a:lnTo>
                    <a:pt x="1319" y="152"/>
                  </a:lnTo>
                  <a:lnTo>
                    <a:pt x="1405" y="137"/>
                  </a:lnTo>
                  <a:lnTo>
                    <a:pt x="1493" y="119"/>
                  </a:lnTo>
                  <a:lnTo>
                    <a:pt x="1551" y="102"/>
                  </a:lnTo>
                  <a:lnTo>
                    <a:pt x="1604" y="82"/>
                  </a:lnTo>
                  <a:lnTo>
                    <a:pt x="1639" y="66"/>
                  </a:lnTo>
                  <a:lnTo>
                    <a:pt x="1663" y="51"/>
                  </a:lnTo>
                  <a:lnTo>
                    <a:pt x="1678" y="38"/>
                  </a:lnTo>
                  <a:lnTo>
                    <a:pt x="1689" y="26"/>
                  </a:lnTo>
                  <a:lnTo>
                    <a:pt x="1694" y="11"/>
                  </a:lnTo>
                  <a:lnTo>
                    <a:pt x="1695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9" name="Freeform 59"/>
            <p:cNvSpPr>
              <a:spLocks/>
            </p:cNvSpPr>
            <p:nvPr/>
          </p:nvSpPr>
          <p:spPr bwMode="auto">
            <a:xfrm rot="10800000">
              <a:off x="5251670" y="2524994"/>
              <a:ext cx="3027790" cy="334098"/>
            </a:xfrm>
            <a:custGeom>
              <a:avLst/>
              <a:gdLst>
                <a:gd name="T0" fmla="*/ 0 w 1814"/>
                <a:gd name="T1" fmla="*/ 2147483647 h 229"/>
                <a:gd name="T2" fmla="*/ 2147483647 w 1814"/>
                <a:gd name="T3" fmla="*/ 2147483647 h 229"/>
                <a:gd name="T4" fmla="*/ 2147483647 w 1814"/>
                <a:gd name="T5" fmla="*/ 2147483647 h 229"/>
                <a:gd name="T6" fmla="*/ 2147483647 w 1814"/>
                <a:gd name="T7" fmla="*/ 2147483647 h 229"/>
                <a:gd name="T8" fmla="*/ 2147483647 w 1814"/>
                <a:gd name="T9" fmla="*/ 2147483647 h 229"/>
                <a:gd name="T10" fmla="*/ 2147483647 w 1814"/>
                <a:gd name="T11" fmla="*/ 2147483647 h 229"/>
                <a:gd name="T12" fmla="*/ 2147483647 w 1814"/>
                <a:gd name="T13" fmla="*/ 2147483647 h 229"/>
                <a:gd name="T14" fmla="*/ 2147483647 w 1814"/>
                <a:gd name="T15" fmla="*/ 2147483647 h 229"/>
                <a:gd name="T16" fmla="*/ 2147483647 w 1814"/>
                <a:gd name="T17" fmla="*/ 2147483647 h 229"/>
                <a:gd name="T18" fmla="*/ 2147483647 w 1814"/>
                <a:gd name="T19" fmla="*/ 2147483647 h 229"/>
                <a:gd name="T20" fmla="*/ 2147483647 w 1814"/>
                <a:gd name="T21" fmla="*/ 2147483647 h 229"/>
                <a:gd name="T22" fmla="*/ 2147483647 w 1814"/>
                <a:gd name="T23" fmla="*/ 2147483647 h 229"/>
                <a:gd name="T24" fmla="*/ 2147483647 w 1814"/>
                <a:gd name="T25" fmla="*/ 2147483647 h 229"/>
                <a:gd name="T26" fmla="*/ 2147483647 w 1814"/>
                <a:gd name="T27" fmla="*/ 2147483647 h 229"/>
                <a:gd name="T28" fmla="*/ 2147483647 w 1814"/>
                <a:gd name="T29" fmla="*/ 2147483647 h 229"/>
                <a:gd name="T30" fmla="*/ 2147483647 w 1814"/>
                <a:gd name="T31" fmla="*/ 2147483647 h 229"/>
                <a:gd name="T32" fmla="*/ 2147483647 w 1814"/>
                <a:gd name="T33" fmla="*/ 2147483647 h 229"/>
                <a:gd name="T34" fmla="*/ 2147483647 w 1814"/>
                <a:gd name="T35" fmla="*/ 2147483647 h 229"/>
                <a:gd name="T36" fmla="*/ 2147483647 w 1814"/>
                <a:gd name="T37" fmla="*/ 2147483647 h 229"/>
                <a:gd name="T38" fmla="*/ 2147483647 w 1814"/>
                <a:gd name="T39" fmla="*/ 2147483647 h 229"/>
                <a:gd name="T40" fmla="*/ 2147483647 w 1814"/>
                <a:gd name="T41" fmla="*/ 2147483647 h 229"/>
                <a:gd name="T42" fmla="*/ 2147483647 w 1814"/>
                <a:gd name="T43" fmla="*/ 2147483647 h 229"/>
                <a:gd name="T44" fmla="*/ 2147483647 w 1814"/>
                <a:gd name="T45" fmla="*/ 2147483647 h 229"/>
                <a:gd name="T46" fmla="*/ 2147483647 w 1814"/>
                <a:gd name="T47" fmla="*/ 2147483647 h 229"/>
                <a:gd name="T48" fmla="*/ 2147483647 w 1814"/>
                <a:gd name="T49" fmla="*/ 2147483647 h 229"/>
                <a:gd name="T50" fmla="*/ 2147483647 w 1814"/>
                <a:gd name="T51" fmla="*/ 2147483647 h 229"/>
                <a:gd name="T52" fmla="*/ 2147483647 w 1814"/>
                <a:gd name="T53" fmla="*/ 2147483647 h 229"/>
                <a:gd name="T54" fmla="*/ 2147483647 w 1814"/>
                <a:gd name="T55" fmla="*/ 0 h 22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814"/>
                <a:gd name="T85" fmla="*/ 0 h 229"/>
                <a:gd name="T86" fmla="*/ 1814 w 1814"/>
                <a:gd name="T87" fmla="*/ 229 h 229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814" h="229">
                  <a:moveTo>
                    <a:pt x="0" y="3"/>
                  </a:moveTo>
                  <a:lnTo>
                    <a:pt x="1" y="19"/>
                  </a:lnTo>
                  <a:lnTo>
                    <a:pt x="8" y="35"/>
                  </a:lnTo>
                  <a:lnTo>
                    <a:pt x="28" y="58"/>
                  </a:lnTo>
                  <a:lnTo>
                    <a:pt x="65" y="86"/>
                  </a:lnTo>
                  <a:lnTo>
                    <a:pt x="113" y="110"/>
                  </a:lnTo>
                  <a:lnTo>
                    <a:pt x="184" y="137"/>
                  </a:lnTo>
                  <a:lnTo>
                    <a:pt x="244" y="155"/>
                  </a:lnTo>
                  <a:lnTo>
                    <a:pt x="300" y="170"/>
                  </a:lnTo>
                  <a:lnTo>
                    <a:pt x="385" y="187"/>
                  </a:lnTo>
                  <a:lnTo>
                    <a:pt x="482" y="202"/>
                  </a:lnTo>
                  <a:lnTo>
                    <a:pt x="672" y="220"/>
                  </a:lnTo>
                  <a:lnTo>
                    <a:pt x="784" y="226"/>
                  </a:lnTo>
                  <a:lnTo>
                    <a:pt x="904" y="229"/>
                  </a:lnTo>
                  <a:lnTo>
                    <a:pt x="1036" y="226"/>
                  </a:lnTo>
                  <a:lnTo>
                    <a:pt x="1156" y="220"/>
                  </a:lnTo>
                  <a:lnTo>
                    <a:pt x="1285" y="208"/>
                  </a:lnTo>
                  <a:lnTo>
                    <a:pt x="1412" y="190"/>
                  </a:lnTo>
                  <a:lnTo>
                    <a:pt x="1504" y="172"/>
                  </a:lnTo>
                  <a:lnTo>
                    <a:pt x="1598" y="149"/>
                  </a:lnTo>
                  <a:lnTo>
                    <a:pt x="1660" y="128"/>
                  </a:lnTo>
                  <a:lnTo>
                    <a:pt x="1717" y="103"/>
                  </a:lnTo>
                  <a:lnTo>
                    <a:pt x="1754" y="82"/>
                  </a:lnTo>
                  <a:lnTo>
                    <a:pt x="1780" y="64"/>
                  </a:lnTo>
                  <a:lnTo>
                    <a:pt x="1796" y="47"/>
                  </a:lnTo>
                  <a:lnTo>
                    <a:pt x="1808" y="32"/>
                  </a:lnTo>
                  <a:lnTo>
                    <a:pt x="1813" y="14"/>
                  </a:lnTo>
                  <a:lnTo>
                    <a:pt x="1814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0" name="Arc 5"/>
            <p:cNvSpPr>
              <a:spLocks/>
            </p:cNvSpPr>
            <p:nvPr/>
          </p:nvSpPr>
          <p:spPr bwMode="auto">
            <a:xfrm rot="10800000" flipV="1">
              <a:off x="5148063" y="3429000"/>
              <a:ext cx="3240360" cy="432048"/>
            </a:xfrm>
            <a:custGeom>
              <a:avLst/>
              <a:gdLst>
                <a:gd name="T0" fmla="*/ 2147483647 w 43121"/>
                <a:gd name="T1" fmla="*/ 2147483647 h 21600"/>
                <a:gd name="T2" fmla="*/ 0 w 43121"/>
                <a:gd name="T3" fmla="*/ 2147483647 h 21600"/>
                <a:gd name="T4" fmla="*/ 2147483647 w 43121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21"/>
                <a:gd name="T10" fmla="*/ 0 h 21600"/>
                <a:gd name="T11" fmla="*/ 43121 w 4312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21" h="21600" fill="none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</a:path>
                <a:path w="43121" h="21600" stroke="0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  <a:lnTo>
                    <a:pt x="21580" y="0"/>
                  </a:lnTo>
                  <a:close/>
                </a:path>
              </a:pathLst>
            </a:custGeom>
            <a:solidFill>
              <a:schemeClr val="bg1">
                <a:alpha val="16078"/>
              </a:schemeClr>
            </a:solidFill>
            <a:ln w="31750">
              <a:solidFill>
                <a:srgbClr val="1C1C1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8" grpId="0" animBg="1"/>
      <p:bldP spid="11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"/>
          <p:cNvSpPr txBox="1">
            <a:spLocks/>
          </p:cNvSpPr>
          <p:nvPr/>
        </p:nvSpPr>
        <p:spPr bwMode="auto">
          <a:xfrm>
            <a:off x="1763713" y="260350"/>
            <a:ext cx="5545137" cy="792163"/>
          </a:xfrm>
          <a:prstGeom prst="rect">
            <a:avLst/>
          </a:prstGeom>
          <a:gradFill rotWithShape="1">
            <a:gsLst>
              <a:gs pos="0">
                <a:schemeClr val="accent6">
                  <a:lumMod val="20000"/>
                  <a:lumOff val="80000"/>
                  <a:alpha val="49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rgbClr val="FF0000"/>
                </a:solidFill>
              </a:rPr>
              <a:t>Шар вписанный в цилиндр.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" name="Группа 34"/>
          <p:cNvGrpSpPr>
            <a:grpSpLocks/>
          </p:cNvGrpSpPr>
          <p:nvPr/>
        </p:nvGrpSpPr>
        <p:grpSpPr bwMode="auto">
          <a:xfrm>
            <a:off x="3132138" y="1916113"/>
            <a:ext cx="3671887" cy="4008437"/>
            <a:chOff x="2952831" y="1985052"/>
            <a:chExt cx="3672408" cy="4007378"/>
          </a:xfrm>
        </p:grpSpPr>
        <p:grpSp>
          <p:nvGrpSpPr>
            <p:cNvPr id="9" name="Oval 18"/>
            <p:cNvGrpSpPr>
              <a:grpSpLocks noChangeAspect="1"/>
            </p:cNvGrpSpPr>
            <p:nvPr/>
          </p:nvGrpSpPr>
          <p:grpSpPr bwMode="auto">
            <a:xfrm>
              <a:off x="2947940" y="2269520"/>
              <a:ext cx="3676410" cy="3455519"/>
              <a:chOff x="3127248" y="2200656"/>
              <a:chExt cx="3675888" cy="3456432"/>
            </a:xfrm>
          </p:grpSpPr>
          <p:pic>
            <p:nvPicPr>
              <p:cNvPr id="11276" name="Oval 18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127248" y="2200656"/>
                <a:ext cx="3675888" cy="3456432"/>
              </a:xfrm>
              <a:prstGeom prst="rect">
                <a:avLst/>
              </a:prstGeom>
              <a:noFill/>
            </p:spPr>
          </p:pic>
          <p:sp>
            <p:nvSpPr>
              <p:cNvPr id="11277" name="Text Box 13"/>
              <p:cNvSpPr txBox="1">
                <a:spLocks noChangeArrowheads="1"/>
              </p:cNvSpPr>
              <p:nvPr/>
            </p:nvSpPr>
            <p:spPr bwMode="auto">
              <a:xfrm>
                <a:off x="3674158" y="2712034"/>
                <a:ext cx="2579250" cy="24238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1279" name="Line 28"/>
            <p:cNvSpPr>
              <a:spLocks noChangeShapeType="1"/>
            </p:cNvSpPr>
            <p:nvPr/>
          </p:nvSpPr>
          <p:spPr bwMode="auto">
            <a:xfrm>
              <a:off x="5888734" y="2071833"/>
              <a:ext cx="0" cy="314920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280" name="Group 12"/>
            <p:cNvGrpSpPr>
              <a:grpSpLocks/>
            </p:cNvGrpSpPr>
            <p:nvPr/>
          </p:nvGrpSpPr>
          <p:grpSpPr bwMode="auto">
            <a:xfrm>
              <a:off x="2952831" y="5118829"/>
              <a:ext cx="3672408" cy="873601"/>
              <a:chOff x="2835" y="2387"/>
              <a:chExt cx="1815" cy="453"/>
            </a:xfrm>
          </p:grpSpPr>
          <p:sp>
            <p:nvSpPr>
              <p:cNvPr id="11289" name="Freeform 13"/>
              <p:cNvSpPr>
                <a:spLocks/>
              </p:cNvSpPr>
              <p:nvPr/>
            </p:nvSpPr>
            <p:spPr bwMode="auto">
              <a:xfrm>
                <a:off x="2835" y="2387"/>
                <a:ext cx="1815" cy="226"/>
              </a:xfrm>
              <a:custGeom>
                <a:avLst/>
                <a:gdLst>
                  <a:gd name="T0" fmla="*/ 0 w 1815"/>
                  <a:gd name="T1" fmla="*/ 226 h 226"/>
                  <a:gd name="T2" fmla="*/ 4 w 1815"/>
                  <a:gd name="T3" fmla="*/ 207 h 226"/>
                  <a:gd name="T4" fmla="*/ 10 w 1815"/>
                  <a:gd name="T5" fmla="*/ 192 h 226"/>
                  <a:gd name="T6" fmla="*/ 16 w 1815"/>
                  <a:gd name="T7" fmla="*/ 186 h 226"/>
                  <a:gd name="T8" fmla="*/ 32 w 1815"/>
                  <a:gd name="T9" fmla="*/ 166 h 226"/>
                  <a:gd name="T10" fmla="*/ 58 w 1815"/>
                  <a:gd name="T11" fmla="*/ 147 h 226"/>
                  <a:gd name="T12" fmla="*/ 95 w 1815"/>
                  <a:gd name="T13" fmla="*/ 126 h 226"/>
                  <a:gd name="T14" fmla="*/ 137 w 1815"/>
                  <a:gd name="T15" fmla="*/ 106 h 226"/>
                  <a:gd name="T16" fmla="*/ 250 w 1815"/>
                  <a:gd name="T17" fmla="*/ 70 h 226"/>
                  <a:gd name="T18" fmla="*/ 355 w 1815"/>
                  <a:gd name="T19" fmla="*/ 46 h 226"/>
                  <a:gd name="T20" fmla="*/ 439 w 1815"/>
                  <a:gd name="T21" fmla="*/ 32 h 226"/>
                  <a:gd name="T22" fmla="*/ 567 w 1815"/>
                  <a:gd name="T23" fmla="*/ 17 h 226"/>
                  <a:gd name="T24" fmla="*/ 659 w 1815"/>
                  <a:gd name="T25" fmla="*/ 9 h 226"/>
                  <a:gd name="T26" fmla="*/ 764 w 1815"/>
                  <a:gd name="T27" fmla="*/ 3 h 226"/>
                  <a:gd name="T28" fmla="*/ 844 w 1815"/>
                  <a:gd name="T29" fmla="*/ 0 h 226"/>
                  <a:gd name="T30" fmla="*/ 910 w 1815"/>
                  <a:gd name="T31" fmla="*/ 0 h 226"/>
                  <a:gd name="T32" fmla="*/ 1063 w 1815"/>
                  <a:gd name="T33" fmla="*/ 3 h 226"/>
                  <a:gd name="T34" fmla="*/ 1135 w 1815"/>
                  <a:gd name="T35" fmla="*/ 8 h 226"/>
                  <a:gd name="T36" fmla="*/ 1186 w 1815"/>
                  <a:gd name="T37" fmla="*/ 10 h 226"/>
                  <a:gd name="T38" fmla="*/ 1260 w 1815"/>
                  <a:gd name="T39" fmla="*/ 17 h 226"/>
                  <a:gd name="T40" fmla="*/ 1342 w 1815"/>
                  <a:gd name="T41" fmla="*/ 27 h 226"/>
                  <a:gd name="T42" fmla="*/ 1396 w 1815"/>
                  <a:gd name="T43" fmla="*/ 36 h 226"/>
                  <a:gd name="T44" fmla="*/ 1483 w 1815"/>
                  <a:gd name="T45" fmla="*/ 51 h 226"/>
                  <a:gd name="T46" fmla="*/ 1575 w 1815"/>
                  <a:gd name="T47" fmla="*/ 72 h 226"/>
                  <a:gd name="T48" fmla="*/ 1661 w 1815"/>
                  <a:gd name="T49" fmla="*/ 101 h 226"/>
                  <a:gd name="T50" fmla="*/ 1726 w 1815"/>
                  <a:gd name="T51" fmla="*/ 128 h 226"/>
                  <a:gd name="T52" fmla="*/ 1767 w 1815"/>
                  <a:gd name="T53" fmla="*/ 154 h 226"/>
                  <a:gd name="T54" fmla="*/ 1788 w 1815"/>
                  <a:gd name="T55" fmla="*/ 173 h 226"/>
                  <a:gd name="T56" fmla="*/ 1807 w 1815"/>
                  <a:gd name="T57" fmla="*/ 195 h 226"/>
                  <a:gd name="T58" fmla="*/ 1813 w 1815"/>
                  <a:gd name="T59" fmla="*/ 208 h 226"/>
                  <a:gd name="T60" fmla="*/ 1815 w 1815"/>
                  <a:gd name="T61" fmla="*/ 224 h 2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815"/>
                  <a:gd name="T94" fmla="*/ 0 h 226"/>
                  <a:gd name="T95" fmla="*/ 1815 w 1815"/>
                  <a:gd name="T96" fmla="*/ 226 h 2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815" h="226">
                    <a:moveTo>
                      <a:pt x="0" y="226"/>
                    </a:moveTo>
                    <a:cubicBezTo>
                      <a:pt x="1" y="223"/>
                      <a:pt x="2" y="213"/>
                      <a:pt x="4" y="207"/>
                    </a:cubicBezTo>
                    <a:cubicBezTo>
                      <a:pt x="6" y="201"/>
                      <a:pt x="8" y="195"/>
                      <a:pt x="10" y="192"/>
                    </a:cubicBezTo>
                    <a:cubicBezTo>
                      <a:pt x="12" y="189"/>
                      <a:pt x="12" y="190"/>
                      <a:pt x="16" y="186"/>
                    </a:cubicBezTo>
                    <a:lnTo>
                      <a:pt x="32" y="166"/>
                    </a:lnTo>
                    <a:lnTo>
                      <a:pt x="58" y="147"/>
                    </a:lnTo>
                    <a:lnTo>
                      <a:pt x="95" y="126"/>
                    </a:lnTo>
                    <a:lnTo>
                      <a:pt x="137" y="106"/>
                    </a:lnTo>
                    <a:lnTo>
                      <a:pt x="250" y="70"/>
                    </a:lnTo>
                    <a:lnTo>
                      <a:pt x="355" y="46"/>
                    </a:lnTo>
                    <a:lnTo>
                      <a:pt x="439" y="32"/>
                    </a:lnTo>
                    <a:lnTo>
                      <a:pt x="567" y="17"/>
                    </a:lnTo>
                    <a:lnTo>
                      <a:pt x="659" y="9"/>
                    </a:lnTo>
                    <a:lnTo>
                      <a:pt x="764" y="3"/>
                    </a:lnTo>
                    <a:lnTo>
                      <a:pt x="844" y="0"/>
                    </a:lnTo>
                    <a:lnTo>
                      <a:pt x="910" y="0"/>
                    </a:lnTo>
                    <a:lnTo>
                      <a:pt x="1063" y="3"/>
                    </a:lnTo>
                    <a:lnTo>
                      <a:pt x="1135" y="8"/>
                    </a:lnTo>
                    <a:lnTo>
                      <a:pt x="1186" y="10"/>
                    </a:lnTo>
                    <a:lnTo>
                      <a:pt x="1260" y="17"/>
                    </a:lnTo>
                    <a:lnTo>
                      <a:pt x="1342" y="27"/>
                    </a:lnTo>
                    <a:lnTo>
                      <a:pt x="1396" y="36"/>
                    </a:lnTo>
                    <a:lnTo>
                      <a:pt x="1483" y="51"/>
                    </a:lnTo>
                    <a:lnTo>
                      <a:pt x="1575" y="72"/>
                    </a:lnTo>
                    <a:lnTo>
                      <a:pt x="1661" y="101"/>
                    </a:lnTo>
                    <a:lnTo>
                      <a:pt x="1726" y="128"/>
                    </a:lnTo>
                    <a:lnTo>
                      <a:pt x="1767" y="154"/>
                    </a:lnTo>
                    <a:lnTo>
                      <a:pt x="1788" y="173"/>
                    </a:lnTo>
                    <a:lnTo>
                      <a:pt x="1807" y="195"/>
                    </a:lnTo>
                    <a:lnTo>
                      <a:pt x="1813" y="208"/>
                    </a:lnTo>
                    <a:lnTo>
                      <a:pt x="1815" y="224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90" name="Freeform 14"/>
              <p:cNvSpPr>
                <a:spLocks/>
              </p:cNvSpPr>
              <p:nvPr/>
            </p:nvSpPr>
            <p:spPr bwMode="auto">
              <a:xfrm rot="10800000">
                <a:off x="2835" y="2614"/>
                <a:ext cx="1815" cy="226"/>
              </a:xfrm>
              <a:custGeom>
                <a:avLst/>
                <a:gdLst>
                  <a:gd name="T0" fmla="*/ 0 w 1815"/>
                  <a:gd name="T1" fmla="*/ 226 h 226"/>
                  <a:gd name="T2" fmla="*/ 4 w 1815"/>
                  <a:gd name="T3" fmla="*/ 207 h 226"/>
                  <a:gd name="T4" fmla="*/ 10 w 1815"/>
                  <a:gd name="T5" fmla="*/ 192 h 226"/>
                  <a:gd name="T6" fmla="*/ 16 w 1815"/>
                  <a:gd name="T7" fmla="*/ 186 h 226"/>
                  <a:gd name="T8" fmla="*/ 32 w 1815"/>
                  <a:gd name="T9" fmla="*/ 166 h 226"/>
                  <a:gd name="T10" fmla="*/ 58 w 1815"/>
                  <a:gd name="T11" fmla="*/ 147 h 226"/>
                  <a:gd name="T12" fmla="*/ 95 w 1815"/>
                  <a:gd name="T13" fmla="*/ 126 h 226"/>
                  <a:gd name="T14" fmla="*/ 137 w 1815"/>
                  <a:gd name="T15" fmla="*/ 106 h 226"/>
                  <a:gd name="T16" fmla="*/ 250 w 1815"/>
                  <a:gd name="T17" fmla="*/ 70 h 226"/>
                  <a:gd name="T18" fmla="*/ 355 w 1815"/>
                  <a:gd name="T19" fmla="*/ 46 h 226"/>
                  <a:gd name="T20" fmla="*/ 439 w 1815"/>
                  <a:gd name="T21" fmla="*/ 32 h 226"/>
                  <a:gd name="T22" fmla="*/ 567 w 1815"/>
                  <a:gd name="T23" fmla="*/ 17 h 226"/>
                  <a:gd name="T24" fmla="*/ 659 w 1815"/>
                  <a:gd name="T25" fmla="*/ 9 h 226"/>
                  <a:gd name="T26" fmla="*/ 764 w 1815"/>
                  <a:gd name="T27" fmla="*/ 3 h 226"/>
                  <a:gd name="T28" fmla="*/ 844 w 1815"/>
                  <a:gd name="T29" fmla="*/ 0 h 226"/>
                  <a:gd name="T30" fmla="*/ 910 w 1815"/>
                  <a:gd name="T31" fmla="*/ 0 h 226"/>
                  <a:gd name="T32" fmla="*/ 1063 w 1815"/>
                  <a:gd name="T33" fmla="*/ 3 h 226"/>
                  <a:gd name="T34" fmla="*/ 1135 w 1815"/>
                  <a:gd name="T35" fmla="*/ 8 h 226"/>
                  <a:gd name="T36" fmla="*/ 1186 w 1815"/>
                  <a:gd name="T37" fmla="*/ 10 h 226"/>
                  <a:gd name="T38" fmla="*/ 1260 w 1815"/>
                  <a:gd name="T39" fmla="*/ 17 h 226"/>
                  <a:gd name="T40" fmla="*/ 1342 w 1815"/>
                  <a:gd name="T41" fmla="*/ 27 h 226"/>
                  <a:gd name="T42" fmla="*/ 1396 w 1815"/>
                  <a:gd name="T43" fmla="*/ 36 h 226"/>
                  <a:gd name="T44" fmla="*/ 1483 w 1815"/>
                  <a:gd name="T45" fmla="*/ 51 h 226"/>
                  <a:gd name="T46" fmla="*/ 1575 w 1815"/>
                  <a:gd name="T47" fmla="*/ 72 h 226"/>
                  <a:gd name="T48" fmla="*/ 1661 w 1815"/>
                  <a:gd name="T49" fmla="*/ 101 h 226"/>
                  <a:gd name="T50" fmla="*/ 1726 w 1815"/>
                  <a:gd name="T51" fmla="*/ 128 h 226"/>
                  <a:gd name="T52" fmla="*/ 1767 w 1815"/>
                  <a:gd name="T53" fmla="*/ 154 h 226"/>
                  <a:gd name="T54" fmla="*/ 1788 w 1815"/>
                  <a:gd name="T55" fmla="*/ 173 h 226"/>
                  <a:gd name="T56" fmla="*/ 1807 w 1815"/>
                  <a:gd name="T57" fmla="*/ 195 h 226"/>
                  <a:gd name="T58" fmla="*/ 1813 w 1815"/>
                  <a:gd name="T59" fmla="*/ 208 h 226"/>
                  <a:gd name="T60" fmla="*/ 1815 w 1815"/>
                  <a:gd name="T61" fmla="*/ 224 h 2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815"/>
                  <a:gd name="T94" fmla="*/ 0 h 226"/>
                  <a:gd name="T95" fmla="*/ 1815 w 1815"/>
                  <a:gd name="T96" fmla="*/ 226 h 2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815" h="226">
                    <a:moveTo>
                      <a:pt x="0" y="226"/>
                    </a:moveTo>
                    <a:cubicBezTo>
                      <a:pt x="1" y="223"/>
                      <a:pt x="2" y="213"/>
                      <a:pt x="4" y="207"/>
                    </a:cubicBezTo>
                    <a:cubicBezTo>
                      <a:pt x="6" y="201"/>
                      <a:pt x="8" y="195"/>
                      <a:pt x="10" y="192"/>
                    </a:cubicBezTo>
                    <a:cubicBezTo>
                      <a:pt x="12" y="189"/>
                      <a:pt x="12" y="190"/>
                      <a:pt x="16" y="186"/>
                    </a:cubicBezTo>
                    <a:lnTo>
                      <a:pt x="32" y="166"/>
                    </a:lnTo>
                    <a:lnTo>
                      <a:pt x="58" y="147"/>
                    </a:lnTo>
                    <a:lnTo>
                      <a:pt x="95" y="126"/>
                    </a:lnTo>
                    <a:lnTo>
                      <a:pt x="137" y="106"/>
                    </a:lnTo>
                    <a:lnTo>
                      <a:pt x="250" y="70"/>
                    </a:lnTo>
                    <a:lnTo>
                      <a:pt x="355" y="46"/>
                    </a:lnTo>
                    <a:lnTo>
                      <a:pt x="439" y="32"/>
                    </a:lnTo>
                    <a:lnTo>
                      <a:pt x="567" y="17"/>
                    </a:lnTo>
                    <a:lnTo>
                      <a:pt x="659" y="9"/>
                    </a:lnTo>
                    <a:lnTo>
                      <a:pt x="764" y="3"/>
                    </a:lnTo>
                    <a:lnTo>
                      <a:pt x="844" y="0"/>
                    </a:lnTo>
                    <a:lnTo>
                      <a:pt x="910" y="0"/>
                    </a:lnTo>
                    <a:lnTo>
                      <a:pt x="1063" y="3"/>
                    </a:lnTo>
                    <a:lnTo>
                      <a:pt x="1135" y="8"/>
                    </a:lnTo>
                    <a:lnTo>
                      <a:pt x="1186" y="10"/>
                    </a:lnTo>
                    <a:lnTo>
                      <a:pt x="1260" y="17"/>
                    </a:lnTo>
                    <a:lnTo>
                      <a:pt x="1342" y="27"/>
                    </a:lnTo>
                    <a:lnTo>
                      <a:pt x="1396" y="36"/>
                    </a:lnTo>
                    <a:lnTo>
                      <a:pt x="1483" y="51"/>
                    </a:lnTo>
                    <a:lnTo>
                      <a:pt x="1575" y="72"/>
                    </a:lnTo>
                    <a:lnTo>
                      <a:pt x="1661" y="101"/>
                    </a:lnTo>
                    <a:lnTo>
                      <a:pt x="1726" y="128"/>
                    </a:lnTo>
                    <a:lnTo>
                      <a:pt x="1767" y="154"/>
                    </a:lnTo>
                    <a:lnTo>
                      <a:pt x="1788" y="173"/>
                    </a:lnTo>
                    <a:lnTo>
                      <a:pt x="1807" y="195"/>
                    </a:lnTo>
                    <a:lnTo>
                      <a:pt x="1813" y="208"/>
                    </a:lnTo>
                    <a:lnTo>
                      <a:pt x="1815" y="224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81" name="Oval 15"/>
            <p:cNvSpPr>
              <a:spLocks noChangeArrowheads="1"/>
            </p:cNvSpPr>
            <p:nvPr/>
          </p:nvSpPr>
          <p:spPr bwMode="auto">
            <a:xfrm>
              <a:off x="2952831" y="1985052"/>
              <a:ext cx="3672408" cy="87552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2" name="Line 16"/>
            <p:cNvSpPr>
              <a:spLocks noChangeShapeType="1"/>
            </p:cNvSpPr>
            <p:nvPr/>
          </p:nvSpPr>
          <p:spPr bwMode="auto">
            <a:xfrm>
              <a:off x="2952831" y="2422816"/>
              <a:ext cx="0" cy="31492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Line 17"/>
            <p:cNvSpPr>
              <a:spLocks noChangeShapeType="1"/>
            </p:cNvSpPr>
            <p:nvPr/>
          </p:nvSpPr>
          <p:spPr bwMode="auto">
            <a:xfrm>
              <a:off x="6623215" y="2422816"/>
              <a:ext cx="0" cy="31492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284" name="Group 19"/>
            <p:cNvGrpSpPr>
              <a:grpSpLocks/>
            </p:cNvGrpSpPr>
            <p:nvPr/>
          </p:nvGrpSpPr>
          <p:grpSpPr bwMode="auto">
            <a:xfrm>
              <a:off x="2952831" y="3558690"/>
              <a:ext cx="3672408" cy="873600"/>
              <a:chOff x="2835" y="2387"/>
              <a:chExt cx="1815" cy="453"/>
            </a:xfrm>
          </p:grpSpPr>
          <p:sp>
            <p:nvSpPr>
              <p:cNvPr id="11287" name="Freeform 20"/>
              <p:cNvSpPr>
                <a:spLocks/>
              </p:cNvSpPr>
              <p:nvPr/>
            </p:nvSpPr>
            <p:spPr bwMode="auto">
              <a:xfrm>
                <a:off x="2835" y="2387"/>
                <a:ext cx="1815" cy="226"/>
              </a:xfrm>
              <a:custGeom>
                <a:avLst/>
                <a:gdLst>
                  <a:gd name="T0" fmla="*/ 0 w 1815"/>
                  <a:gd name="T1" fmla="*/ 226 h 226"/>
                  <a:gd name="T2" fmla="*/ 4 w 1815"/>
                  <a:gd name="T3" fmla="*/ 207 h 226"/>
                  <a:gd name="T4" fmla="*/ 10 w 1815"/>
                  <a:gd name="T5" fmla="*/ 192 h 226"/>
                  <a:gd name="T6" fmla="*/ 16 w 1815"/>
                  <a:gd name="T7" fmla="*/ 186 h 226"/>
                  <a:gd name="T8" fmla="*/ 32 w 1815"/>
                  <a:gd name="T9" fmla="*/ 166 h 226"/>
                  <a:gd name="T10" fmla="*/ 58 w 1815"/>
                  <a:gd name="T11" fmla="*/ 147 h 226"/>
                  <a:gd name="T12" fmla="*/ 95 w 1815"/>
                  <a:gd name="T13" fmla="*/ 126 h 226"/>
                  <a:gd name="T14" fmla="*/ 137 w 1815"/>
                  <a:gd name="T15" fmla="*/ 106 h 226"/>
                  <a:gd name="T16" fmla="*/ 250 w 1815"/>
                  <a:gd name="T17" fmla="*/ 70 h 226"/>
                  <a:gd name="T18" fmla="*/ 355 w 1815"/>
                  <a:gd name="T19" fmla="*/ 46 h 226"/>
                  <a:gd name="T20" fmla="*/ 439 w 1815"/>
                  <a:gd name="T21" fmla="*/ 32 h 226"/>
                  <a:gd name="T22" fmla="*/ 567 w 1815"/>
                  <a:gd name="T23" fmla="*/ 17 h 226"/>
                  <a:gd name="T24" fmla="*/ 659 w 1815"/>
                  <a:gd name="T25" fmla="*/ 9 h 226"/>
                  <a:gd name="T26" fmla="*/ 764 w 1815"/>
                  <a:gd name="T27" fmla="*/ 3 h 226"/>
                  <a:gd name="T28" fmla="*/ 844 w 1815"/>
                  <a:gd name="T29" fmla="*/ 0 h 226"/>
                  <a:gd name="T30" fmla="*/ 910 w 1815"/>
                  <a:gd name="T31" fmla="*/ 0 h 226"/>
                  <a:gd name="T32" fmla="*/ 1063 w 1815"/>
                  <a:gd name="T33" fmla="*/ 3 h 226"/>
                  <a:gd name="T34" fmla="*/ 1135 w 1815"/>
                  <a:gd name="T35" fmla="*/ 8 h 226"/>
                  <a:gd name="T36" fmla="*/ 1186 w 1815"/>
                  <a:gd name="T37" fmla="*/ 10 h 226"/>
                  <a:gd name="T38" fmla="*/ 1260 w 1815"/>
                  <a:gd name="T39" fmla="*/ 17 h 226"/>
                  <a:gd name="T40" fmla="*/ 1342 w 1815"/>
                  <a:gd name="T41" fmla="*/ 27 h 226"/>
                  <a:gd name="T42" fmla="*/ 1396 w 1815"/>
                  <a:gd name="T43" fmla="*/ 36 h 226"/>
                  <a:gd name="T44" fmla="*/ 1483 w 1815"/>
                  <a:gd name="T45" fmla="*/ 51 h 226"/>
                  <a:gd name="T46" fmla="*/ 1575 w 1815"/>
                  <a:gd name="T47" fmla="*/ 72 h 226"/>
                  <a:gd name="T48" fmla="*/ 1661 w 1815"/>
                  <a:gd name="T49" fmla="*/ 101 h 226"/>
                  <a:gd name="T50" fmla="*/ 1726 w 1815"/>
                  <a:gd name="T51" fmla="*/ 128 h 226"/>
                  <a:gd name="T52" fmla="*/ 1767 w 1815"/>
                  <a:gd name="T53" fmla="*/ 154 h 226"/>
                  <a:gd name="T54" fmla="*/ 1788 w 1815"/>
                  <a:gd name="T55" fmla="*/ 173 h 226"/>
                  <a:gd name="T56" fmla="*/ 1807 w 1815"/>
                  <a:gd name="T57" fmla="*/ 195 h 226"/>
                  <a:gd name="T58" fmla="*/ 1813 w 1815"/>
                  <a:gd name="T59" fmla="*/ 208 h 226"/>
                  <a:gd name="T60" fmla="*/ 1815 w 1815"/>
                  <a:gd name="T61" fmla="*/ 224 h 2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815"/>
                  <a:gd name="T94" fmla="*/ 0 h 226"/>
                  <a:gd name="T95" fmla="*/ 1815 w 1815"/>
                  <a:gd name="T96" fmla="*/ 226 h 2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815" h="226">
                    <a:moveTo>
                      <a:pt x="0" y="226"/>
                    </a:moveTo>
                    <a:cubicBezTo>
                      <a:pt x="1" y="223"/>
                      <a:pt x="2" y="213"/>
                      <a:pt x="4" y="207"/>
                    </a:cubicBezTo>
                    <a:cubicBezTo>
                      <a:pt x="6" y="201"/>
                      <a:pt x="8" y="195"/>
                      <a:pt x="10" y="192"/>
                    </a:cubicBezTo>
                    <a:cubicBezTo>
                      <a:pt x="12" y="189"/>
                      <a:pt x="12" y="190"/>
                      <a:pt x="16" y="186"/>
                    </a:cubicBezTo>
                    <a:lnTo>
                      <a:pt x="32" y="166"/>
                    </a:lnTo>
                    <a:lnTo>
                      <a:pt x="58" y="147"/>
                    </a:lnTo>
                    <a:lnTo>
                      <a:pt x="95" y="126"/>
                    </a:lnTo>
                    <a:lnTo>
                      <a:pt x="137" y="106"/>
                    </a:lnTo>
                    <a:lnTo>
                      <a:pt x="250" y="70"/>
                    </a:lnTo>
                    <a:lnTo>
                      <a:pt x="355" y="46"/>
                    </a:lnTo>
                    <a:lnTo>
                      <a:pt x="439" y="32"/>
                    </a:lnTo>
                    <a:lnTo>
                      <a:pt x="567" y="17"/>
                    </a:lnTo>
                    <a:lnTo>
                      <a:pt x="659" y="9"/>
                    </a:lnTo>
                    <a:lnTo>
                      <a:pt x="764" y="3"/>
                    </a:lnTo>
                    <a:lnTo>
                      <a:pt x="844" y="0"/>
                    </a:lnTo>
                    <a:lnTo>
                      <a:pt x="910" y="0"/>
                    </a:lnTo>
                    <a:lnTo>
                      <a:pt x="1063" y="3"/>
                    </a:lnTo>
                    <a:lnTo>
                      <a:pt x="1135" y="8"/>
                    </a:lnTo>
                    <a:lnTo>
                      <a:pt x="1186" y="10"/>
                    </a:lnTo>
                    <a:lnTo>
                      <a:pt x="1260" y="17"/>
                    </a:lnTo>
                    <a:lnTo>
                      <a:pt x="1342" y="27"/>
                    </a:lnTo>
                    <a:lnTo>
                      <a:pt x="1396" y="36"/>
                    </a:lnTo>
                    <a:lnTo>
                      <a:pt x="1483" y="51"/>
                    </a:lnTo>
                    <a:lnTo>
                      <a:pt x="1575" y="72"/>
                    </a:lnTo>
                    <a:lnTo>
                      <a:pt x="1661" y="101"/>
                    </a:lnTo>
                    <a:lnTo>
                      <a:pt x="1726" y="128"/>
                    </a:lnTo>
                    <a:lnTo>
                      <a:pt x="1767" y="154"/>
                    </a:lnTo>
                    <a:lnTo>
                      <a:pt x="1788" y="173"/>
                    </a:lnTo>
                    <a:lnTo>
                      <a:pt x="1807" y="195"/>
                    </a:lnTo>
                    <a:lnTo>
                      <a:pt x="1813" y="208"/>
                    </a:lnTo>
                    <a:lnTo>
                      <a:pt x="1815" y="224"/>
                    </a:ln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88" name="Freeform 21"/>
              <p:cNvSpPr>
                <a:spLocks/>
              </p:cNvSpPr>
              <p:nvPr/>
            </p:nvSpPr>
            <p:spPr bwMode="auto">
              <a:xfrm rot="10800000">
                <a:off x="2835" y="2614"/>
                <a:ext cx="1815" cy="226"/>
              </a:xfrm>
              <a:custGeom>
                <a:avLst/>
                <a:gdLst>
                  <a:gd name="T0" fmla="*/ 0 w 1815"/>
                  <a:gd name="T1" fmla="*/ 226 h 226"/>
                  <a:gd name="T2" fmla="*/ 4 w 1815"/>
                  <a:gd name="T3" fmla="*/ 207 h 226"/>
                  <a:gd name="T4" fmla="*/ 10 w 1815"/>
                  <a:gd name="T5" fmla="*/ 192 h 226"/>
                  <a:gd name="T6" fmla="*/ 16 w 1815"/>
                  <a:gd name="T7" fmla="*/ 186 h 226"/>
                  <a:gd name="T8" fmla="*/ 32 w 1815"/>
                  <a:gd name="T9" fmla="*/ 166 h 226"/>
                  <a:gd name="T10" fmla="*/ 58 w 1815"/>
                  <a:gd name="T11" fmla="*/ 147 h 226"/>
                  <a:gd name="T12" fmla="*/ 95 w 1815"/>
                  <a:gd name="T13" fmla="*/ 126 h 226"/>
                  <a:gd name="T14" fmla="*/ 137 w 1815"/>
                  <a:gd name="T15" fmla="*/ 106 h 226"/>
                  <a:gd name="T16" fmla="*/ 250 w 1815"/>
                  <a:gd name="T17" fmla="*/ 70 h 226"/>
                  <a:gd name="T18" fmla="*/ 355 w 1815"/>
                  <a:gd name="T19" fmla="*/ 46 h 226"/>
                  <a:gd name="T20" fmla="*/ 439 w 1815"/>
                  <a:gd name="T21" fmla="*/ 32 h 226"/>
                  <a:gd name="T22" fmla="*/ 567 w 1815"/>
                  <a:gd name="T23" fmla="*/ 17 h 226"/>
                  <a:gd name="T24" fmla="*/ 659 w 1815"/>
                  <a:gd name="T25" fmla="*/ 9 h 226"/>
                  <a:gd name="T26" fmla="*/ 764 w 1815"/>
                  <a:gd name="T27" fmla="*/ 3 h 226"/>
                  <a:gd name="T28" fmla="*/ 844 w 1815"/>
                  <a:gd name="T29" fmla="*/ 0 h 226"/>
                  <a:gd name="T30" fmla="*/ 910 w 1815"/>
                  <a:gd name="T31" fmla="*/ 0 h 226"/>
                  <a:gd name="T32" fmla="*/ 1063 w 1815"/>
                  <a:gd name="T33" fmla="*/ 3 h 226"/>
                  <a:gd name="T34" fmla="*/ 1135 w 1815"/>
                  <a:gd name="T35" fmla="*/ 8 h 226"/>
                  <a:gd name="T36" fmla="*/ 1186 w 1815"/>
                  <a:gd name="T37" fmla="*/ 10 h 226"/>
                  <a:gd name="T38" fmla="*/ 1260 w 1815"/>
                  <a:gd name="T39" fmla="*/ 17 h 226"/>
                  <a:gd name="T40" fmla="*/ 1342 w 1815"/>
                  <a:gd name="T41" fmla="*/ 27 h 226"/>
                  <a:gd name="T42" fmla="*/ 1396 w 1815"/>
                  <a:gd name="T43" fmla="*/ 36 h 226"/>
                  <a:gd name="T44" fmla="*/ 1483 w 1815"/>
                  <a:gd name="T45" fmla="*/ 51 h 226"/>
                  <a:gd name="T46" fmla="*/ 1575 w 1815"/>
                  <a:gd name="T47" fmla="*/ 72 h 226"/>
                  <a:gd name="T48" fmla="*/ 1661 w 1815"/>
                  <a:gd name="T49" fmla="*/ 101 h 226"/>
                  <a:gd name="T50" fmla="*/ 1726 w 1815"/>
                  <a:gd name="T51" fmla="*/ 128 h 226"/>
                  <a:gd name="T52" fmla="*/ 1767 w 1815"/>
                  <a:gd name="T53" fmla="*/ 154 h 226"/>
                  <a:gd name="T54" fmla="*/ 1788 w 1815"/>
                  <a:gd name="T55" fmla="*/ 173 h 226"/>
                  <a:gd name="T56" fmla="*/ 1807 w 1815"/>
                  <a:gd name="T57" fmla="*/ 195 h 226"/>
                  <a:gd name="T58" fmla="*/ 1813 w 1815"/>
                  <a:gd name="T59" fmla="*/ 208 h 226"/>
                  <a:gd name="T60" fmla="*/ 1815 w 1815"/>
                  <a:gd name="T61" fmla="*/ 224 h 2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815"/>
                  <a:gd name="T94" fmla="*/ 0 h 226"/>
                  <a:gd name="T95" fmla="*/ 1815 w 1815"/>
                  <a:gd name="T96" fmla="*/ 226 h 2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815" h="226">
                    <a:moveTo>
                      <a:pt x="0" y="226"/>
                    </a:moveTo>
                    <a:cubicBezTo>
                      <a:pt x="1" y="223"/>
                      <a:pt x="2" y="213"/>
                      <a:pt x="4" y="207"/>
                    </a:cubicBezTo>
                    <a:cubicBezTo>
                      <a:pt x="6" y="201"/>
                      <a:pt x="8" y="195"/>
                      <a:pt x="10" y="192"/>
                    </a:cubicBezTo>
                    <a:cubicBezTo>
                      <a:pt x="12" y="189"/>
                      <a:pt x="12" y="190"/>
                      <a:pt x="16" y="186"/>
                    </a:cubicBezTo>
                    <a:lnTo>
                      <a:pt x="32" y="166"/>
                    </a:lnTo>
                    <a:lnTo>
                      <a:pt x="58" y="147"/>
                    </a:lnTo>
                    <a:lnTo>
                      <a:pt x="95" y="126"/>
                    </a:lnTo>
                    <a:lnTo>
                      <a:pt x="137" y="106"/>
                    </a:lnTo>
                    <a:lnTo>
                      <a:pt x="250" y="70"/>
                    </a:lnTo>
                    <a:lnTo>
                      <a:pt x="355" y="46"/>
                    </a:lnTo>
                    <a:lnTo>
                      <a:pt x="439" y="32"/>
                    </a:lnTo>
                    <a:lnTo>
                      <a:pt x="567" y="17"/>
                    </a:lnTo>
                    <a:lnTo>
                      <a:pt x="659" y="9"/>
                    </a:lnTo>
                    <a:lnTo>
                      <a:pt x="764" y="3"/>
                    </a:lnTo>
                    <a:lnTo>
                      <a:pt x="844" y="0"/>
                    </a:lnTo>
                    <a:lnTo>
                      <a:pt x="910" y="0"/>
                    </a:lnTo>
                    <a:lnTo>
                      <a:pt x="1063" y="3"/>
                    </a:lnTo>
                    <a:lnTo>
                      <a:pt x="1135" y="8"/>
                    </a:lnTo>
                    <a:lnTo>
                      <a:pt x="1186" y="10"/>
                    </a:lnTo>
                    <a:lnTo>
                      <a:pt x="1260" y="17"/>
                    </a:lnTo>
                    <a:lnTo>
                      <a:pt x="1342" y="27"/>
                    </a:lnTo>
                    <a:lnTo>
                      <a:pt x="1396" y="36"/>
                    </a:lnTo>
                    <a:lnTo>
                      <a:pt x="1483" y="51"/>
                    </a:lnTo>
                    <a:lnTo>
                      <a:pt x="1575" y="72"/>
                    </a:lnTo>
                    <a:lnTo>
                      <a:pt x="1661" y="101"/>
                    </a:lnTo>
                    <a:lnTo>
                      <a:pt x="1726" y="128"/>
                    </a:lnTo>
                    <a:lnTo>
                      <a:pt x="1767" y="154"/>
                    </a:lnTo>
                    <a:lnTo>
                      <a:pt x="1788" y="173"/>
                    </a:lnTo>
                    <a:lnTo>
                      <a:pt x="1807" y="195"/>
                    </a:lnTo>
                    <a:lnTo>
                      <a:pt x="1813" y="208"/>
                    </a:lnTo>
                    <a:lnTo>
                      <a:pt x="1815" y="224"/>
                    </a:ln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85" name="Line 26"/>
            <p:cNvSpPr>
              <a:spLocks noChangeShapeType="1"/>
            </p:cNvSpPr>
            <p:nvPr/>
          </p:nvSpPr>
          <p:spPr bwMode="auto">
            <a:xfrm flipV="1">
              <a:off x="3687313" y="2071833"/>
              <a:ext cx="2209515" cy="69232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6" name="Line 27"/>
            <p:cNvSpPr>
              <a:spLocks noChangeShapeType="1"/>
            </p:cNvSpPr>
            <p:nvPr/>
          </p:nvSpPr>
          <p:spPr bwMode="auto">
            <a:xfrm>
              <a:off x="3687313" y="2771871"/>
              <a:ext cx="0" cy="314920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FF2347D-057D-4B17-B982-3273DEB559DD}" type="datetime1">
              <a:rPr lang="ru-RU" smtClean="0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88125" y="6021388"/>
            <a:ext cx="2133600" cy="365125"/>
          </a:xfrm>
        </p:spPr>
        <p:txBody>
          <a:bodyPr/>
          <a:lstStyle/>
          <a:p>
            <a:pPr>
              <a:defRPr/>
            </a:pPr>
            <a:fld id="{A420BE20-9CDE-4D77-91DF-DD4A8020B26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12294" name="Прямоугольник 6"/>
          <p:cNvSpPr>
            <a:spLocks noChangeArrowheads="1"/>
          </p:cNvSpPr>
          <p:nvPr/>
        </p:nvSpPr>
        <p:spPr bwMode="auto">
          <a:xfrm>
            <a:off x="395288" y="908050"/>
            <a:ext cx="74882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7030A0"/>
                </a:solidFill>
              </a:rPr>
              <a:t>Центр шара  – середина отрезка, соединяющего центры оснований цилиндра. </a:t>
            </a: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4932363" y="2349500"/>
            <a:ext cx="0" cy="3240088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25" name="Text Box 44"/>
          <p:cNvSpPr txBox="1">
            <a:spLocks noChangeArrowheads="1"/>
          </p:cNvSpPr>
          <p:nvPr/>
        </p:nvSpPr>
        <p:spPr bwMode="auto">
          <a:xfrm rot="-182556">
            <a:off x="4438650" y="2941638"/>
            <a:ext cx="6699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R</a:t>
            </a:r>
            <a:r>
              <a:rPr lang="ru-RU" sz="1600" b="1" baseline="-25000">
                <a:latin typeface="Tahoma" pitchFamily="34" charset="0"/>
              </a:rPr>
              <a:t>ш</a:t>
            </a:r>
          </a:p>
        </p:txBody>
      </p:sp>
      <p:sp>
        <p:nvSpPr>
          <p:cNvPr id="38" name="Line 11"/>
          <p:cNvSpPr>
            <a:spLocks noChangeShapeType="1"/>
          </p:cNvSpPr>
          <p:nvPr/>
        </p:nvSpPr>
        <p:spPr bwMode="auto">
          <a:xfrm>
            <a:off x="4932363" y="4076700"/>
            <a:ext cx="0" cy="1512888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3" name="Oval 23"/>
          <p:cNvSpPr>
            <a:spLocks noChangeAspect="1" noChangeArrowheads="1"/>
          </p:cNvSpPr>
          <p:nvPr/>
        </p:nvSpPr>
        <p:spPr bwMode="auto">
          <a:xfrm>
            <a:off x="4859338" y="3933825"/>
            <a:ext cx="152400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/>
              <a:t> </a:t>
            </a: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 rot="-182556">
            <a:off x="4438650" y="4670425"/>
            <a:ext cx="6699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R</a:t>
            </a:r>
            <a:r>
              <a:rPr lang="ru-RU" sz="1600" b="1" baseline="-25000">
                <a:latin typeface="Tahoma" pitchFamily="34" charset="0"/>
              </a:rPr>
              <a:t>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2294" grpId="0"/>
      <p:bldP spid="12" grpId="0" animBg="1"/>
      <p:bldP spid="12" grpId="1" animBg="1"/>
      <p:bldP spid="25" grpId="0"/>
      <p:bldP spid="38" grpId="0" animBg="1"/>
      <p:bldP spid="13" grpId="0" animBg="1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54"/>
          <p:cNvGrpSpPr>
            <a:grpSpLocks/>
          </p:cNvGrpSpPr>
          <p:nvPr/>
        </p:nvGrpSpPr>
        <p:grpSpPr bwMode="auto">
          <a:xfrm>
            <a:off x="2555875" y="1844675"/>
            <a:ext cx="4032250" cy="3889375"/>
            <a:chOff x="2555776" y="1772816"/>
            <a:chExt cx="4032250" cy="3889375"/>
          </a:xfrm>
          <a:solidFill>
            <a:srgbClr val="99FF33">
              <a:alpha val="14000"/>
            </a:srgbClr>
          </a:solidFill>
        </p:grpSpPr>
        <p:grpSp>
          <p:nvGrpSpPr>
            <p:cNvPr id="3" name="Группа 98"/>
            <p:cNvGrpSpPr>
              <a:grpSpLocks/>
            </p:cNvGrpSpPr>
            <p:nvPr/>
          </p:nvGrpSpPr>
          <p:grpSpPr bwMode="auto">
            <a:xfrm>
              <a:off x="2555776" y="1772816"/>
              <a:ext cx="4032250" cy="3889375"/>
              <a:chOff x="611560" y="2420888"/>
              <a:chExt cx="3673475" cy="3533775"/>
            </a:xfrm>
            <a:grpFill/>
          </p:grpSpPr>
          <p:sp>
            <p:nvSpPr>
              <p:cNvPr id="98" name="Заголовок 1"/>
              <p:cNvSpPr txBox="1">
                <a:spLocks/>
              </p:cNvSpPr>
              <p:nvPr/>
            </p:nvSpPr>
            <p:spPr bwMode="auto">
              <a:xfrm>
                <a:off x="1187168" y="3717568"/>
                <a:ext cx="2520814" cy="5755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r>
                  <a:rPr lang="ru-RU" sz="4400">
                    <a:latin typeface="+mj-lt"/>
                    <a:ea typeface="+mj-ea"/>
                    <a:cs typeface="+mj-cs"/>
                  </a:rPr>
                  <a:t/>
                </a:r>
                <a:br>
                  <a:rPr lang="ru-RU" sz="4400">
                    <a:latin typeface="+mj-lt"/>
                    <a:ea typeface="+mj-ea"/>
                    <a:cs typeface="+mj-cs"/>
                  </a:rPr>
                </a:br>
                <a:endParaRPr lang="ru-RU" sz="4400" b="1" dirty="0">
                  <a:solidFill>
                    <a:srgbClr val="FF0000"/>
                  </a:solidFill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sp>
            <p:nvSpPr>
              <p:cNvPr id="94" name="Овал 93"/>
              <p:cNvSpPr/>
              <p:nvPr/>
            </p:nvSpPr>
            <p:spPr bwMode="auto">
              <a:xfrm>
                <a:off x="611560" y="2420888"/>
                <a:ext cx="3673475" cy="3533775"/>
              </a:xfrm>
              <a:prstGeom prst="ellips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effectLst>
                    <a:outerShdw blurRad="60007" dist="200025" dir="15000000" sy="30000" kx="-1800000" algn="bl" rotWithShape="0">
                      <a:prstClr val="black">
                        <a:alpha val="32000"/>
                      </a:prstClr>
                    </a:outerShdw>
                  </a:effectLst>
                </a:endParaRPr>
              </a:p>
            </p:txBody>
          </p:sp>
          <p:sp>
            <p:nvSpPr>
              <p:cNvPr id="13335" name="Arc 19"/>
              <p:cNvSpPr>
                <a:spLocks/>
              </p:cNvSpPr>
              <p:nvPr/>
            </p:nvSpPr>
            <p:spPr bwMode="auto">
              <a:xfrm flipV="1">
                <a:off x="611560" y="3501008"/>
                <a:ext cx="3664232" cy="699514"/>
              </a:xfrm>
              <a:custGeom>
                <a:avLst/>
                <a:gdLst>
                  <a:gd name="T0" fmla="*/ 2147483647 w 43121"/>
                  <a:gd name="T1" fmla="*/ 2147483647 h 21600"/>
                  <a:gd name="T2" fmla="*/ 0 w 43121"/>
                  <a:gd name="T3" fmla="*/ 2147483647 h 21600"/>
                  <a:gd name="T4" fmla="*/ 2147483647 w 431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3121"/>
                  <a:gd name="T10" fmla="*/ 0 h 21600"/>
                  <a:gd name="T11" fmla="*/ 43121 w 431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21" h="21600" fill="none" extrusionOk="0">
                    <a:moveTo>
                      <a:pt x="43120" y="1599"/>
                    </a:moveTo>
                    <a:cubicBezTo>
                      <a:pt x="42282" y="12877"/>
                      <a:pt x="32888" y="21599"/>
                      <a:pt x="21580" y="21600"/>
                    </a:cubicBezTo>
                    <a:cubicBezTo>
                      <a:pt x="10010" y="21600"/>
                      <a:pt x="494" y="12483"/>
                      <a:pt x="-1" y="924"/>
                    </a:cubicBezTo>
                  </a:path>
                  <a:path w="43121" h="21600" stroke="0" extrusionOk="0">
                    <a:moveTo>
                      <a:pt x="43120" y="1599"/>
                    </a:moveTo>
                    <a:cubicBezTo>
                      <a:pt x="42282" y="12877"/>
                      <a:pt x="32888" y="21599"/>
                      <a:pt x="21580" y="21600"/>
                    </a:cubicBezTo>
                    <a:cubicBezTo>
                      <a:pt x="10010" y="21600"/>
                      <a:pt x="494" y="12483"/>
                      <a:pt x="-1" y="924"/>
                    </a:cubicBezTo>
                    <a:lnTo>
                      <a:pt x="21580" y="0"/>
                    </a:lnTo>
                    <a:close/>
                  </a:path>
                </a:pathLst>
              </a:custGeom>
              <a:grpFill/>
              <a:ln w="12700">
                <a:solidFill>
                  <a:srgbClr val="1C1C1C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336" name="Arc 20"/>
              <p:cNvSpPr>
                <a:spLocks/>
              </p:cNvSpPr>
              <p:nvPr/>
            </p:nvSpPr>
            <p:spPr bwMode="auto">
              <a:xfrm>
                <a:off x="611560" y="4077072"/>
                <a:ext cx="3643243" cy="503291"/>
              </a:xfrm>
              <a:custGeom>
                <a:avLst/>
                <a:gdLst>
                  <a:gd name="T0" fmla="*/ 2147483647 w 42859"/>
                  <a:gd name="T1" fmla="*/ 2147483647 h 21600"/>
                  <a:gd name="T2" fmla="*/ 0 w 42859"/>
                  <a:gd name="T3" fmla="*/ 2147483647 h 21600"/>
                  <a:gd name="T4" fmla="*/ 2147483647 w 4285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859"/>
                  <a:gd name="T10" fmla="*/ 0 h 21600"/>
                  <a:gd name="T11" fmla="*/ 42859 w 4285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859" h="21600" fill="none" extrusionOk="0">
                    <a:moveTo>
                      <a:pt x="42859" y="2301"/>
                    </a:moveTo>
                    <a:cubicBezTo>
                      <a:pt x="41683" y="13276"/>
                      <a:pt x="32420" y="21599"/>
                      <a:pt x="21382" y="21600"/>
                    </a:cubicBezTo>
                    <a:cubicBezTo>
                      <a:pt x="10635" y="21600"/>
                      <a:pt x="1523" y="13699"/>
                      <a:pt x="0" y="3061"/>
                    </a:cubicBezTo>
                  </a:path>
                  <a:path w="42859" h="21600" stroke="0" extrusionOk="0">
                    <a:moveTo>
                      <a:pt x="42859" y="2301"/>
                    </a:moveTo>
                    <a:cubicBezTo>
                      <a:pt x="41683" y="13276"/>
                      <a:pt x="32420" y="21599"/>
                      <a:pt x="21382" y="21600"/>
                    </a:cubicBezTo>
                    <a:cubicBezTo>
                      <a:pt x="10635" y="21600"/>
                      <a:pt x="1523" y="13699"/>
                      <a:pt x="0" y="3061"/>
                    </a:cubicBezTo>
                    <a:lnTo>
                      <a:pt x="21382" y="0"/>
                    </a:lnTo>
                    <a:close/>
                  </a:path>
                </a:pathLst>
              </a:custGeom>
              <a:grpFill/>
              <a:ln w="12700">
                <a:solidFill>
                  <a:srgbClr val="1C1C1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5" name="Группа 43"/>
            <p:cNvGrpSpPr>
              <a:grpSpLocks/>
            </p:cNvGrpSpPr>
            <p:nvPr/>
          </p:nvGrpSpPr>
          <p:grpSpPr bwMode="auto">
            <a:xfrm>
              <a:off x="3203848" y="1988840"/>
              <a:ext cx="2736850" cy="3457575"/>
              <a:chOff x="6407150" y="2026066"/>
              <a:chExt cx="2736850" cy="3457575"/>
            </a:xfrm>
            <a:grpFill/>
          </p:grpSpPr>
          <p:sp>
            <p:nvSpPr>
              <p:cNvPr id="91" name="Заголовок 1"/>
              <p:cNvSpPr txBox="1">
                <a:spLocks/>
              </p:cNvSpPr>
              <p:nvPr/>
            </p:nvSpPr>
            <p:spPr bwMode="auto">
              <a:xfrm>
                <a:off x="6838578" y="4969167"/>
                <a:ext cx="1854200" cy="3048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r>
                  <a:rPr lang="ru-RU" sz="4400">
                    <a:latin typeface="+mj-lt"/>
                    <a:ea typeface="+mj-ea"/>
                    <a:cs typeface="+mj-cs"/>
                  </a:rPr>
                  <a:t/>
                </a:r>
                <a:br>
                  <a:rPr lang="ru-RU" sz="4400">
                    <a:latin typeface="+mj-lt"/>
                    <a:ea typeface="+mj-ea"/>
                    <a:cs typeface="+mj-cs"/>
                  </a:rPr>
                </a:br>
                <a:endParaRPr lang="ru-RU" sz="4400" b="1" dirty="0">
                  <a:solidFill>
                    <a:srgbClr val="FF0000"/>
                  </a:solidFill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30" name="Прямая соединительная линия 29"/>
              <p:cNvCxnSpPr/>
              <p:nvPr/>
            </p:nvCxnSpPr>
            <p:spPr bwMode="auto">
              <a:xfrm>
                <a:off x="6397606" y="2492896"/>
                <a:ext cx="0" cy="2581121"/>
              </a:xfrm>
              <a:prstGeom prst="line">
                <a:avLst/>
              </a:prstGeom>
              <a:grpFill/>
              <a:ln w="3492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 bwMode="auto">
              <a:xfrm>
                <a:off x="9098134" y="2348880"/>
                <a:ext cx="0" cy="2723189"/>
              </a:xfrm>
              <a:prstGeom prst="line">
                <a:avLst/>
              </a:prstGeom>
              <a:grpFill/>
              <a:ln w="3492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Группа 39"/>
              <p:cNvGrpSpPr/>
              <p:nvPr/>
            </p:nvGrpSpPr>
            <p:grpSpPr bwMode="auto">
              <a:xfrm>
                <a:off x="6407150" y="4671447"/>
                <a:ext cx="2736850" cy="812194"/>
                <a:chOff x="5364088" y="5589240"/>
                <a:chExt cx="2880320" cy="751676"/>
              </a:xfrm>
              <a:grpFill/>
            </p:grpSpPr>
            <p:sp>
              <p:nvSpPr>
                <p:cNvPr id="38" name="Arc 5"/>
                <p:cNvSpPr>
                  <a:spLocks/>
                </p:cNvSpPr>
                <p:nvPr/>
              </p:nvSpPr>
              <p:spPr bwMode="auto">
                <a:xfrm rot="10800000" flipV="1">
                  <a:off x="5364088" y="5949280"/>
                  <a:ext cx="2880320" cy="391636"/>
                </a:xfrm>
                <a:custGeom>
                  <a:avLst/>
                  <a:gdLst>
                    <a:gd name="T0" fmla="*/ 144016934 w 43121"/>
                    <a:gd name="T1" fmla="*/ 606847 h 21600"/>
                    <a:gd name="T2" fmla="*/ 0 w 43121"/>
                    <a:gd name="T3" fmla="*/ 350459 h 21600"/>
                    <a:gd name="T4" fmla="*/ 72073619 w 43121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43121"/>
                    <a:gd name="T10" fmla="*/ 0 h 21600"/>
                    <a:gd name="T11" fmla="*/ 43121 w 43121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21" h="21600" fill="none" extrusionOk="0">
                      <a:moveTo>
                        <a:pt x="43120" y="1599"/>
                      </a:moveTo>
                      <a:cubicBezTo>
                        <a:pt x="42282" y="12877"/>
                        <a:pt x="32888" y="21599"/>
                        <a:pt x="21580" y="21600"/>
                      </a:cubicBezTo>
                      <a:cubicBezTo>
                        <a:pt x="10010" y="21600"/>
                        <a:pt x="494" y="12483"/>
                        <a:pt x="-1" y="924"/>
                      </a:cubicBezTo>
                    </a:path>
                    <a:path w="43121" h="21600" stroke="0" extrusionOk="0">
                      <a:moveTo>
                        <a:pt x="43120" y="1599"/>
                      </a:moveTo>
                      <a:cubicBezTo>
                        <a:pt x="42282" y="12877"/>
                        <a:pt x="32888" y="21599"/>
                        <a:pt x="21580" y="21600"/>
                      </a:cubicBezTo>
                      <a:cubicBezTo>
                        <a:pt x="10010" y="21600"/>
                        <a:pt x="494" y="12483"/>
                        <a:pt x="-1" y="924"/>
                      </a:cubicBezTo>
                      <a:lnTo>
                        <a:pt x="21580" y="0"/>
                      </a:lnTo>
                      <a:close/>
                    </a:path>
                  </a:pathLst>
                </a:custGeom>
                <a:grpFill/>
                <a:ln w="31750">
                  <a:solidFill>
                    <a:srgbClr val="1C1C1C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cs typeface="+mn-cs"/>
                  </a:endParaRPr>
                </a:p>
              </p:txBody>
            </p:sp>
            <p:sp>
              <p:nvSpPr>
                <p:cNvPr id="39" name="Arc 5"/>
                <p:cNvSpPr>
                  <a:spLocks/>
                </p:cNvSpPr>
                <p:nvPr/>
              </p:nvSpPr>
              <p:spPr bwMode="auto">
                <a:xfrm flipV="1">
                  <a:off x="5364088" y="5589240"/>
                  <a:ext cx="2878508" cy="371265"/>
                </a:xfrm>
                <a:custGeom>
                  <a:avLst/>
                  <a:gdLst>
                    <a:gd name="T0" fmla="*/ 140504316 w 43121"/>
                    <a:gd name="T1" fmla="*/ 575282 h 21600"/>
                    <a:gd name="T2" fmla="*/ 0 w 43121"/>
                    <a:gd name="T3" fmla="*/ 332230 h 21600"/>
                    <a:gd name="T4" fmla="*/ 70315721 w 43121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43121"/>
                    <a:gd name="T10" fmla="*/ 0 h 21600"/>
                    <a:gd name="T11" fmla="*/ 43121 w 43121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21" h="21600" fill="none" extrusionOk="0">
                      <a:moveTo>
                        <a:pt x="43120" y="1599"/>
                      </a:moveTo>
                      <a:cubicBezTo>
                        <a:pt x="42282" y="12877"/>
                        <a:pt x="32888" y="21599"/>
                        <a:pt x="21580" y="21600"/>
                      </a:cubicBezTo>
                      <a:cubicBezTo>
                        <a:pt x="10010" y="21600"/>
                        <a:pt x="494" y="12483"/>
                        <a:pt x="-1" y="924"/>
                      </a:cubicBezTo>
                    </a:path>
                    <a:path w="43121" h="21600" stroke="0" extrusionOk="0">
                      <a:moveTo>
                        <a:pt x="43120" y="1599"/>
                      </a:moveTo>
                      <a:cubicBezTo>
                        <a:pt x="42282" y="12877"/>
                        <a:pt x="32888" y="21599"/>
                        <a:pt x="21580" y="21600"/>
                      </a:cubicBezTo>
                      <a:cubicBezTo>
                        <a:pt x="10010" y="21600"/>
                        <a:pt x="494" y="12483"/>
                        <a:pt x="-1" y="924"/>
                      </a:cubicBezTo>
                      <a:lnTo>
                        <a:pt x="21580" y="0"/>
                      </a:lnTo>
                      <a:close/>
                    </a:path>
                  </a:pathLst>
                </a:custGeom>
                <a:grpFill/>
                <a:ln w="38100">
                  <a:solidFill>
                    <a:srgbClr val="1C1C1C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cs typeface="+mn-cs"/>
                  </a:endParaRPr>
                </a:p>
              </p:txBody>
            </p:sp>
          </p:grpSp>
          <p:grpSp>
            <p:nvGrpSpPr>
              <p:cNvPr id="9" name="Группа 43"/>
              <p:cNvGrpSpPr/>
              <p:nvPr/>
            </p:nvGrpSpPr>
            <p:grpSpPr bwMode="auto">
              <a:xfrm>
                <a:off x="6407150" y="2026066"/>
                <a:ext cx="2736850" cy="740179"/>
                <a:chOff x="5364088" y="5589240"/>
                <a:chExt cx="2880320" cy="650077"/>
              </a:xfrm>
              <a:grpFill/>
            </p:grpSpPr>
            <p:sp>
              <p:nvSpPr>
                <p:cNvPr id="45" name="Arc 5"/>
                <p:cNvSpPr>
                  <a:spLocks/>
                </p:cNvSpPr>
                <p:nvPr/>
              </p:nvSpPr>
              <p:spPr bwMode="auto">
                <a:xfrm rot="10800000" flipV="1">
                  <a:off x="5364088" y="5847681"/>
                  <a:ext cx="2880320" cy="391636"/>
                </a:xfrm>
                <a:custGeom>
                  <a:avLst/>
                  <a:gdLst>
                    <a:gd name="T0" fmla="*/ 144016934 w 43121"/>
                    <a:gd name="T1" fmla="*/ 606847 h 21600"/>
                    <a:gd name="T2" fmla="*/ 0 w 43121"/>
                    <a:gd name="T3" fmla="*/ 350459 h 21600"/>
                    <a:gd name="T4" fmla="*/ 72073619 w 43121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43121"/>
                    <a:gd name="T10" fmla="*/ 0 h 21600"/>
                    <a:gd name="T11" fmla="*/ 43121 w 43121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21" h="21600" fill="none" extrusionOk="0">
                      <a:moveTo>
                        <a:pt x="43120" y="1599"/>
                      </a:moveTo>
                      <a:cubicBezTo>
                        <a:pt x="42282" y="12877"/>
                        <a:pt x="32888" y="21599"/>
                        <a:pt x="21580" y="21600"/>
                      </a:cubicBezTo>
                      <a:cubicBezTo>
                        <a:pt x="10010" y="21600"/>
                        <a:pt x="494" y="12483"/>
                        <a:pt x="-1" y="924"/>
                      </a:cubicBezTo>
                    </a:path>
                    <a:path w="43121" h="21600" stroke="0" extrusionOk="0">
                      <a:moveTo>
                        <a:pt x="43120" y="1599"/>
                      </a:moveTo>
                      <a:cubicBezTo>
                        <a:pt x="42282" y="12877"/>
                        <a:pt x="32888" y="21599"/>
                        <a:pt x="21580" y="21600"/>
                      </a:cubicBezTo>
                      <a:cubicBezTo>
                        <a:pt x="10010" y="21600"/>
                        <a:pt x="494" y="12483"/>
                        <a:pt x="-1" y="924"/>
                      </a:cubicBezTo>
                      <a:lnTo>
                        <a:pt x="21580" y="0"/>
                      </a:lnTo>
                      <a:close/>
                    </a:path>
                  </a:pathLst>
                </a:custGeom>
                <a:grpFill/>
                <a:ln w="31750">
                  <a:solidFill>
                    <a:srgbClr val="1C1C1C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cs typeface="+mn-cs"/>
                  </a:endParaRPr>
                </a:p>
              </p:txBody>
            </p:sp>
            <p:sp>
              <p:nvSpPr>
                <p:cNvPr id="46" name="Arc 5"/>
                <p:cNvSpPr>
                  <a:spLocks/>
                </p:cNvSpPr>
                <p:nvPr/>
              </p:nvSpPr>
              <p:spPr bwMode="auto">
                <a:xfrm flipV="1">
                  <a:off x="5364088" y="5589240"/>
                  <a:ext cx="2878508" cy="371265"/>
                </a:xfrm>
                <a:custGeom>
                  <a:avLst/>
                  <a:gdLst>
                    <a:gd name="T0" fmla="*/ 140504316 w 43121"/>
                    <a:gd name="T1" fmla="*/ 575282 h 21600"/>
                    <a:gd name="T2" fmla="*/ 0 w 43121"/>
                    <a:gd name="T3" fmla="*/ 332230 h 21600"/>
                    <a:gd name="T4" fmla="*/ 70315721 w 43121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43121"/>
                    <a:gd name="T10" fmla="*/ 0 h 21600"/>
                    <a:gd name="T11" fmla="*/ 43121 w 43121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121" h="21600" fill="none" extrusionOk="0">
                      <a:moveTo>
                        <a:pt x="43120" y="1599"/>
                      </a:moveTo>
                      <a:cubicBezTo>
                        <a:pt x="42282" y="12877"/>
                        <a:pt x="32888" y="21599"/>
                        <a:pt x="21580" y="21600"/>
                      </a:cubicBezTo>
                      <a:cubicBezTo>
                        <a:pt x="10010" y="21600"/>
                        <a:pt x="494" y="12483"/>
                        <a:pt x="-1" y="924"/>
                      </a:cubicBezTo>
                    </a:path>
                    <a:path w="43121" h="21600" stroke="0" extrusionOk="0">
                      <a:moveTo>
                        <a:pt x="43120" y="1599"/>
                      </a:moveTo>
                      <a:cubicBezTo>
                        <a:pt x="42282" y="12877"/>
                        <a:pt x="32888" y="21599"/>
                        <a:pt x="21580" y="21600"/>
                      </a:cubicBezTo>
                      <a:cubicBezTo>
                        <a:pt x="10010" y="21600"/>
                        <a:pt x="494" y="12483"/>
                        <a:pt x="-1" y="924"/>
                      </a:cubicBezTo>
                      <a:lnTo>
                        <a:pt x="21580" y="0"/>
                      </a:lnTo>
                      <a:close/>
                    </a:path>
                  </a:pathLst>
                </a:custGeom>
                <a:grpFill/>
                <a:ln w="38100">
                  <a:solidFill>
                    <a:srgbClr val="1C1C1C"/>
                  </a:solidFill>
                  <a:prstDash val="dash"/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cs typeface="+mn-cs"/>
                  </a:endParaRPr>
                </a:p>
              </p:txBody>
            </p:sp>
          </p:grpSp>
          <p:sp>
            <p:nvSpPr>
              <p:cNvPr id="92" name="Заголовок 1"/>
              <p:cNvSpPr txBox="1">
                <a:spLocks/>
              </p:cNvSpPr>
              <p:nvPr/>
            </p:nvSpPr>
            <p:spPr bwMode="auto">
              <a:xfrm>
                <a:off x="6719516" y="2181517"/>
                <a:ext cx="1992312" cy="2857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>
                  <a:defRPr/>
                </a:pPr>
                <a:r>
                  <a:rPr lang="ru-RU" sz="4400">
                    <a:latin typeface="+mj-lt"/>
                    <a:ea typeface="+mj-ea"/>
                    <a:cs typeface="+mj-cs"/>
                  </a:rPr>
                  <a:t/>
                </a:r>
                <a:br>
                  <a:rPr lang="ru-RU" sz="4400">
                    <a:latin typeface="+mj-lt"/>
                    <a:ea typeface="+mj-ea"/>
                    <a:cs typeface="+mj-cs"/>
                  </a:rPr>
                </a:br>
                <a:endParaRPr lang="ru-RU" sz="4400" b="1" dirty="0">
                  <a:solidFill>
                    <a:srgbClr val="FF0000"/>
                  </a:solidFill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</p:grp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611188" y="620713"/>
            <a:ext cx="7848600" cy="576262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>
                <a:latin typeface="+mj-lt"/>
                <a:ea typeface="+mj-ea"/>
                <a:cs typeface="+mj-cs"/>
              </a:rPr>
              <a:t/>
            </a:r>
            <a:br>
              <a:rPr lang="ru-RU" sz="4400">
                <a:latin typeface="+mj-lt"/>
                <a:ea typeface="+mj-ea"/>
                <a:cs typeface="+mj-cs"/>
              </a:rPr>
            </a:br>
            <a:endParaRPr lang="ru-RU" sz="44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415CC71-37FD-42E8-AF8B-9135F533B639}" type="datetime1">
              <a:rPr lang="ru-RU" smtClean="0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A7ABFE-0500-483E-87D3-320108F7735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114" name="Блок-схема: узел 113"/>
          <p:cNvSpPr/>
          <p:nvPr/>
        </p:nvSpPr>
        <p:spPr bwMode="auto">
          <a:xfrm flipH="1" flipV="1">
            <a:off x="4427538" y="3716338"/>
            <a:ext cx="215900" cy="7302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</a:t>
            </a:r>
          </a:p>
        </p:txBody>
      </p:sp>
      <p:grpSp>
        <p:nvGrpSpPr>
          <p:cNvPr id="10" name="Группа 53"/>
          <p:cNvGrpSpPr>
            <a:grpSpLocks/>
          </p:cNvGrpSpPr>
          <p:nvPr/>
        </p:nvGrpSpPr>
        <p:grpSpPr bwMode="auto">
          <a:xfrm>
            <a:off x="4500563" y="2492375"/>
            <a:ext cx="142875" cy="2592388"/>
            <a:chOff x="7596336" y="2420888"/>
            <a:chExt cx="144016" cy="2592287"/>
          </a:xfrm>
        </p:grpSpPr>
        <p:cxnSp>
          <p:nvCxnSpPr>
            <p:cNvPr id="15" name="Прямая соединительная линия 14"/>
            <p:cNvCxnSpPr/>
            <p:nvPr/>
          </p:nvCxnSpPr>
          <p:spPr bwMode="auto">
            <a:xfrm flipH="1">
              <a:off x="7668343" y="2420888"/>
              <a:ext cx="9601" cy="2511327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Блок-схема: узел 112"/>
            <p:cNvSpPr/>
            <p:nvPr/>
          </p:nvSpPr>
          <p:spPr bwMode="auto">
            <a:xfrm flipV="1">
              <a:off x="7596336" y="4967139"/>
              <a:ext cx="144016" cy="46036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/>
                <a:t> </a:t>
              </a:r>
            </a:p>
          </p:txBody>
        </p:sp>
        <p:sp>
          <p:nvSpPr>
            <p:cNvPr id="20" name="Блок-схема: узел 19"/>
            <p:cNvSpPr/>
            <p:nvPr/>
          </p:nvSpPr>
          <p:spPr bwMode="auto">
            <a:xfrm flipH="1" flipV="1">
              <a:off x="7596336" y="2420888"/>
              <a:ext cx="144016" cy="73022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/>
                <a:t> </a:t>
              </a:r>
            </a:p>
          </p:txBody>
        </p:sp>
      </p:grpSp>
      <p:sp>
        <p:nvSpPr>
          <p:cNvPr id="43" name="Text Box 36"/>
          <p:cNvSpPr txBox="1">
            <a:spLocks noChangeArrowheads="1"/>
          </p:cNvSpPr>
          <p:nvPr/>
        </p:nvSpPr>
        <p:spPr bwMode="auto">
          <a:xfrm>
            <a:off x="250825" y="692150"/>
            <a:ext cx="7993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7030A0"/>
                </a:solidFill>
              </a:rPr>
              <a:t>Центр – середина отрезка, соединяющего центры оснований цилиндра.</a:t>
            </a:r>
          </a:p>
        </p:txBody>
      </p:sp>
      <p:cxnSp>
        <p:nvCxnSpPr>
          <p:cNvPr id="61" name="Прямая соединительная линия 60"/>
          <p:cNvCxnSpPr>
            <a:endCxn id="114" idx="4"/>
          </p:cNvCxnSpPr>
          <p:nvPr/>
        </p:nvCxnSpPr>
        <p:spPr>
          <a:xfrm flipV="1">
            <a:off x="3203575" y="3716338"/>
            <a:ext cx="1331913" cy="360362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619250" y="260350"/>
            <a:ext cx="5256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</a:rPr>
              <a:t>Шар описанный около цилиндра</a:t>
            </a: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6" dur="3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8A018D4-7969-4EBA-A28A-CB459216DDF5}" type="datetime1">
              <a:rPr lang="ru-RU" smtClean="0"/>
              <a:pPr>
                <a:defRPr/>
              </a:pPr>
              <a:t>02.11.2024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D918CC-3CB0-416C-A701-89C6F547B9E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14340" name="Text Box 77"/>
          <p:cNvSpPr txBox="1">
            <a:spLocks noChangeArrowheads="1"/>
          </p:cNvSpPr>
          <p:nvPr/>
        </p:nvSpPr>
        <p:spPr bwMode="auto">
          <a:xfrm>
            <a:off x="4643438" y="765175"/>
            <a:ext cx="3889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b="1">
                <a:solidFill>
                  <a:srgbClr val="7030A0"/>
                </a:solidFill>
              </a:rPr>
              <a:t>Центр – точка пересечения высоты конуса и биссектрисы угла между образующей конуса и плоскостью основания</a:t>
            </a:r>
            <a:r>
              <a:rPr lang="en-US" b="1">
                <a:solidFill>
                  <a:srgbClr val="7030A0"/>
                </a:solidFill>
              </a:rPr>
              <a:t> </a:t>
            </a:r>
            <a:r>
              <a:rPr lang="ru-RU" b="1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14341" name="Text Box 78"/>
          <p:cNvSpPr txBox="1">
            <a:spLocks noChangeArrowheads="1"/>
          </p:cNvSpPr>
          <p:nvPr/>
        </p:nvSpPr>
        <p:spPr bwMode="auto">
          <a:xfrm>
            <a:off x="827088" y="4365625"/>
            <a:ext cx="37449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b="1">
                <a:solidFill>
                  <a:srgbClr val="7030A0"/>
                </a:solidFill>
              </a:rPr>
              <a:t>Центр – точка пересечения высоты конуса и серединного перпендикуляра к образующей конуса</a:t>
            </a:r>
            <a:r>
              <a:rPr lang="en-US" b="1">
                <a:solidFill>
                  <a:srgbClr val="7030A0"/>
                </a:solidFill>
              </a:rPr>
              <a:t> </a:t>
            </a:r>
            <a:r>
              <a:rPr lang="ru-RU" b="1">
                <a:solidFill>
                  <a:srgbClr val="7030A0"/>
                </a:solidFill>
              </a:rPr>
              <a:t>.</a:t>
            </a:r>
          </a:p>
        </p:txBody>
      </p:sp>
      <p:grpSp>
        <p:nvGrpSpPr>
          <p:cNvPr id="2" name="Группа 49"/>
          <p:cNvGrpSpPr>
            <a:grpSpLocks/>
          </p:cNvGrpSpPr>
          <p:nvPr/>
        </p:nvGrpSpPr>
        <p:grpSpPr bwMode="auto">
          <a:xfrm>
            <a:off x="179388" y="0"/>
            <a:ext cx="3673475" cy="3644900"/>
            <a:chOff x="539478" y="1700214"/>
            <a:chExt cx="4176985" cy="4003183"/>
          </a:xfrm>
        </p:grpSpPr>
        <p:pic>
          <p:nvPicPr>
            <p:cNvPr id="3" name="Группа 30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62300" y="1974718"/>
              <a:ext cx="3465778" cy="3769408"/>
            </a:xfrm>
            <a:prstGeom prst="rect">
              <a:avLst/>
            </a:prstGeom>
            <a:noFill/>
          </p:spPr>
        </p:pic>
        <p:grpSp>
          <p:nvGrpSpPr>
            <p:cNvPr id="5" name="Группа 33"/>
            <p:cNvGrpSpPr/>
            <p:nvPr/>
          </p:nvGrpSpPr>
          <p:grpSpPr>
            <a:xfrm>
              <a:off x="1547589" y="3284389"/>
              <a:ext cx="2016298" cy="1892915"/>
              <a:chOff x="5768896" y="1915950"/>
              <a:chExt cx="2835553" cy="2809194"/>
            </a:xfrm>
            <a:solidFill>
              <a:srgbClr val="FFFF00">
                <a:alpha val="8000"/>
              </a:srgbClr>
            </a:solidFill>
          </p:grpSpPr>
          <p:sp>
            <p:nvSpPr>
              <p:cNvPr id="86" name="Овал 85"/>
              <p:cNvSpPr/>
              <p:nvPr/>
            </p:nvSpPr>
            <p:spPr>
              <a:xfrm>
                <a:off x="5768896" y="1915950"/>
                <a:ext cx="2835553" cy="2809194"/>
              </a:xfrm>
              <a:prstGeom prst="ellipse">
                <a:avLst/>
              </a:prstGeom>
              <a:grpFill/>
              <a:ln w="381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87" name="Овал 86"/>
              <p:cNvSpPr/>
              <p:nvPr/>
            </p:nvSpPr>
            <p:spPr>
              <a:xfrm>
                <a:off x="5868144" y="2996952"/>
                <a:ext cx="2736304" cy="792088"/>
              </a:xfrm>
              <a:prstGeom prst="ellipse">
                <a:avLst/>
              </a:prstGeom>
              <a:grpFill/>
              <a:ln w="3175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13355" name="Группа 24"/>
            <p:cNvGrpSpPr>
              <a:grpSpLocks/>
            </p:cNvGrpSpPr>
            <p:nvPr/>
          </p:nvGrpSpPr>
          <p:grpSpPr bwMode="auto">
            <a:xfrm>
              <a:off x="2554533" y="1989138"/>
              <a:ext cx="1730130" cy="3153603"/>
              <a:chOff x="6300192" y="2348880"/>
              <a:chExt cx="1800200" cy="3168352"/>
            </a:xfrm>
          </p:grpSpPr>
          <p:cxnSp>
            <p:nvCxnSpPr>
              <p:cNvPr id="84" name="Прямая соединительная линия 83"/>
              <p:cNvCxnSpPr/>
              <p:nvPr/>
            </p:nvCxnSpPr>
            <p:spPr>
              <a:xfrm flipV="1">
                <a:off x="6299598" y="2349388"/>
                <a:ext cx="0" cy="3105766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15"/>
              <p:cNvCxnSpPr/>
              <p:nvPr/>
            </p:nvCxnSpPr>
            <p:spPr>
              <a:xfrm>
                <a:off x="6299598" y="5516463"/>
                <a:ext cx="1801193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4" name="Прямая соединительная линия 53"/>
            <p:cNvCxnSpPr/>
            <p:nvPr/>
          </p:nvCxnSpPr>
          <p:spPr>
            <a:xfrm flipV="1">
              <a:off x="2555766" y="3860469"/>
              <a:ext cx="936844" cy="505629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2194748" y="1700214"/>
              <a:ext cx="505426" cy="3696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  <a:cs typeface="+mn-cs"/>
                </a:rPr>
                <a:t>А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563008" y="3501298"/>
              <a:ext cx="288815" cy="3678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  <a:cs typeface="+mn-cs"/>
                </a:rPr>
                <a:t>В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285045" y="5084439"/>
              <a:ext cx="431418" cy="3696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  <a:cs typeface="+mn-cs"/>
                </a:rPr>
                <a:t>С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194748" y="4149898"/>
              <a:ext cx="353798" cy="3696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  <a:cs typeface="+mn-cs"/>
                </a:rPr>
                <a:t>К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339155" y="5229152"/>
              <a:ext cx="288815" cy="3696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  <a:cs typeface="+mn-cs"/>
                </a:rPr>
                <a:t>О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39478" y="4941468"/>
              <a:ext cx="351993" cy="3696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accent6">
                      <a:lumMod val="50000"/>
                    </a:schemeClr>
                  </a:solidFill>
                  <a:cs typeface="+mn-cs"/>
                </a:rPr>
                <a:t>D</a:t>
              </a:r>
              <a:endParaRPr lang="ru-RU" b="1" dirty="0">
                <a:solidFill>
                  <a:schemeClr val="accent6">
                    <a:lumMod val="50000"/>
                  </a:schemeClr>
                </a:solidFill>
                <a:cs typeface="+mn-cs"/>
              </a:endParaRPr>
            </a:p>
          </p:txBody>
        </p:sp>
        <p:cxnSp>
          <p:nvCxnSpPr>
            <p:cNvPr id="61" name="Прямая соединительная линия 60"/>
            <p:cNvCxnSpPr/>
            <p:nvPr/>
          </p:nvCxnSpPr>
          <p:spPr>
            <a:xfrm>
              <a:off x="970895" y="5229152"/>
              <a:ext cx="165707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64" name="TextBox 62"/>
            <p:cNvSpPr txBox="1">
              <a:spLocks noChangeArrowheads="1"/>
            </p:cNvSpPr>
            <p:nvPr/>
          </p:nvSpPr>
          <p:spPr bwMode="auto">
            <a:xfrm>
              <a:off x="2268203" y="3429000"/>
              <a:ext cx="43213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b="1">
                <a:solidFill>
                  <a:srgbClr val="FF0000"/>
                </a:solidFill>
              </a:endParaRPr>
            </a:p>
          </p:txBody>
        </p:sp>
        <p:pic>
          <p:nvPicPr>
            <p:cNvPr id="8" name="Группа 30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69232" y="1974718"/>
              <a:ext cx="3451915" cy="3762713"/>
            </a:xfrm>
            <a:prstGeom prst="rect">
              <a:avLst/>
            </a:prstGeom>
            <a:noFill/>
          </p:spPr>
        </p:pic>
        <p:grpSp>
          <p:nvGrpSpPr>
            <p:cNvPr id="9" name="Группа 33"/>
            <p:cNvGrpSpPr/>
            <p:nvPr/>
          </p:nvGrpSpPr>
          <p:grpSpPr>
            <a:xfrm>
              <a:off x="1547590" y="3284390"/>
              <a:ext cx="2017734" cy="1820907"/>
              <a:chOff x="5765197" y="1915951"/>
              <a:chExt cx="2837570" cy="2702330"/>
            </a:xfrm>
            <a:solidFill>
              <a:srgbClr val="FFFF00">
                <a:alpha val="8000"/>
              </a:srgbClr>
            </a:solidFill>
          </p:grpSpPr>
          <p:sp>
            <p:nvSpPr>
              <p:cNvPr id="78" name="Овал 77"/>
              <p:cNvSpPr/>
              <p:nvPr/>
            </p:nvSpPr>
            <p:spPr>
              <a:xfrm>
                <a:off x="5765197" y="1915951"/>
                <a:ext cx="2835446" cy="2702330"/>
              </a:xfrm>
              <a:prstGeom prst="ellipse">
                <a:avLst/>
              </a:prstGeom>
              <a:grpFill/>
              <a:ln w="2857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79" name="Овал 78"/>
              <p:cNvSpPr/>
              <p:nvPr/>
            </p:nvSpPr>
            <p:spPr>
              <a:xfrm>
                <a:off x="5866462" y="2984591"/>
                <a:ext cx="2736305" cy="792087"/>
              </a:xfrm>
              <a:prstGeom prst="ellipse">
                <a:avLst/>
              </a:prstGeom>
              <a:grpFill/>
              <a:ln w="3175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13367" name="Группа 24"/>
            <p:cNvGrpSpPr>
              <a:grpSpLocks/>
            </p:cNvGrpSpPr>
            <p:nvPr/>
          </p:nvGrpSpPr>
          <p:grpSpPr bwMode="auto">
            <a:xfrm>
              <a:off x="2557160" y="1989138"/>
              <a:ext cx="1730130" cy="3153603"/>
              <a:chOff x="6300192" y="2348880"/>
              <a:chExt cx="1800200" cy="3168352"/>
            </a:xfrm>
          </p:grpSpPr>
          <p:cxnSp>
            <p:nvCxnSpPr>
              <p:cNvPr id="76" name="Прямая соединительная линия 75"/>
              <p:cNvCxnSpPr/>
              <p:nvPr/>
            </p:nvCxnSpPr>
            <p:spPr>
              <a:xfrm flipV="1">
                <a:off x="6300620" y="2349388"/>
                <a:ext cx="0" cy="3105766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единительная линия 76"/>
              <p:cNvCxnSpPr/>
              <p:nvPr/>
            </p:nvCxnSpPr>
            <p:spPr>
              <a:xfrm>
                <a:off x="6300620" y="5516463"/>
                <a:ext cx="1799315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7" name="Прямая соединительная линия 66"/>
            <p:cNvCxnSpPr/>
            <p:nvPr/>
          </p:nvCxnSpPr>
          <p:spPr>
            <a:xfrm flipV="1">
              <a:off x="2559376" y="3860469"/>
              <a:ext cx="935038" cy="505629"/>
            </a:xfrm>
            <a:prstGeom prst="line">
              <a:avLst/>
            </a:pr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2198358" y="1700214"/>
              <a:ext cx="505426" cy="3696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  <a:cs typeface="+mn-cs"/>
                </a:rPr>
                <a:t>А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566618" y="3501298"/>
              <a:ext cx="287010" cy="3678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  <a:cs typeface="+mn-cs"/>
                </a:rPr>
                <a:t>В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198358" y="4149898"/>
              <a:ext cx="351994" cy="3696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  <a:cs typeface="+mn-cs"/>
                </a:rPr>
                <a:t>К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342765" y="5229152"/>
              <a:ext cx="287010" cy="3696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  <a:cs typeface="+mn-cs"/>
                </a:rPr>
                <a:t>О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41283" y="4941468"/>
              <a:ext cx="351994" cy="3696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accent6">
                      <a:lumMod val="50000"/>
                    </a:schemeClr>
                  </a:solidFill>
                  <a:cs typeface="+mn-cs"/>
                </a:rPr>
                <a:t>D</a:t>
              </a:r>
              <a:endParaRPr lang="ru-RU" b="1" dirty="0">
                <a:solidFill>
                  <a:schemeClr val="accent6">
                    <a:lumMod val="50000"/>
                  </a:schemeClr>
                </a:solidFill>
                <a:cs typeface="+mn-cs"/>
              </a:endParaRPr>
            </a:p>
          </p:txBody>
        </p:sp>
        <p:cxnSp>
          <p:nvCxnSpPr>
            <p:cNvPr id="73" name="Прямая соединительная линия 72"/>
            <p:cNvCxnSpPr/>
            <p:nvPr/>
          </p:nvCxnSpPr>
          <p:spPr>
            <a:xfrm>
              <a:off x="972700" y="5229152"/>
              <a:ext cx="1657075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75" name="TextBox 74"/>
            <p:cNvSpPr txBox="1">
              <a:spLocks noChangeArrowheads="1"/>
            </p:cNvSpPr>
            <p:nvPr/>
          </p:nvSpPr>
          <p:spPr bwMode="auto">
            <a:xfrm>
              <a:off x="2270830" y="3429000"/>
              <a:ext cx="43213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b="1">
                <a:solidFill>
                  <a:srgbClr val="FF0000"/>
                </a:solidFill>
              </a:endParaRPr>
            </a:p>
          </p:txBody>
        </p:sp>
      </p:grpSp>
      <p:grpSp>
        <p:nvGrpSpPr>
          <p:cNvPr id="11" name="Группа 57"/>
          <p:cNvGrpSpPr>
            <a:grpSpLocks/>
          </p:cNvGrpSpPr>
          <p:nvPr/>
        </p:nvGrpSpPr>
        <p:grpSpPr bwMode="auto">
          <a:xfrm>
            <a:off x="5580063" y="3068638"/>
            <a:ext cx="3024187" cy="2952750"/>
            <a:chOff x="251520" y="1412776"/>
            <a:chExt cx="3816424" cy="4037782"/>
          </a:xfrm>
        </p:grpSpPr>
        <p:sp>
          <p:nvSpPr>
            <p:cNvPr id="13328" name="TextBox 42"/>
            <p:cNvSpPr txBox="1">
              <a:spLocks noChangeArrowheads="1"/>
            </p:cNvSpPr>
            <p:nvPr/>
          </p:nvSpPr>
          <p:spPr bwMode="auto">
            <a:xfrm>
              <a:off x="3707904" y="4581128"/>
              <a:ext cx="36004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/>
                <a:t>В</a:t>
              </a:r>
            </a:p>
          </p:txBody>
        </p:sp>
        <p:sp>
          <p:nvSpPr>
            <p:cNvPr id="13329" name="TextBox 45"/>
            <p:cNvSpPr txBox="1">
              <a:spLocks noChangeArrowheads="1"/>
            </p:cNvSpPr>
            <p:nvPr/>
          </p:nvSpPr>
          <p:spPr bwMode="auto">
            <a:xfrm>
              <a:off x="1979712" y="1412776"/>
              <a:ext cx="36004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/>
                <a:t>С</a:t>
              </a:r>
            </a:p>
          </p:txBody>
        </p:sp>
        <p:grpSp>
          <p:nvGrpSpPr>
            <p:cNvPr id="13330" name="Группа 21"/>
            <p:cNvGrpSpPr>
              <a:grpSpLocks/>
            </p:cNvGrpSpPr>
            <p:nvPr/>
          </p:nvGrpSpPr>
          <p:grpSpPr bwMode="auto">
            <a:xfrm>
              <a:off x="683568" y="1911498"/>
              <a:ext cx="2950528" cy="3133681"/>
              <a:chOff x="5724128" y="1628800"/>
              <a:chExt cx="2878520" cy="3456384"/>
            </a:xfrm>
          </p:grpSpPr>
          <p:grpSp>
            <p:nvGrpSpPr>
              <p:cNvPr id="111" name="Овал 110"/>
              <p:cNvGrpSpPr>
                <a:grpSpLocks/>
              </p:cNvGrpSpPr>
              <p:nvPr/>
            </p:nvGrpSpPr>
            <p:grpSpPr bwMode="auto">
              <a:xfrm>
                <a:off x="5712673" y="4219695"/>
                <a:ext cx="2904514" cy="882672"/>
                <a:chOff x="5913120" y="5151120"/>
                <a:chExt cx="2359152" cy="585216"/>
              </a:xfrm>
            </p:grpSpPr>
            <p:pic>
              <p:nvPicPr>
                <p:cNvPr id="13346" name="Овал 110"/>
                <p:cNvPicPr>
                  <a:picLocks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5913120" y="5151120"/>
                  <a:ext cx="2359152" cy="585216"/>
                </a:xfrm>
                <a:prstGeom prst="rect">
                  <a:avLst/>
                </a:prstGeom>
                <a:noFill/>
              </p:spPr>
            </p:pic>
            <p:sp>
              <p:nvSpPr>
                <p:cNvPr id="13347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6264822" y="5245169"/>
                  <a:ext cx="1653243" cy="3974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lang="ru-RU">
                    <a:solidFill>
                      <a:srgbClr val="FFFFFF"/>
                    </a:solidFill>
                    <a:latin typeface="Calibri" pitchFamily="34" charset="0"/>
                  </a:endParaRPr>
                </a:p>
              </p:txBody>
            </p:sp>
          </p:grpSp>
          <p:cxnSp>
            <p:nvCxnSpPr>
              <p:cNvPr id="112" name="Прямая соединительная линия 111"/>
              <p:cNvCxnSpPr>
                <a:endCxn id="111" idx="2"/>
              </p:cNvCxnSpPr>
              <p:nvPr/>
            </p:nvCxnSpPr>
            <p:spPr>
              <a:xfrm flipH="1">
                <a:off x="5724128" y="1628800"/>
                <a:ext cx="1477044" cy="3032488"/>
              </a:xfrm>
              <a:prstGeom prst="line">
                <a:avLst/>
              </a:prstGeom>
              <a:gradFill>
                <a:gsLst>
                  <a:gs pos="55000">
                    <a:schemeClr val="bg1">
                      <a:alpha val="45000"/>
                    </a:schemeClr>
                  </a:gs>
                  <a:gs pos="55000">
                    <a:schemeClr val="bg1"/>
                  </a:gs>
                  <a:gs pos="55000">
                    <a:schemeClr val="bg1"/>
                  </a:gs>
                  <a:gs pos="55000">
                    <a:schemeClr val="bg1"/>
                  </a:gs>
                  <a:gs pos="55000">
                    <a:schemeClr val="bg1"/>
                  </a:gs>
                  <a:gs pos="55000">
                    <a:schemeClr val="bg1"/>
                  </a:gs>
                  <a:gs pos="55000">
                    <a:schemeClr val="bg1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path path="shape">
                  <a:fillToRect l="50000" t="50000" r="50000" b="50000"/>
                </a:path>
              </a:gradFill>
              <a:ln w="3492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единительная линия 112"/>
              <p:cNvCxnSpPr>
                <a:endCxn id="111" idx="6"/>
              </p:cNvCxnSpPr>
              <p:nvPr/>
            </p:nvCxnSpPr>
            <p:spPr>
              <a:xfrm>
                <a:off x="7201170" y="1628800"/>
                <a:ext cx="1401478" cy="3032488"/>
              </a:xfrm>
              <a:prstGeom prst="line">
                <a:avLst/>
              </a:prstGeom>
              <a:gradFill>
                <a:gsLst>
                  <a:gs pos="55000">
                    <a:schemeClr val="bg1">
                      <a:alpha val="45000"/>
                    </a:schemeClr>
                  </a:gs>
                  <a:gs pos="55000">
                    <a:schemeClr val="bg1"/>
                  </a:gs>
                  <a:gs pos="55000">
                    <a:schemeClr val="bg1"/>
                  </a:gs>
                  <a:gs pos="55000">
                    <a:schemeClr val="bg1"/>
                  </a:gs>
                  <a:gs pos="55000">
                    <a:schemeClr val="bg1"/>
                  </a:gs>
                  <a:gs pos="55000">
                    <a:schemeClr val="bg1"/>
                  </a:gs>
                  <a:gs pos="55000">
                    <a:schemeClr val="bg1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path path="shape">
                  <a:fillToRect l="50000" t="50000" r="50000" b="50000"/>
                </a:path>
              </a:gradFill>
              <a:ln w="3492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51" name="Arc 5"/>
              <p:cNvSpPr>
                <a:spLocks/>
              </p:cNvSpPr>
              <p:nvPr/>
            </p:nvSpPr>
            <p:spPr bwMode="auto">
              <a:xfrm rot="10800000" flipV="1">
                <a:off x="5724128" y="4653136"/>
                <a:ext cx="2878520" cy="432048"/>
              </a:xfrm>
              <a:custGeom>
                <a:avLst/>
                <a:gdLst>
                  <a:gd name="T0" fmla="*/ 2147483647 w 43121"/>
                  <a:gd name="T1" fmla="*/ 2147483647 h 21600"/>
                  <a:gd name="T2" fmla="*/ 0 w 43121"/>
                  <a:gd name="T3" fmla="*/ 2147483647 h 21600"/>
                  <a:gd name="T4" fmla="*/ 2147483647 w 431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3121"/>
                  <a:gd name="T10" fmla="*/ 0 h 21600"/>
                  <a:gd name="T11" fmla="*/ 43121 w 431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21" h="21600" fill="none" extrusionOk="0">
                    <a:moveTo>
                      <a:pt x="43120" y="1599"/>
                    </a:moveTo>
                    <a:cubicBezTo>
                      <a:pt x="42282" y="12877"/>
                      <a:pt x="32888" y="21599"/>
                      <a:pt x="21580" y="21600"/>
                    </a:cubicBezTo>
                    <a:cubicBezTo>
                      <a:pt x="10010" y="21600"/>
                      <a:pt x="494" y="12483"/>
                      <a:pt x="-1" y="924"/>
                    </a:cubicBezTo>
                  </a:path>
                  <a:path w="43121" h="21600" stroke="0" extrusionOk="0">
                    <a:moveTo>
                      <a:pt x="43120" y="1599"/>
                    </a:moveTo>
                    <a:cubicBezTo>
                      <a:pt x="42282" y="12877"/>
                      <a:pt x="32888" y="21599"/>
                      <a:pt x="21580" y="21600"/>
                    </a:cubicBezTo>
                    <a:cubicBezTo>
                      <a:pt x="10010" y="21600"/>
                      <a:pt x="494" y="12483"/>
                      <a:pt x="-1" y="924"/>
                    </a:cubicBezTo>
                    <a:lnTo>
                      <a:pt x="21580" y="0"/>
                    </a:lnTo>
                    <a:close/>
                  </a:path>
                </a:pathLst>
              </a:custGeom>
              <a:solidFill>
                <a:schemeClr val="bg1">
                  <a:alpha val="16078"/>
                </a:schemeClr>
              </a:solidFill>
              <a:ln w="31750">
                <a:solidFill>
                  <a:srgbClr val="1C1C1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52" name="Arc 5"/>
              <p:cNvSpPr>
                <a:spLocks/>
              </p:cNvSpPr>
              <p:nvPr/>
            </p:nvSpPr>
            <p:spPr bwMode="auto">
              <a:xfrm flipV="1">
                <a:off x="5724128" y="4221087"/>
                <a:ext cx="2808312" cy="409575"/>
              </a:xfrm>
              <a:custGeom>
                <a:avLst/>
                <a:gdLst>
                  <a:gd name="T0" fmla="*/ 2147483647 w 43121"/>
                  <a:gd name="T1" fmla="*/ 2147483647 h 21600"/>
                  <a:gd name="T2" fmla="*/ 0 w 43121"/>
                  <a:gd name="T3" fmla="*/ 2147483647 h 21600"/>
                  <a:gd name="T4" fmla="*/ 2147483647 w 431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3121"/>
                  <a:gd name="T10" fmla="*/ 0 h 21600"/>
                  <a:gd name="T11" fmla="*/ 43121 w 431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21" h="21600" fill="none" extrusionOk="0">
                    <a:moveTo>
                      <a:pt x="43120" y="1599"/>
                    </a:moveTo>
                    <a:cubicBezTo>
                      <a:pt x="42282" y="12877"/>
                      <a:pt x="32888" y="21599"/>
                      <a:pt x="21580" y="21600"/>
                    </a:cubicBezTo>
                    <a:cubicBezTo>
                      <a:pt x="10010" y="21600"/>
                      <a:pt x="494" y="12483"/>
                      <a:pt x="-1" y="924"/>
                    </a:cubicBezTo>
                  </a:path>
                  <a:path w="43121" h="21600" stroke="0" extrusionOk="0">
                    <a:moveTo>
                      <a:pt x="43120" y="1599"/>
                    </a:moveTo>
                    <a:cubicBezTo>
                      <a:pt x="42282" y="12877"/>
                      <a:pt x="32888" y="21599"/>
                      <a:pt x="21580" y="21600"/>
                    </a:cubicBezTo>
                    <a:cubicBezTo>
                      <a:pt x="10010" y="21600"/>
                      <a:pt x="494" y="12483"/>
                      <a:pt x="-1" y="924"/>
                    </a:cubicBezTo>
                    <a:lnTo>
                      <a:pt x="21580" y="0"/>
                    </a:lnTo>
                    <a:close/>
                  </a:path>
                </a:pathLst>
              </a:custGeom>
              <a:solidFill>
                <a:schemeClr val="bg1">
                  <a:alpha val="16078"/>
                </a:schemeClr>
              </a:solidFill>
              <a:ln w="38100">
                <a:solidFill>
                  <a:srgbClr val="1C1C1C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3331" name="Группа 22"/>
            <p:cNvGrpSpPr>
              <a:grpSpLocks/>
            </p:cNvGrpSpPr>
            <p:nvPr/>
          </p:nvGrpSpPr>
          <p:grpSpPr bwMode="auto">
            <a:xfrm>
              <a:off x="323528" y="1916832"/>
              <a:ext cx="3672408" cy="3533726"/>
              <a:chOff x="755576" y="2420888"/>
              <a:chExt cx="3888432" cy="3744416"/>
            </a:xfrm>
          </p:grpSpPr>
          <p:sp>
            <p:nvSpPr>
              <p:cNvPr id="13343" name="Arc 20"/>
              <p:cNvSpPr>
                <a:spLocks/>
              </p:cNvSpPr>
              <p:nvPr/>
            </p:nvSpPr>
            <p:spPr bwMode="auto">
              <a:xfrm>
                <a:off x="755576" y="4221088"/>
                <a:ext cx="3857626" cy="533400"/>
              </a:xfrm>
              <a:custGeom>
                <a:avLst/>
                <a:gdLst>
                  <a:gd name="T0" fmla="*/ 2147483647 w 42859"/>
                  <a:gd name="T1" fmla="*/ 2147483647 h 21600"/>
                  <a:gd name="T2" fmla="*/ 0 w 42859"/>
                  <a:gd name="T3" fmla="*/ 2147483647 h 21600"/>
                  <a:gd name="T4" fmla="*/ 2147483647 w 42859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2859"/>
                  <a:gd name="T10" fmla="*/ 0 h 21600"/>
                  <a:gd name="T11" fmla="*/ 42859 w 4285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859" h="21600" fill="none" extrusionOk="0">
                    <a:moveTo>
                      <a:pt x="42859" y="2301"/>
                    </a:moveTo>
                    <a:cubicBezTo>
                      <a:pt x="41683" y="13276"/>
                      <a:pt x="32420" y="21599"/>
                      <a:pt x="21382" y="21600"/>
                    </a:cubicBezTo>
                    <a:cubicBezTo>
                      <a:pt x="10635" y="21600"/>
                      <a:pt x="1523" y="13699"/>
                      <a:pt x="0" y="3061"/>
                    </a:cubicBezTo>
                  </a:path>
                  <a:path w="42859" h="21600" stroke="0" extrusionOk="0">
                    <a:moveTo>
                      <a:pt x="42859" y="2301"/>
                    </a:moveTo>
                    <a:cubicBezTo>
                      <a:pt x="41683" y="13276"/>
                      <a:pt x="32420" y="21599"/>
                      <a:pt x="21382" y="21600"/>
                    </a:cubicBezTo>
                    <a:cubicBezTo>
                      <a:pt x="10635" y="21600"/>
                      <a:pt x="1523" y="13699"/>
                      <a:pt x="0" y="3061"/>
                    </a:cubicBezTo>
                    <a:lnTo>
                      <a:pt x="21382" y="0"/>
                    </a:lnTo>
                    <a:close/>
                  </a:path>
                </a:pathLst>
              </a:custGeom>
              <a:noFill/>
              <a:ln w="12700">
                <a:solidFill>
                  <a:srgbClr val="1C1C1C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44" name="Arc 19"/>
              <p:cNvSpPr>
                <a:spLocks/>
              </p:cNvSpPr>
              <p:nvPr/>
            </p:nvSpPr>
            <p:spPr bwMode="auto">
              <a:xfrm flipV="1">
                <a:off x="755576" y="3645024"/>
                <a:ext cx="3879850" cy="741362"/>
              </a:xfrm>
              <a:custGeom>
                <a:avLst/>
                <a:gdLst>
                  <a:gd name="T0" fmla="*/ 2147483647 w 43121"/>
                  <a:gd name="T1" fmla="*/ 2147483647 h 21600"/>
                  <a:gd name="T2" fmla="*/ 0 w 43121"/>
                  <a:gd name="T3" fmla="*/ 2147483647 h 21600"/>
                  <a:gd name="T4" fmla="*/ 2147483647 w 43121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43121"/>
                  <a:gd name="T10" fmla="*/ 0 h 21600"/>
                  <a:gd name="T11" fmla="*/ 43121 w 43121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21" h="21600" fill="none" extrusionOk="0">
                    <a:moveTo>
                      <a:pt x="43120" y="1599"/>
                    </a:moveTo>
                    <a:cubicBezTo>
                      <a:pt x="42282" y="12877"/>
                      <a:pt x="32888" y="21599"/>
                      <a:pt x="21580" y="21600"/>
                    </a:cubicBezTo>
                    <a:cubicBezTo>
                      <a:pt x="10010" y="21600"/>
                      <a:pt x="494" y="12483"/>
                      <a:pt x="-1" y="924"/>
                    </a:cubicBezTo>
                  </a:path>
                  <a:path w="43121" h="21600" stroke="0" extrusionOk="0">
                    <a:moveTo>
                      <a:pt x="43120" y="1599"/>
                    </a:moveTo>
                    <a:cubicBezTo>
                      <a:pt x="42282" y="12877"/>
                      <a:pt x="32888" y="21599"/>
                      <a:pt x="21580" y="21600"/>
                    </a:cubicBezTo>
                    <a:cubicBezTo>
                      <a:pt x="10010" y="21600"/>
                      <a:pt x="494" y="12483"/>
                      <a:pt x="-1" y="924"/>
                    </a:cubicBezTo>
                    <a:lnTo>
                      <a:pt x="21580" y="0"/>
                    </a:lnTo>
                    <a:close/>
                  </a:path>
                </a:pathLst>
              </a:custGeom>
              <a:noFill/>
              <a:ln w="12700">
                <a:solidFill>
                  <a:srgbClr val="1C1C1C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0" name="Овал 109"/>
              <p:cNvSpPr/>
              <p:nvPr/>
            </p:nvSpPr>
            <p:spPr>
              <a:xfrm>
                <a:off x="755696" y="2420445"/>
                <a:ext cx="3888191" cy="3744859"/>
              </a:xfrm>
              <a:prstGeom prst="ellipse">
                <a:avLst/>
              </a:prstGeom>
              <a:solidFill>
                <a:schemeClr val="accent1">
                  <a:alpha val="4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>
                  <a:effectLst>
                    <a:outerShdw blurRad="60007" dist="200025" dir="15000000" sy="30000" kx="-1800000" algn="bl" rotWithShape="0">
                      <a:prstClr val="black">
                        <a:alpha val="32000"/>
                      </a:prstClr>
                    </a:outerShdw>
                  </a:effectLst>
                </a:endParaRPr>
              </a:p>
            </p:txBody>
          </p:sp>
        </p:grpSp>
        <p:cxnSp>
          <p:nvCxnSpPr>
            <p:cNvPr id="97" name="Прямая соединительная линия 96"/>
            <p:cNvCxnSpPr>
              <a:stCxn id="110" idx="0"/>
            </p:cNvCxnSpPr>
            <p:nvPr/>
          </p:nvCxnSpPr>
          <p:spPr>
            <a:xfrm>
              <a:off x="2160733" y="1916413"/>
              <a:ext cx="36061" cy="2800397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>
            <a:xfrm>
              <a:off x="612127" y="4645172"/>
              <a:ext cx="2950967" cy="67297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я соединительная линия 98"/>
            <p:cNvCxnSpPr>
              <a:endCxn id="101" idx="1"/>
            </p:cNvCxnSpPr>
            <p:nvPr/>
          </p:nvCxnSpPr>
          <p:spPr>
            <a:xfrm flipV="1">
              <a:off x="612127" y="3451204"/>
              <a:ext cx="1522563" cy="1193968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Блок-схема: узел 99"/>
            <p:cNvSpPr/>
            <p:nvPr/>
          </p:nvSpPr>
          <p:spPr>
            <a:xfrm>
              <a:off x="3563094" y="4645172"/>
              <a:ext cx="72121" cy="67297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1" name="Блок-схема: узел 100"/>
            <p:cNvSpPr/>
            <p:nvPr/>
          </p:nvSpPr>
          <p:spPr>
            <a:xfrm>
              <a:off x="2122670" y="3444692"/>
              <a:ext cx="74124" cy="43417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2" name="Блок-схема: узел 101"/>
            <p:cNvSpPr/>
            <p:nvPr/>
          </p:nvSpPr>
          <p:spPr>
            <a:xfrm>
              <a:off x="612127" y="4645172"/>
              <a:ext cx="64108" cy="58614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/>
                <a:t> </a:t>
              </a:r>
            </a:p>
          </p:txBody>
        </p:sp>
        <p:sp>
          <p:nvSpPr>
            <p:cNvPr id="103" name="Блок-схема: узел 102"/>
            <p:cNvSpPr/>
            <p:nvPr/>
          </p:nvSpPr>
          <p:spPr>
            <a:xfrm>
              <a:off x="2196794" y="1844775"/>
              <a:ext cx="62105" cy="58614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/>
                <a:t> </a:t>
              </a:r>
            </a:p>
          </p:txBody>
        </p:sp>
        <p:cxnSp>
          <p:nvCxnSpPr>
            <p:cNvPr id="104" name="Прямая соединительная линия 103"/>
            <p:cNvCxnSpPr/>
            <p:nvPr/>
          </p:nvCxnSpPr>
          <p:spPr>
            <a:xfrm>
              <a:off x="2196794" y="3511988"/>
              <a:ext cx="1490509" cy="1191798"/>
            </a:xfrm>
            <a:prstGeom prst="line">
              <a:avLst/>
            </a:pr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40" name="TextBox 43"/>
            <p:cNvSpPr txBox="1">
              <a:spLocks noChangeArrowheads="1"/>
            </p:cNvSpPr>
            <p:nvPr/>
          </p:nvSpPr>
          <p:spPr bwMode="auto">
            <a:xfrm>
              <a:off x="1979712" y="4645135"/>
              <a:ext cx="360040" cy="341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/>
                <a:t>Н</a:t>
              </a:r>
            </a:p>
          </p:txBody>
        </p:sp>
        <p:sp>
          <p:nvSpPr>
            <p:cNvPr id="13341" name="TextBox 44"/>
            <p:cNvSpPr txBox="1">
              <a:spLocks noChangeArrowheads="1"/>
            </p:cNvSpPr>
            <p:nvPr/>
          </p:nvSpPr>
          <p:spPr bwMode="auto">
            <a:xfrm>
              <a:off x="1691680" y="3178305"/>
              <a:ext cx="360040" cy="341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/>
                <a:t>О</a:t>
              </a:r>
            </a:p>
          </p:txBody>
        </p:sp>
        <p:sp>
          <p:nvSpPr>
            <p:cNvPr id="13342" name="TextBox 46"/>
            <p:cNvSpPr txBox="1">
              <a:spLocks noChangeArrowheads="1"/>
            </p:cNvSpPr>
            <p:nvPr/>
          </p:nvSpPr>
          <p:spPr bwMode="auto">
            <a:xfrm>
              <a:off x="251520" y="4645135"/>
              <a:ext cx="360040" cy="341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/>
                <a:t>А</a:t>
              </a:r>
            </a:p>
          </p:txBody>
        </p:sp>
      </p:grpSp>
      <p:cxnSp>
        <p:nvCxnSpPr>
          <p:cNvPr id="117" name="Прямая соединительная линия 116"/>
          <p:cNvCxnSpPr/>
          <p:nvPr/>
        </p:nvCxnSpPr>
        <p:spPr>
          <a:xfrm flipH="1" flipV="1">
            <a:off x="1908175" y="2420938"/>
            <a:ext cx="1511300" cy="720725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>
            <a:stCxn id="101" idx="6"/>
          </p:cNvCxnSpPr>
          <p:nvPr/>
        </p:nvCxnSpPr>
        <p:spPr>
          <a:xfrm flipV="1">
            <a:off x="7121525" y="4292600"/>
            <a:ext cx="474663" cy="277813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>
            <a:spLocks noChangeArrowheads="1"/>
          </p:cNvSpPr>
          <p:nvPr/>
        </p:nvSpPr>
        <p:spPr bwMode="auto">
          <a:xfrm>
            <a:off x="7667625" y="4005263"/>
            <a:ext cx="3603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К</a:t>
            </a:r>
          </a:p>
        </p:txBody>
      </p:sp>
      <p:grpSp>
        <p:nvGrpSpPr>
          <p:cNvPr id="14" name="Группа 128"/>
          <p:cNvGrpSpPr>
            <a:grpSpLocks/>
          </p:cNvGrpSpPr>
          <p:nvPr/>
        </p:nvGrpSpPr>
        <p:grpSpPr bwMode="auto">
          <a:xfrm>
            <a:off x="7451725" y="4365625"/>
            <a:ext cx="288925" cy="215900"/>
            <a:chOff x="3779912" y="5805264"/>
            <a:chExt cx="288032" cy="216024"/>
          </a:xfrm>
        </p:grpSpPr>
        <p:cxnSp>
          <p:nvCxnSpPr>
            <p:cNvPr id="124" name="Прямая соединительная линия 123"/>
            <p:cNvCxnSpPr/>
            <p:nvPr/>
          </p:nvCxnSpPr>
          <p:spPr>
            <a:xfrm>
              <a:off x="3779912" y="5805264"/>
              <a:ext cx="144016" cy="216024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Прямая соединительная линия 125"/>
            <p:cNvCxnSpPr/>
            <p:nvPr/>
          </p:nvCxnSpPr>
          <p:spPr>
            <a:xfrm flipV="1">
              <a:off x="3923928" y="5949810"/>
              <a:ext cx="144016" cy="71478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4716463" y="404813"/>
            <a:ext cx="4032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Шар вписан в конус</a:t>
            </a:r>
            <a:endParaRPr lang="ru-RU"/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755650" y="3933825"/>
            <a:ext cx="3816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Шар описан около конуса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92" grpId="0"/>
      <p:bldP spid="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1187450" y="476250"/>
            <a:ext cx="7340600" cy="865188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>
                <a:latin typeface="+mj-lt"/>
                <a:ea typeface="+mj-ea"/>
                <a:cs typeface="+mj-cs"/>
              </a:rPr>
              <a:t/>
            </a:r>
            <a:br>
              <a:rPr lang="ru-RU" sz="4400">
                <a:latin typeface="+mj-lt"/>
                <a:ea typeface="+mj-ea"/>
                <a:cs typeface="+mj-cs"/>
              </a:rPr>
            </a:br>
            <a:endParaRPr lang="ru-RU" sz="44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 bwMode="auto">
          <a:xfrm>
            <a:off x="2268538" y="1700213"/>
            <a:ext cx="6043612" cy="3673475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>
                <a:latin typeface="+mj-lt"/>
                <a:ea typeface="+mj-ea"/>
                <a:cs typeface="+mj-cs"/>
              </a:rPr>
              <a:t/>
            </a:r>
            <a:br>
              <a:rPr lang="ru-RU" sz="4400">
                <a:latin typeface="+mj-lt"/>
                <a:ea typeface="+mj-ea"/>
                <a:cs typeface="+mj-cs"/>
              </a:rPr>
            </a:br>
            <a:endParaRPr lang="ru-RU" sz="4400" b="1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8A018D4-7969-4EBA-A28A-CB459216DDF5}" type="datetime1">
              <a:rPr lang="ru-RU" smtClean="0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A2012-3B02-4AEC-A6BE-4BC3EE434423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8" name="Oval 2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763713" y="4797425"/>
            <a:ext cx="719137" cy="576263"/>
          </a:xfrm>
          <a:prstGeom prst="ellipse">
            <a:avLst/>
          </a:prstGeom>
          <a:solidFill>
            <a:srgbClr val="FFCCFF">
              <a:alpha val="30980"/>
            </a:srgbClr>
          </a:solidFill>
          <a:ln w="38100" cmpd="dbl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FF0000"/>
                </a:solidFill>
                <a:latin typeface="Georgia" pitchFamily="18" charset="0"/>
              </a:rPr>
              <a:t>5</a:t>
            </a:r>
          </a:p>
        </p:txBody>
      </p:sp>
      <p:sp>
        <p:nvSpPr>
          <p:cNvPr id="9" name="Oval 2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763713" y="1628775"/>
            <a:ext cx="719137" cy="576263"/>
          </a:xfrm>
          <a:prstGeom prst="ellipse">
            <a:avLst/>
          </a:prstGeom>
          <a:solidFill>
            <a:srgbClr val="FFCCFF">
              <a:alpha val="30980"/>
            </a:srgbClr>
          </a:solidFill>
          <a:ln w="38100" cmpd="dbl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FF0000"/>
                </a:solidFill>
                <a:latin typeface="Georgia" pitchFamily="18" charset="0"/>
              </a:rPr>
              <a:t>1</a:t>
            </a:r>
          </a:p>
        </p:txBody>
      </p:sp>
      <p:sp>
        <p:nvSpPr>
          <p:cNvPr id="10" name="Oval 2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763713" y="2420938"/>
            <a:ext cx="719137" cy="576262"/>
          </a:xfrm>
          <a:prstGeom prst="ellipse">
            <a:avLst/>
          </a:prstGeom>
          <a:solidFill>
            <a:srgbClr val="FFCCFF">
              <a:alpha val="30980"/>
            </a:srgbClr>
          </a:solidFill>
          <a:ln w="38100" cmpd="dbl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FF0000"/>
                </a:solidFill>
                <a:latin typeface="Georgia" pitchFamily="18" charset="0"/>
              </a:rPr>
              <a:t>2 </a:t>
            </a:r>
          </a:p>
        </p:txBody>
      </p:sp>
      <p:sp>
        <p:nvSpPr>
          <p:cNvPr id="11" name="Oval 2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763713" y="3213100"/>
            <a:ext cx="719137" cy="576263"/>
          </a:xfrm>
          <a:prstGeom prst="ellipse">
            <a:avLst/>
          </a:prstGeom>
          <a:solidFill>
            <a:srgbClr val="FFCCFF">
              <a:alpha val="30980"/>
            </a:srgbClr>
          </a:solidFill>
          <a:ln w="38100" cmpd="dbl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FF0000"/>
                </a:solidFill>
                <a:latin typeface="Georgia" pitchFamily="18" charset="0"/>
              </a:rPr>
              <a:t>3</a:t>
            </a:r>
          </a:p>
        </p:txBody>
      </p:sp>
      <p:sp>
        <p:nvSpPr>
          <p:cNvPr id="12" name="Oval 2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763713" y="4005263"/>
            <a:ext cx="719137" cy="576262"/>
          </a:xfrm>
          <a:prstGeom prst="ellipse">
            <a:avLst/>
          </a:prstGeom>
          <a:solidFill>
            <a:srgbClr val="FFCCFF">
              <a:alpha val="30980"/>
            </a:srgbClr>
          </a:solidFill>
          <a:ln w="38100" cmpd="dbl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FF0000"/>
                </a:solidFill>
                <a:latin typeface="Georgia" pitchFamily="18" charset="0"/>
              </a:rPr>
              <a:t>4</a:t>
            </a:r>
          </a:p>
        </p:txBody>
      </p:sp>
      <p:sp>
        <p:nvSpPr>
          <p:cNvPr id="14347" name="TextBox 12"/>
          <p:cNvSpPr txBox="1">
            <a:spLocks noChangeArrowheads="1"/>
          </p:cNvSpPr>
          <p:nvPr/>
        </p:nvSpPr>
        <p:spPr bwMode="auto">
          <a:xfrm>
            <a:off x="1908175" y="1557338"/>
            <a:ext cx="60483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843213" y="1628775"/>
            <a:ext cx="6553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</a:rPr>
              <a:t> </a:t>
            </a:r>
            <a:r>
              <a:rPr lang="ru-RU" sz="2400" b="1">
                <a:solidFill>
                  <a:srgbClr val="FF0000"/>
                </a:solidFill>
              </a:rPr>
              <a:t>Шар вписанный в конус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987675" y="2492375"/>
            <a:ext cx="655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Шар описанный около конуса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987675" y="3284538"/>
            <a:ext cx="655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Конус вписанный в шар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916238" y="4076700"/>
            <a:ext cx="6551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  Шар вписанный в цилиндр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843213" y="4868863"/>
            <a:ext cx="655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   Шар вписанный в куб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700338" y="476250"/>
            <a:ext cx="5041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990099"/>
                </a:solidFill>
              </a:rPr>
              <a:t>      Задачи</a:t>
            </a:r>
          </a:p>
        </p:txBody>
      </p:sp>
      <p:pic>
        <p:nvPicPr>
          <p:cNvPr id="21" name="Picture 4" descr="H:\Documents and Settings\Aida\Рабочий стол\текстуры и фоны, клипарты\новеньки картинки\ufficio01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4724400"/>
            <a:ext cx="9017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7" descr="H:\Documents and Settings\Aida\Рабочий стол\ff962c65118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08850" y="188913"/>
            <a:ext cx="1571625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Группа 3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5188" y="1974850"/>
            <a:ext cx="3457575" cy="3767138"/>
          </a:xfrm>
          <a:prstGeom prst="rect">
            <a:avLst/>
          </a:prstGeom>
          <a:noFill/>
        </p:spPr>
      </p:pic>
      <p:grpSp>
        <p:nvGrpSpPr>
          <p:cNvPr id="3" name="Группа 33"/>
          <p:cNvGrpSpPr/>
          <p:nvPr/>
        </p:nvGrpSpPr>
        <p:grpSpPr>
          <a:xfrm>
            <a:off x="1618163" y="3284984"/>
            <a:ext cx="1945725" cy="1892321"/>
            <a:chOff x="5868144" y="1916832"/>
            <a:chExt cx="2736304" cy="2808312"/>
          </a:xfrm>
          <a:solidFill>
            <a:srgbClr val="FFFF00">
              <a:alpha val="8000"/>
            </a:srgbClr>
          </a:solidFill>
        </p:grpSpPr>
        <p:sp>
          <p:nvSpPr>
            <p:cNvPr id="32" name="Овал 31"/>
            <p:cNvSpPr/>
            <p:nvPr/>
          </p:nvSpPr>
          <p:spPr>
            <a:xfrm>
              <a:off x="5868144" y="1916832"/>
              <a:ext cx="2736304" cy="280831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5868144" y="2996952"/>
              <a:ext cx="2736304" cy="792088"/>
            </a:xfrm>
            <a:prstGeom prst="ellipse">
              <a:avLst/>
            </a:prstGeom>
            <a:grpFill/>
            <a:ln w="317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>
          <a:xfrm>
            <a:off x="468313" y="6308725"/>
            <a:ext cx="2133600" cy="365125"/>
          </a:xfrm>
        </p:spPr>
        <p:txBody>
          <a:bodyPr/>
          <a:lstStyle/>
          <a:p>
            <a:pPr>
              <a:defRPr/>
            </a:pPr>
            <a:fld id="{0415CC71-37FD-42E8-AF8B-9135F533B639}" type="datetime1">
              <a:rPr lang="ru-RU" smtClean="0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88125" y="6492875"/>
            <a:ext cx="2133600" cy="365125"/>
          </a:xfrm>
        </p:spPr>
        <p:txBody>
          <a:bodyPr/>
          <a:lstStyle/>
          <a:p>
            <a:pPr>
              <a:defRPr/>
            </a:pPr>
            <a:fld id="{F395CDB1-7FB8-4EDB-9E86-1D298864DEA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55650" y="260350"/>
            <a:ext cx="81359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Высота конуса 8, образующая 10. Найдите радиус вписанного шара 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24"/>
          <p:cNvGrpSpPr>
            <a:grpSpLocks/>
          </p:cNvGrpSpPr>
          <p:nvPr/>
        </p:nvGrpSpPr>
        <p:grpSpPr bwMode="auto">
          <a:xfrm>
            <a:off x="2554288" y="1989138"/>
            <a:ext cx="1730375" cy="3154362"/>
            <a:chOff x="6300192" y="2348880"/>
            <a:chExt cx="1800200" cy="3168352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6300192" y="2348880"/>
              <a:ext cx="0" cy="3107759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6300192" y="5517232"/>
              <a:ext cx="18002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Прямая соединительная линия 50"/>
          <p:cNvCxnSpPr/>
          <p:nvPr/>
        </p:nvCxnSpPr>
        <p:spPr>
          <a:xfrm flipV="1">
            <a:off x="2555875" y="3860800"/>
            <a:ext cx="936625" cy="504825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195513" y="1700213"/>
            <a:ext cx="5048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cs typeface="+mn-cs"/>
              </a:rPr>
              <a:t>А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563938" y="3500438"/>
            <a:ext cx="28733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cs typeface="+mn-cs"/>
              </a:rPr>
              <a:t>В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84663" y="5084763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cs typeface="+mn-cs"/>
              </a:rPr>
              <a:t>С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195513" y="4149725"/>
            <a:ext cx="3524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cs typeface="+mn-cs"/>
              </a:rPr>
              <a:t>К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339975" y="5229225"/>
            <a:ext cx="2873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cs typeface="+mn-cs"/>
              </a:rPr>
              <a:t>О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5148263" y="1484313"/>
            <a:ext cx="172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990099"/>
                </a:solidFill>
              </a:rPr>
              <a:t>Решение: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39750" y="4941888"/>
            <a:ext cx="35083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  <a:cs typeface="+mn-cs"/>
              </a:rPr>
              <a:t>D</a:t>
            </a:r>
            <a:endParaRPr lang="ru-RU" b="1" dirty="0">
              <a:solidFill>
                <a:schemeClr val="accent6">
                  <a:lumMod val="50000"/>
                </a:schemeClr>
              </a:solidFill>
              <a:cs typeface="+mn-cs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3348038" y="1989138"/>
            <a:ext cx="39608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1)</a:t>
            </a:r>
            <a:r>
              <a:rPr lang="ru-RU"/>
              <a:t>  </a:t>
            </a:r>
            <a:r>
              <a:rPr lang="en-US"/>
              <a:t> </a:t>
            </a:r>
            <a:endParaRPr lang="ru-RU"/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3779838" y="6381750"/>
          <a:ext cx="36576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Документ Wordpad" r:id="rId4" imgW="3657600" imgH="181440" progId="WordPad.Document.1">
                  <p:embed/>
                </p:oleObj>
              </mc:Choice>
              <mc:Fallback>
                <p:oleObj name="Документ Wordpad" r:id="rId4" imgW="3657600" imgH="181440" progId="WordPad.Document.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6381750"/>
                        <a:ext cx="3657600" cy="180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6"/>
          <p:cNvGraphicFramePr>
            <a:graphicFrameLocks noChangeAspect="1"/>
          </p:cNvGraphicFramePr>
          <p:nvPr/>
        </p:nvGraphicFramePr>
        <p:xfrm>
          <a:off x="3995738" y="1989138"/>
          <a:ext cx="38830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6" imgW="2222280" imgH="253800" progId="Equation.3">
                  <p:embed/>
                </p:oleObj>
              </mc:Choice>
              <mc:Fallback>
                <p:oleObj name="Формула" r:id="rId6" imgW="222228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1989138"/>
                        <a:ext cx="388302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3419475" y="2565400"/>
            <a:ext cx="5184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2)  </a:t>
            </a:r>
          </a:p>
        </p:txBody>
      </p:sp>
      <p:graphicFrame>
        <p:nvGraphicFramePr>
          <p:cNvPr id="64" name="Object 4"/>
          <p:cNvGraphicFramePr>
            <a:graphicFrameLocks noChangeAspect="1"/>
          </p:cNvGraphicFramePr>
          <p:nvPr/>
        </p:nvGraphicFramePr>
        <p:xfrm>
          <a:off x="3935413" y="2636838"/>
          <a:ext cx="49815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Формула" r:id="rId8" imgW="2819160" imgH="203040" progId="Equation.3">
                  <p:embed/>
                </p:oleObj>
              </mc:Choice>
              <mc:Fallback>
                <p:oleObj name="Формула" r:id="rId8" imgW="281916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5413" y="2636838"/>
                        <a:ext cx="4981575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8" name="Прямая соединительная линия 67"/>
          <p:cNvCxnSpPr/>
          <p:nvPr/>
        </p:nvCxnSpPr>
        <p:spPr>
          <a:xfrm>
            <a:off x="969963" y="5229225"/>
            <a:ext cx="165735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3779838" y="3141663"/>
            <a:ext cx="25209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3)</a:t>
            </a:r>
          </a:p>
        </p:txBody>
      </p:sp>
      <p:graphicFrame>
        <p:nvGraphicFramePr>
          <p:cNvPr id="66" name="Object 5"/>
          <p:cNvGraphicFramePr>
            <a:graphicFrameLocks noChangeAspect="1"/>
          </p:cNvGraphicFramePr>
          <p:nvPr/>
        </p:nvGraphicFramePr>
        <p:xfrm>
          <a:off x="4211638" y="2924175"/>
          <a:ext cx="3341687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Формула" r:id="rId10" imgW="1638000" imgH="419040" progId="Equation.3">
                  <p:embed/>
                </p:oleObj>
              </mc:Choice>
              <mc:Fallback>
                <p:oleObj name="Формула" r:id="rId10" imgW="163800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2924175"/>
                        <a:ext cx="3341687" cy="83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4572000" y="3933825"/>
            <a:ext cx="3600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4)</a:t>
            </a:r>
          </a:p>
        </p:txBody>
      </p:sp>
      <p:graphicFrame>
        <p:nvGraphicFramePr>
          <p:cNvPr id="71" name="Object 6"/>
          <p:cNvGraphicFramePr>
            <a:graphicFrameLocks noChangeAspect="1"/>
          </p:cNvGraphicFramePr>
          <p:nvPr/>
        </p:nvGraphicFramePr>
        <p:xfrm>
          <a:off x="4908550" y="3716338"/>
          <a:ext cx="3933825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Формула" r:id="rId12" imgW="2082600" imgH="393480" progId="Equation.3">
                  <p:embed/>
                </p:oleObj>
              </mc:Choice>
              <mc:Fallback>
                <p:oleObj name="Формула" r:id="rId12" imgW="208260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8550" y="3716338"/>
                        <a:ext cx="3933825" cy="779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4643438" y="4652963"/>
            <a:ext cx="3097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5)</a:t>
            </a:r>
          </a:p>
        </p:txBody>
      </p:sp>
      <p:graphicFrame>
        <p:nvGraphicFramePr>
          <p:cNvPr id="73" name="Object 7"/>
          <p:cNvGraphicFramePr>
            <a:graphicFrameLocks noChangeAspect="1"/>
          </p:cNvGraphicFramePr>
          <p:nvPr/>
        </p:nvGraphicFramePr>
        <p:xfrm>
          <a:off x="5076825" y="4508500"/>
          <a:ext cx="2855913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Формула" r:id="rId14" imgW="1536480" imgH="812520" progId="Equation.3">
                  <p:embed/>
                </p:oleObj>
              </mc:Choice>
              <mc:Fallback>
                <p:oleObj name="Формула" r:id="rId14" imgW="1536480" imgH="8125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4508500"/>
                        <a:ext cx="2855913" cy="138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TextBox 76"/>
          <p:cNvSpPr txBox="1">
            <a:spLocks noChangeArrowheads="1"/>
          </p:cNvSpPr>
          <p:nvPr/>
        </p:nvSpPr>
        <p:spPr bwMode="auto">
          <a:xfrm rot="-3510334">
            <a:off x="1197769" y="3567907"/>
            <a:ext cx="4905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2268538" y="3429000"/>
            <a:ext cx="43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9" name="Oval 20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323850" y="404813"/>
            <a:ext cx="719138" cy="576262"/>
          </a:xfrm>
          <a:prstGeom prst="ellipse">
            <a:avLst/>
          </a:prstGeom>
          <a:solidFill>
            <a:srgbClr val="FFCCFF">
              <a:alpha val="30980"/>
            </a:srgbClr>
          </a:solidFill>
          <a:ln w="38100" cmpd="dbl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FF0000"/>
                </a:solidFill>
                <a:latin typeface="Georgia" pitchFamily="18" charset="0"/>
              </a:rPr>
              <a:t>1</a:t>
            </a:r>
          </a:p>
        </p:txBody>
      </p:sp>
      <p:pic>
        <p:nvPicPr>
          <p:cNvPr id="7" name="Группа 30"/>
          <p:cNvPicPr>
            <a:picLocks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871538" y="1974850"/>
            <a:ext cx="3451225" cy="3767138"/>
          </a:xfrm>
          <a:prstGeom prst="rect">
            <a:avLst/>
          </a:prstGeom>
          <a:noFill/>
        </p:spPr>
      </p:pic>
      <p:grpSp>
        <p:nvGrpSpPr>
          <p:cNvPr id="9" name="Группа 33"/>
          <p:cNvGrpSpPr/>
          <p:nvPr/>
        </p:nvGrpSpPr>
        <p:grpSpPr>
          <a:xfrm>
            <a:off x="1620790" y="3284984"/>
            <a:ext cx="1945725" cy="1892321"/>
            <a:chOff x="5868144" y="1916832"/>
            <a:chExt cx="2736304" cy="2808312"/>
          </a:xfrm>
          <a:solidFill>
            <a:srgbClr val="FFFF00">
              <a:alpha val="8000"/>
            </a:srgbClr>
          </a:solidFill>
        </p:grpSpPr>
        <p:sp>
          <p:nvSpPr>
            <p:cNvPr id="91" name="Овал 90"/>
            <p:cNvSpPr/>
            <p:nvPr/>
          </p:nvSpPr>
          <p:spPr>
            <a:xfrm>
              <a:off x="5868144" y="1916832"/>
              <a:ext cx="2736304" cy="280831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2" name="Овал 91"/>
            <p:cNvSpPr/>
            <p:nvPr/>
          </p:nvSpPr>
          <p:spPr>
            <a:xfrm>
              <a:off x="5868144" y="2996952"/>
              <a:ext cx="2736304" cy="792088"/>
            </a:xfrm>
            <a:prstGeom prst="ellipse">
              <a:avLst/>
            </a:prstGeom>
            <a:grpFill/>
            <a:ln w="317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11" name="Группа 24"/>
          <p:cNvGrpSpPr>
            <a:grpSpLocks/>
          </p:cNvGrpSpPr>
          <p:nvPr/>
        </p:nvGrpSpPr>
        <p:grpSpPr bwMode="auto">
          <a:xfrm>
            <a:off x="2557463" y="1989138"/>
            <a:ext cx="1730375" cy="3154362"/>
            <a:chOff x="6300192" y="2348880"/>
            <a:chExt cx="1800200" cy="3168352"/>
          </a:xfrm>
        </p:grpSpPr>
        <p:cxnSp>
          <p:nvCxnSpPr>
            <p:cNvPr id="94" name="Прямая соединительная линия 93"/>
            <p:cNvCxnSpPr/>
            <p:nvPr/>
          </p:nvCxnSpPr>
          <p:spPr>
            <a:xfrm flipV="1">
              <a:off x="6300192" y="2348880"/>
              <a:ext cx="0" cy="3107759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>
              <a:off x="6300192" y="5517232"/>
              <a:ext cx="18002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6" name="Прямая соединительная линия 95"/>
          <p:cNvCxnSpPr/>
          <p:nvPr/>
        </p:nvCxnSpPr>
        <p:spPr>
          <a:xfrm flipV="1">
            <a:off x="2559050" y="3860800"/>
            <a:ext cx="936625" cy="504825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2197100" y="1700213"/>
            <a:ext cx="5064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cs typeface="+mn-cs"/>
              </a:rPr>
              <a:t>А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567113" y="3500438"/>
            <a:ext cx="28733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cs typeface="+mn-cs"/>
              </a:rPr>
              <a:t>В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197100" y="4149725"/>
            <a:ext cx="35401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cs typeface="+mn-cs"/>
              </a:rPr>
              <a:t>К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343150" y="5229225"/>
            <a:ext cx="2873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cs typeface="+mn-cs"/>
              </a:rPr>
              <a:t>О</a:t>
            </a:r>
          </a:p>
        </p:txBody>
      </p:sp>
      <p:cxnSp>
        <p:nvCxnSpPr>
          <p:cNvPr id="101" name="Прямая соединительная линия 100"/>
          <p:cNvCxnSpPr/>
          <p:nvPr/>
        </p:nvCxnSpPr>
        <p:spPr>
          <a:xfrm>
            <a:off x="973138" y="5229225"/>
            <a:ext cx="165735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>
            <a:spLocks noChangeArrowheads="1"/>
          </p:cNvSpPr>
          <p:nvPr/>
        </p:nvSpPr>
        <p:spPr bwMode="auto">
          <a:xfrm rot="-3510334">
            <a:off x="1200944" y="3567907"/>
            <a:ext cx="4905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2270125" y="3429000"/>
            <a:ext cx="433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5" grpId="0"/>
      <p:bldP spid="58" grpId="0"/>
      <p:bldP spid="59" grpId="0"/>
      <p:bldP spid="60" grpId="0"/>
      <p:bldP spid="65" grpId="0"/>
      <p:bldP spid="70" grpId="0"/>
      <p:bldP spid="72" grpId="0"/>
      <p:bldP spid="74" grpId="0"/>
      <p:bldP spid="77" grpId="0"/>
      <p:bldP spid="78" grpId="0"/>
      <p:bldP spid="39" grpId="0" animBg="1"/>
      <p:bldP spid="97" grpId="0"/>
      <p:bldP spid="99" grpId="0"/>
      <p:bldP spid="100" grpId="0"/>
      <p:bldP spid="102" grpId="0"/>
      <p:bldP spid="1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1187450" y="404813"/>
            <a:ext cx="7200900" cy="8636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400">
                <a:latin typeface="+mj-lt"/>
                <a:ea typeface="+mj-ea"/>
                <a:cs typeface="+mj-cs"/>
              </a:rPr>
              <a:t/>
            </a:r>
            <a:br>
              <a:rPr lang="ru-RU" sz="4400">
                <a:latin typeface="+mj-lt"/>
                <a:ea typeface="+mj-ea"/>
                <a:cs typeface="+mj-cs"/>
              </a:rPr>
            </a:br>
            <a:endParaRPr lang="ru-RU" sz="44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415CC71-37FD-42E8-AF8B-9135F533B639}" type="datetime1">
              <a:rPr lang="ru-RU" smtClean="0"/>
              <a:pPr>
                <a:defRPr/>
              </a:pPr>
              <a:t>02.11.2024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190D4B-ACE7-4F77-AB4A-20FB8D758D8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827088" y="188913"/>
            <a:ext cx="777716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Высота конуса равна 2, образующая равна 4. Найдите радиус описанного шара.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21"/>
          <p:cNvGrpSpPr>
            <a:grpSpLocks/>
          </p:cNvGrpSpPr>
          <p:nvPr/>
        </p:nvGrpSpPr>
        <p:grpSpPr bwMode="auto">
          <a:xfrm>
            <a:off x="684213" y="1700213"/>
            <a:ext cx="2949575" cy="3384550"/>
            <a:chOff x="5724128" y="1628800"/>
            <a:chExt cx="2878520" cy="3456384"/>
          </a:xfrm>
        </p:grpSpPr>
        <p:grpSp>
          <p:nvGrpSpPr>
            <p:cNvPr id="11" name="Овал 10"/>
            <p:cNvGrpSpPr>
              <a:grpSpLocks/>
            </p:cNvGrpSpPr>
            <p:nvPr/>
          </p:nvGrpSpPr>
          <p:grpSpPr bwMode="auto">
            <a:xfrm>
              <a:off x="5710804" y="4225367"/>
              <a:ext cx="2903184" cy="871553"/>
              <a:chOff x="670560" y="4242816"/>
              <a:chExt cx="2974848" cy="853440"/>
            </a:xfrm>
          </p:grpSpPr>
          <p:pic>
            <p:nvPicPr>
              <p:cNvPr id="2087" name="Овал 10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0560" y="4242816"/>
                <a:ext cx="2974848" cy="853440"/>
              </a:xfrm>
              <a:prstGeom prst="rect">
                <a:avLst/>
              </a:prstGeom>
              <a:noFill/>
            </p:spPr>
          </p:pic>
          <p:sp>
            <p:nvSpPr>
              <p:cNvPr id="2088" name="Text Box 40"/>
              <p:cNvSpPr txBox="1">
                <a:spLocks noChangeArrowheads="1"/>
              </p:cNvSpPr>
              <p:nvPr/>
            </p:nvSpPr>
            <p:spPr bwMode="auto">
              <a:xfrm>
                <a:off x="1116169" y="4376167"/>
                <a:ext cx="2085663" cy="5870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</p:grpSp>
        <p:cxnSp>
          <p:nvCxnSpPr>
            <p:cNvPr id="12" name="Прямая соединительная линия 11"/>
            <p:cNvCxnSpPr>
              <a:endCxn id="11" idx="2"/>
            </p:cNvCxnSpPr>
            <p:nvPr/>
          </p:nvCxnSpPr>
          <p:spPr>
            <a:xfrm flipH="1">
              <a:off x="5724128" y="1628800"/>
              <a:ext cx="1477044" cy="3032488"/>
            </a:xfrm>
            <a:prstGeom prst="line">
              <a:avLst/>
            </a:prstGeom>
            <a:gradFill>
              <a:gsLst>
                <a:gs pos="55000">
                  <a:schemeClr val="bg1">
                    <a:alpha val="45000"/>
                  </a:schemeClr>
                </a:gs>
                <a:gs pos="55000">
                  <a:schemeClr val="bg1"/>
                </a:gs>
                <a:gs pos="55000">
                  <a:schemeClr val="bg1"/>
                </a:gs>
                <a:gs pos="55000">
                  <a:schemeClr val="bg1"/>
                </a:gs>
                <a:gs pos="55000">
                  <a:schemeClr val="bg1"/>
                </a:gs>
                <a:gs pos="55000">
                  <a:schemeClr val="bg1"/>
                </a:gs>
                <a:gs pos="55000">
                  <a:schemeClr val="bg1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path path="shape">
                <a:fillToRect l="50000" t="50000" r="50000" b="50000"/>
              </a:path>
            </a:gradFill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endCxn id="11" idx="6"/>
            </p:cNvCxnSpPr>
            <p:nvPr/>
          </p:nvCxnSpPr>
          <p:spPr>
            <a:xfrm>
              <a:off x="7201170" y="1628800"/>
              <a:ext cx="1401478" cy="3032488"/>
            </a:xfrm>
            <a:prstGeom prst="line">
              <a:avLst/>
            </a:prstGeom>
            <a:gradFill>
              <a:gsLst>
                <a:gs pos="55000">
                  <a:schemeClr val="bg1">
                    <a:alpha val="45000"/>
                  </a:schemeClr>
                </a:gs>
                <a:gs pos="55000">
                  <a:schemeClr val="bg1"/>
                </a:gs>
                <a:gs pos="55000">
                  <a:schemeClr val="bg1"/>
                </a:gs>
                <a:gs pos="55000">
                  <a:schemeClr val="bg1"/>
                </a:gs>
                <a:gs pos="55000">
                  <a:schemeClr val="bg1"/>
                </a:gs>
                <a:gs pos="55000">
                  <a:schemeClr val="bg1"/>
                </a:gs>
                <a:gs pos="55000">
                  <a:schemeClr val="bg1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path path="shape">
                <a:fillToRect l="50000" t="50000" r="50000" b="50000"/>
              </a:path>
            </a:gradFill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92" name="Arc 5"/>
            <p:cNvSpPr>
              <a:spLocks/>
            </p:cNvSpPr>
            <p:nvPr/>
          </p:nvSpPr>
          <p:spPr bwMode="auto">
            <a:xfrm rot="10800000" flipV="1">
              <a:off x="5724128" y="4653136"/>
              <a:ext cx="2878520" cy="432048"/>
            </a:xfrm>
            <a:custGeom>
              <a:avLst/>
              <a:gdLst>
                <a:gd name="T0" fmla="*/ 2147483647 w 43121"/>
                <a:gd name="T1" fmla="*/ 2147483647 h 21600"/>
                <a:gd name="T2" fmla="*/ 0 w 43121"/>
                <a:gd name="T3" fmla="*/ 2147483647 h 21600"/>
                <a:gd name="T4" fmla="*/ 2147483647 w 43121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21"/>
                <a:gd name="T10" fmla="*/ 0 h 21600"/>
                <a:gd name="T11" fmla="*/ 43121 w 4312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21" h="21600" fill="none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</a:path>
                <a:path w="43121" h="21600" stroke="0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  <a:lnTo>
                    <a:pt x="21580" y="0"/>
                  </a:lnTo>
                  <a:close/>
                </a:path>
              </a:pathLst>
            </a:custGeom>
            <a:solidFill>
              <a:schemeClr val="bg1">
                <a:alpha val="16078"/>
              </a:schemeClr>
            </a:solidFill>
            <a:ln w="31750">
              <a:solidFill>
                <a:srgbClr val="1C1C1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93" name="Arc 5"/>
            <p:cNvSpPr>
              <a:spLocks/>
            </p:cNvSpPr>
            <p:nvPr/>
          </p:nvSpPr>
          <p:spPr bwMode="auto">
            <a:xfrm flipV="1">
              <a:off x="5724128" y="4221087"/>
              <a:ext cx="2808312" cy="409575"/>
            </a:xfrm>
            <a:custGeom>
              <a:avLst/>
              <a:gdLst>
                <a:gd name="T0" fmla="*/ 2147483647 w 43121"/>
                <a:gd name="T1" fmla="*/ 2147483647 h 21600"/>
                <a:gd name="T2" fmla="*/ 0 w 43121"/>
                <a:gd name="T3" fmla="*/ 2147483647 h 21600"/>
                <a:gd name="T4" fmla="*/ 2147483647 w 43121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21"/>
                <a:gd name="T10" fmla="*/ 0 h 21600"/>
                <a:gd name="T11" fmla="*/ 43121 w 4312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21" h="21600" fill="none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</a:path>
                <a:path w="43121" h="21600" stroke="0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  <a:lnTo>
                    <a:pt x="21580" y="0"/>
                  </a:lnTo>
                  <a:close/>
                </a:path>
              </a:pathLst>
            </a:custGeom>
            <a:solidFill>
              <a:schemeClr val="bg1">
                <a:alpha val="16078"/>
              </a:schemeClr>
            </a:solidFill>
            <a:ln w="38100">
              <a:solidFill>
                <a:srgbClr val="1C1C1C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" name="Группа 22"/>
          <p:cNvGrpSpPr>
            <a:grpSpLocks/>
          </p:cNvGrpSpPr>
          <p:nvPr/>
        </p:nvGrpSpPr>
        <p:grpSpPr bwMode="auto">
          <a:xfrm>
            <a:off x="323850" y="1700213"/>
            <a:ext cx="3671888" cy="3816350"/>
            <a:chOff x="755576" y="2420888"/>
            <a:chExt cx="3888432" cy="3744416"/>
          </a:xfrm>
        </p:grpSpPr>
        <p:sp>
          <p:nvSpPr>
            <p:cNvPr id="2084" name="Arc 20"/>
            <p:cNvSpPr>
              <a:spLocks/>
            </p:cNvSpPr>
            <p:nvPr/>
          </p:nvSpPr>
          <p:spPr bwMode="auto">
            <a:xfrm>
              <a:off x="755576" y="4221088"/>
              <a:ext cx="3857626" cy="533400"/>
            </a:xfrm>
            <a:custGeom>
              <a:avLst/>
              <a:gdLst>
                <a:gd name="T0" fmla="*/ 2147483647 w 42859"/>
                <a:gd name="T1" fmla="*/ 2147483647 h 21600"/>
                <a:gd name="T2" fmla="*/ 0 w 42859"/>
                <a:gd name="T3" fmla="*/ 2147483647 h 21600"/>
                <a:gd name="T4" fmla="*/ 2147483647 w 42859"/>
                <a:gd name="T5" fmla="*/ 0 h 21600"/>
                <a:gd name="T6" fmla="*/ 0 60000 65536"/>
                <a:gd name="T7" fmla="*/ 0 60000 65536"/>
                <a:gd name="T8" fmla="*/ 0 60000 65536"/>
                <a:gd name="T9" fmla="*/ 0 w 42859"/>
                <a:gd name="T10" fmla="*/ 0 h 21600"/>
                <a:gd name="T11" fmla="*/ 42859 w 4285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859" h="21600" fill="none" extrusionOk="0">
                  <a:moveTo>
                    <a:pt x="42859" y="2301"/>
                  </a:moveTo>
                  <a:cubicBezTo>
                    <a:pt x="41683" y="13276"/>
                    <a:pt x="32420" y="21599"/>
                    <a:pt x="21382" y="21600"/>
                  </a:cubicBezTo>
                  <a:cubicBezTo>
                    <a:pt x="10635" y="21600"/>
                    <a:pt x="1523" y="13699"/>
                    <a:pt x="0" y="3061"/>
                  </a:cubicBezTo>
                </a:path>
                <a:path w="42859" h="21600" stroke="0" extrusionOk="0">
                  <a:moveTo>
                    <a:pt x="42859" y="2301"/>
                  </a:moveTo>
                  <a:cubicBezTo>
                    <a:pt x="41683" y="13276"/>
                    <a:pt x="32420" y="21599"/>
                    <a:pt x="21382" y="21600"/>
                  </a:cubicBezTo>
                  <a:cubicBezTo>
                    <a:pt x="10635" y="21600"/>
                    <a:pt x="1523" y="13699"/>
                    <a:pt x="0" y="3061"/>
                  </a:cubicBezTo>
                  <a:lnTo>
                    <a:pt x="21382" y="0"/>
                  </a:lnTo>
                  <a:close/>
                </a:path>
              </a:pathLst>
            </a:custGeom>
            <a:noFill/>
            <a:ln w="12700">
              <a:solidFill>
                <a:srgbClr val="1C1C1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85" name="Arc 19"/>
            <p:cNvSpPr>
              <a:spLocks/>
            </p:cNvSpPr>
            <p:nvPr/>
          </p:nvSpPr>
          <p:spPr bwMode="auto">
            <a:xfrm flipV="1">
              <a:off x="755576" y="3645024"/>
              <a:ext cx="3879850" cy="741362"/>
            </a:xfrm>
            <a:custGeom>
              <a:avLst/>
              <a:gdLst>
                <a:gd name="T0" fmla="*/ 2147483647 w 43121"/>
                <a:gd name="T1" fmla="*/ 2147483647 h 21600"/>
                <a:gd name="T2" fmla="*/ 0 w 43121"/>
                <a:gd name="T3" fmla="*/ 2147483647 h 21600"/>
                <a:gd name="T4" fmla="*/ 2147483647 w 43121"/>
                <a:gd name="T5" fmla="*/ 0 h 21600"/>
                <a:gd name="T6" fmla="*/ 0 60000 65536"/>
                <a:gd name="T7" fmla="*/ 0 60000 65536"/>
                <a:gd name="T8" fmla="*/ 0 60000 65536"/>
                <a:gd name="T9" fmla="*/ 0 w 43121"/>
                <a:gd name="T10" fmla="*/ 0 h 21600"/>
                <a:gd name="T11" fmla="*/ 43121 w 4312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21" h="21600" fill="none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</a:path>
                <a:path w="43121" h="21600" stroke="0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  <a:lnTo>
                    <a:pt x="21580" y="0"/>
                  </a:lnTo>
                  <a:close/>
                </a:path>
              </a:pathLst>
            </a:custGeom>
            <a:noFill/>
            <a:ln w="12700">
              <a:solidFill>
                <a:srgbClr val="1C1C1C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755576" y="2420888"/>
              <a:ext cx="3888432" cy="3744416"/>
            </a:xfrm>
            <a:prstGeom prst="ellipse">
              <a:avLst/>
            </a:prstGeom>
            <a:solidFill>
              <a:schemeClr val="accent1">
                <a:alpha val="4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cxnSp>
        <p:nvCxnSpPr>
          <p:cNvPr id="25" name="Прямая соединительная линия 24"/>
          <p:cNvCxnSpPr>
            <a:stCxn id="21" idx="0"/>
          </p:cNvCxnSpPr>
          <p:nvPr/>
        </p:nvCxnSpPr>
        <p:spPr>
          <a:xfrm>
            <a:off x="2159000" y="1700213"/>
            <a:ext cx="36513" cy="3024187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11188" y="4652963"/>
            <a:ext cx="2952750" cy="71437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endCxn id="34" idx="1"/>
          </p:cNvCxnSpPr>
          <p:nvPr/>
        </p:nvCxnSpPr>
        <p:spPr>
          <a:xfrm flipV="1">
            <a:off x="611188" y="3363913"/>
            <a:ext cx="1522412" cy="1289050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Блок-схема: узел 32"/>
          <p:cNvSpPr/>
          <p:nvPr/>
        </p:nvSpPr>
        <p:spPr>
          <a:xfrm>
            <a:off x="3563938" y="4652963"/>
            <a:ext cx="71437" cy="7143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Блок-схема: узел 33"/>
          <p:cNvSpPr/>
          <p:nvPr/>
        </p:nvSpPr>
        <p:spPr>
          <a:xfrm>
            <a:off x="2124075" y="3357563"/>
            <a:ext cx="71438" cy="444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Блок-схема: узел 37"/>
          <p:cNvSpPr/>
          <p:nvPr/>
        </p:nvSpPr>
        <p:spPr>
          <a:xfrm>
            <a:off x="611188" y="4652963"/>
            <a:ext cx="63500" cy="635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</a:t>
            </a:r>
          </a:p>
        </p:txBody>
      </p:sp>
      <p:sp>
        <p:nvSpPr>
          <p:cNvPr id="39" name="Блок-схема: узел 38"/>
          <p:cNvSpPr/>
          <p:nvPr/>
        </p:nvSpPr>
        <p:spPr>
          <a:xfrm>
            <a:off x="2195513" y="1628775"/>
            <a:ext cx="63500" cy="6350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 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2195513" y="3429000"/>
            <a:ext cx="1490662" cy="1285875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851275" y="4581525"/>
            <a:ext cx="3603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В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979613" y="4652963"/>
            <a:ext cx="3603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Н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1692275" y="3068638"/>
            <a:ext cx="358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О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2124075" y="1196975"/>
            <a:ext cx="360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С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250825" y="4652963"/>
            <a:ext cx="3603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А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211638" y="1341438"/>
            <a:ext cx="172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990099"/>
                </a:solidFill>
              </a:rPr>
              <a:t>Решение: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3924300" y="1844675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1)</a:t>
            </a:r>
          </a:p>
        </p:txBody>
      </p:sp>
      <p:graphicFrame>
        <p:nvGraphicFramePr>
          <p:cNvPr id="66" name="Object 6"/>
          <p:cNvGraphicFramePr>
            <a:graphicFrameLocks noChangeAspect="1"/>
          </p:cNvGraphicFramePr>
          <p:nvPr/>
        </p:nvGraphicFramePr>
        <p:xfrm>
          <a:off x="4486275" y="1517650"/>
          <a:ext cx="4062413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Формула" r:id="rId4" imgW="1739880" imgH="431640" progId="Equation.3">
                  <p:embed/>
                </p:oleObj>
              </mc:Choice>
              <mc:Fallback>
                <p:oleObj name="Формула" r:id="rId4" imgW="173988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6275" y="1517650"/>
                        <a:ext cx="4062413" cy="922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835150" y="2492375"/>
            <a:ext cx="43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 rot="-7036343" flipH="1" flipV="1">
            <a:off x="2697162" y="25479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995738" y="2565400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2)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4500563" y="2349500"/>
          <a:ext cx="435927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Формула" r:id="rId6" imgW="1866600" imgH="457200" progId="Equation.3">
                  <p:embed/>
                </p:oleObj>
              </mc:Choice>
              <mc:Fallback>
                <p:oleObj name="Формула" r:id="rId6" imgW="18666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2349500"/>
                        <a:ext cx="4359275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4140200" y="3789363"/>
            <a:ext cx="431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3)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4787900" y="3644900"/>
          <a:ext cx="38258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Формула" r:id="rId8" imgW="1638000" imgH="431640" progId="Equation.3">
                  <p:embed/>
                </p:oleObj>
              </mc:Choice>
              <mc:Fallback>
                <p:oleObj name="Формула" r:id="rId8" imgW="16380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3644900"/>
                        <a:ext cx="38258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211638" y="4797425"/>
            <a:ext cx="431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4)</a:t>
            </a: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4643438" y="4581525"/>
          <a:ext cx="3795712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Формула" r:id="rId10" imgW="1625400" imgH="393480" progId="Equation.3">
                  <p:embed/>
                </p:oleObj>
              </mc:Choice>
              <mc:Fallback>
                <p:oleObj name="Формула" r:id="rId10" imgW="162540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581525"/>
                        <a:ext cx="3795712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067175" y="5661025"/>
            <a:ext cx="433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5)</a:t>
            </a:r>
          </a:p>
        </p:txBody>
      </p:sp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4427538" y="5300663"/>
          <a:ext cx="35877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Формула" r:id="rId12" imgW="1536480" imgH="457200" progId="Equation.3">
                  <p:embed/>
                </p:oleObj>
              </mc:Choice>
              <mc:Fallback>
                <p:oleObj name="Формула" r:id="rId12" imgW="153648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5300663"/>
                        <a:ext cx="358775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5"/>
          <p:cNvGraphicFramePr>
            <a:graphicFrameLocks noChangeAspect="1"/>
          </p:cNvGraphicFramePr>
          <p:nvPr/>
        </p:nvGraphicFramePr>
        <p:xfrm>
          <a:off x="4643438" y="4581525"/>
          <a:ext cx="3795712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Формула" r:id="rId14" imgW="1625400" imgH="393480" progId="Equation.3">
                  <p:embed/>
                </p:oleObj>
              </mc:Choice>
              <mc:Fallback>
                <p:oleObj name="Формула" r:id="rId14" imgW="1625400" imgH="39348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581525"/>
                        <a:ext cx="3795712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Oval 20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323850" y="260350"/>
            <a:ext cx="719138" cy="576263"/>
          </a:xfrm>
          <a:prstGeom prst="ellipse">
            <a:avLst/>
          </a:prstGeom>
          <a:solidFill>
            <a:srgbClr val="FFCCFF">
              <a:alpha val="30980"/>
            </a:srgbClr>
          </a:solidFill>
          <a:ln w="38100" cmpd="dbl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FF0000"/>
                </a:solidFill>
                <a:latin typeface="Georgia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500"/>
                            </p:stCondLst>
                            <p:childTnLst>
                              <p:par>
                                <p:cTn id="8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000"/>
                            </p:stCondLst>
                            <p:childTnLst>
                              <p:par>
                                <p:cTn id="9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000"/>
                            </p:stCondLst>
                            <p:childTnLst>
                              <p:par>
                                <p:cTn id="1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33" grpId="0" animBg="1"/>
      <p:bldP spid="34" grpId="0" animBg="1"/>
      <p:bldP spid="38" grpId="0" animBg="1"/>
      <p:bldP spid="39" grpId="0" animBg="1"/>
      <p:bldP spid="43" grpId="0"/>
      <p:bldP spid="45" grpId="0"/>
      <p:bldP spid="46" grpId="0"/>
      <p:bldP spid="47" grpId="0"/>
      <p:bldP spid="49" grpId="0"/>
      <p:bldP spid="50" grpId="0"/>
      <p:bldP spid="51" grpId="0"/>
      <p:bldP spid="52" grpId="0"/>
      <p:bldP spid="53" grpId="0"/>
      <p:bldP spid="55" grpId="0"/>
      <p:bldP spid="56" grpId="0"/>
      <p:bldP spid="57" grpId="0"/>
      <p:bldP spid="54" grpId="0" animBg="1"/>
    </p:bldLst>
  </p:timing>
</p:sld>
</file>

<file path=ppt/theme/theme1.xml><?xml version="1.0" encoding="utf-8"?>
<a:theme xmlns:a="http://schemas.openxmlformats.org/drawingml/2006/main" name="математика - 14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- 14!</Template>
  <TotalTime>3404</TotalTime>
  <Words>521</Words>
  <Application>Microsoft Office PowerPoint</Application>
  <PresentationFormat>Экран (4:3)</PresentationFormat>
  <Paragraphs>201</Paragraphs>
  <Slides>13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математика - 14!</vt:lpstr>
      <vt:lpstr>Документ Wordpad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Samsung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епчсмач</dc:title>
  <dc:creator>SEC</dc:creator>
  <dc:description>http://aida.ucoz.ru</dc:description>
  <cp:lastModifiedBy>admin</cp:lastModifiedBy>
  <cp:revision>62</cp:revision>
  <dcterms:created xsi:type="dcterms:W3CDTF">2011-11-30T14:29:14Z</dcterms:created>
  <dcterms:modified xsi:type="dcterms:W3CDTF">2024-11-02T07:24:40Z</dcterms:modified>
</cp:coreProperties>
</file>