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1" r:id="rId11"/>
    <p:sldId id="272" r:id="rId12"/>
    <p:sldId id="273" r:id="rId13"/>
    <p:sldId id="266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91" autoAdjust="0"/>
  </p:normalViewPr>
  <p:slideViewPr>
    <p:cSldViewPr>
      <p:cViewPr>
        <p:scale>
          <a:sx n="69" d="100"/>
          <a:sy n="69" d="100"/>
        </p:scale>
        <p:origin x="-4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827EE-E08A-4E44-BA83-B63991BFADD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973C1D-1114-4F44-A8C2-129F86147B87}">
      <dgm:prSet phldrT="[Текст]" custT="1"/>
      <dgm:spPr/>
      <dgm:t>
        <a:bodyPr/>
        <a:lstStyle/>
        <a:p>
          <a:r>
            <a:rPr lang="ru-RU" sz="2400" b="1" dirty="0" smtClean="0"/>
            <a:t>Установление и выплата пенсий</a:t>
          </a:r>
          <a:endParaRPr lang="ru-RU" sz="2400" b="1" dirty="0"/>
        </a:p>
      </dgm:t>
    </dgm:pt>
    <dgm:pt modelId="{BEB1C185-8EA6-43CD-B44E-189CC37DC2C4}" type="parTrans" cxnId="{27818054-D305-4656-B6C2-CB3BB62B4080}">
      <dgm:prSet/>
      <dgm:spPr/>
      <dgm:t>
        <a:bodyPr/>
        <a:lstStyle/>
        <a:p>
          <a:endParaRPr lang="ru-RU"/>
        </a:p>
      </dgm:t>
    </dgm:pt>
    <dgm:pt modelId="{C2445C29-ED93-4F2F-B7AD-C462E49A3637}" type="sibTrans" cxnId="{27818054-D305-4656-B6C2-CB3BB62B4080}">
      <dgm:prSet/>
      <dgm:spPr/>
      <dgm:t>
        <a:bodyPr/>
        <a:lstStyle/>
        <a:p>
          <a:endParaRPr lang="ru-RU"/>
        </a:p>
      </dgm:t>
    </dgm:pt>
    <dgm:pt modelId="{4DB157DA-D87B-438D-B509-BF33F85B9FF4}">
      <dgm:prSet phldrT="[Текст]" custT="1"/>
      <dgm:spPr/>
      <dgm:t>
        <a:bodyPr/>
        <a:lstStyle/>
        <a:p>
          <a:r>
            <a:rPr lang="ru-RU" sz="2400" b="1" dirty="0" smtClean="0"/>
            <a:t>Учет пенсионных прав граждан</a:t>
          </a:r>
          <a:endParaRPr lang="ru-RU" sz="2400" b="1" dirty="0"/>
        </a:p>
      </dgm:t>
    </dgm:pt>
    <dgm:pt modelId="{60871BF8-E3D8-4CEF-AB3B-51BDCAD9AA46}" type="parTrans" cxnId="{DA1B2ABB-07C0-4843-B8E3-173EDF3D0218}">
      <dgm:prSet/>
      <dgm:spPr/>
      <dgm:t>
        <a:bodyPr/>
        <a:lstStyle/>
        <a:p>
          <a:endParaRPr lang="ru-RU"/>
        </a:p>
      </dgm:t>
    </dgm:pt>
    <dgm:pt modelId="{7B752529-236A-489F-A2AE-C5D1FEA6CB02}" type="sibTrans" cxnId="{DA1B2ABB-07C0-4843-B8E3-173EDF3D0218}">
      <dgm:prSet/>
      <dgm:spPr/>
      <dgm:t>
        <a:bodyPr/>
        <a:lstStyle/>
        <a:p>
          <a:endParaRPr lang="ru-RU"/>
        </a:p>
      </dgm:t>
    </dgm:pt>
    <dgm:pt modelId="{849311C6-B5D0-4C20-AD54-C3B0B4AE2FCC}">
      <dgm:prSet phldrT="[Текст]" custT="1"/>
      <dgm:spPr/>
      <dgm:t>
        <a:bodyPr/>
        <a:lstStyle/>
        <a:p>
          <a:r>
            <a:rPr lang="ru-RU" sz="2400" b="1" dirty="0" smtClean="0"/>
            <a:t>Выдача сертификатов и направление средств материнского капитала</a:t>
          </a:r>
          <a:endParaRPr lang="ru-RU" sz="2400" b="1" dirty="0"/>
        </a:p>
      </dgm:t>
    </dgm:pt>
    <dgm:pt modelId="{2E9B2006-E516-47BA-9852-77D6EDA87673}" type="parTrans" cxnId="{273EE67D-40D9-4228-9576-5BC792E3AF64}">
      <dgm:prSet/>
      <dgm:spPr/>
      <dgm:t>
        <a:bodyPr/>
        <a:lstStyle/>
        <a:p>
          <a:endParaRPr lang="ru-RU"/>
        </a:p>
      </dgm:t>
    </dgm:pt>
    <dgm:pt modelId="{DF155809-CB0B-4ED1-8FF1-0AB331FF4C40}" type="sibTrans" cxnId="{273EE67D-40D9-4228-9576-5BC792E3AF64}">
      <dgm:prSet/>
      <dgm:spPr/>
      <dgm:t>
        <a:bodyPr/>
        <a:lstStyle/>
        <a:p>
          <a:endParaRPr lang="ru-RU"/>
        </a:p>
      </dgm:t>
    </dgm:pt>
    <dgm:pt modelId="{0BBC9502-4D46-4ADA-8137-826C3403A08D}">
      <dgm:prSet custT="1"/>
      <dgm:spPr/>
      <dgm:t>
        <a:bodyPr/>
        <a:lstStyle/>
        <a:p>
          <a:r>
            <a:rPr lang="ru-RU" sz="2400" b="1" dirty="0" smtClean="0"/>
            <a:t>Взаимодействие с работодателями</a:t>
          </a:r>
          <a:endParaRPr lang="ru-RU" sz="2400" b="1" dirty="0"/>
        </a:p>
      </dgm:t>
    </dgm:pt>
    <dgm:pt modelId="{26AD4975-AD2D-4CFC-B93E-9DD1DA58A37D}" type="parTrans" cxnId="{722E9F71-A7D3-4C1A-92C0-ECAFD15DD569}">
      <dgm:prSet/>
      <dgm:spPr/>
      <dgm:t>
        <a:bodyPr/>
        <a:lstStyle/>
        <a:p>
          <a:endParaRPr lang="ru-RU"/>
        </a:p>
      </dgm:t>
    </dgm:pt>
    <dgm:pt modelId="{6ADF58C4-4ED0-48F9-87FB-4040BC53D052}" type="sibTrans" cxnId="{722E9F71-A7D3-4C1A-92C0-ECAFD15DD569}">
      <dgm:prSet/>
      <dgm:spPr/>
      <dgm:t>
        <a:bodyPr/>
        <a:lstStyle/>
        <a:p>
          <a:endParaRPr lang="ru-RU"/>
        </a:p>
      </dgm:t>
    </dgm:pt>
    <dgm:pt modelId="{57A42FB8-5FB0-405E-A782-F4F026BF8F89}">
      <dgm:prSet custT="1"/>
      <dgm:spPr/>
      <dgm:t>
        <a:bodyPr/>
        <a:lstStyle/>
        <a:p>
          <a:r>
            <a:rPr lang="ru-RU" sz="2400" b="1" dirty="0" smtClean="0"/>
            <a:t>Ведение федерального реестра инвалидов</a:t>
          </a:r>
          <a:endParaRPr lang="ru-RU" sz="2400" b="1" dirty="0"/>
        </a:p>
      </dgm:t>
    </dgm:pt>
    <dgm:pt modelId="{9B1A0557-A3E1-4D87-B05D-85DB0C275A4E}" type="parTrans" cxnId="{B772FCAC-8E7C-4DBD-B012-7534DAF09CEE}">
      <dgm:prSet/>
      <dgm:spPr/>
      <dgm:t>
        <a:bodyPr/>
        <a:lstStyle/>
        <a:p>
          <a:endParaRPr lang="ru-RU"/>
        </a:p>
      </dgm:t>
    </dgm:pt>
    <dgm:pt modelId="{BF4C2817-8F81-4CCA-AF8C-D865EDF295B4}" type="sibTrans" cxnId="{B772FCAC-8E7C-4DBD-B012-7534DAF09CEE}">
      <dgm:prSet/>
      <dgm:spPr/>
      <dgm:t>
        <a:bodyPr/>
        <a:lstStyle/>
        <a:p>
          <a:endParaRPr lang="ru-RU"/>
        </a:p>
      </dgm:t>
    </dgm:pt>
    <dgm:pt modelId="{70A6F0CB-1EE1-421C-B9CD-8C75C38B606F}">
      <dgm:prSet custT="1"/>
      <dgm:spPr/>
      <dgm:t>
        <a:bodyPr/>
        <a:lstStyle/>
        <a:p>
          <a:r>
            <a:rPr lang="ru-RU" sz="2400" b="1" dirty="0" smtClean="0"/>
            <a:t>Учет пенсионных накоплений граждан</a:t>
          </a:r>
          <a:endParaRPr lang="ru-RU" sz="2400" b="1" dirty="0"/>
        </a:p>
      </dgm:t>
    </dgm:pt>
    <dgm:pt modelId="{A1B0C623-38E3-4E13-ACA4-5FC435B3FF40}" type="parTrans" cxnId="{76CCF9AF-750C-4122-98FC-C565BA4D5887}">
      <dgm:prSet/>
      <dgm:spPr/>
      <dgm:t>
        <a:bodyPr/>
        <a:lstStyle/>
        <a:p>
          <a:endParaRPr lang="ru-RU"/>
        </a:p>
      </dgm:t>
    </dgm:pt>
    <dgm:pt modelId="{EF558722-3CCD-4B76-B6EC-FA1D5D5D518A}" type="sibTrans" cxnId="{76CCF9AF-750C-4122-98FC-C565BA4D5887}">
      <dgm:prSet/>
      <dgm:spPr/>
      <dgm:t>
        <a:bodyPr/>
        <a:lstStyle/>
        <a:p>
          <a:endParaRPr lang="ru-RU"/>
        </a:p>
      </dgm:t>
    </dgm:pt>
    <dgm:pt modelId="{0B8ABE13-4529-4433-82FE-787CC6637C03}" type="pres">
      <dgm:prSet presAssocID="{09A827EE-E08A-4E44-BA83-B63991BFADD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687D86-5951-4EF5-B3A3-83AC4E6A4393}" type="pres">
      <dgm:prSet presAssocID="{80973C1D-1114-4F44-A8C2-129F86147B87}" presName="parentLin" presStyleCnt="0"/>
      <dgm:spPr/>
    </dgm:pt>
    <dgm:pt modelId="{D3A03712-62D0-43D3-A4D9-A42CEE4DF829}" type="pres">
      <dgm:prSet presAssocID="{80973C1D-1114-4F44-A8C2-129F86147B8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8210A9E-DDB1-4E5A-BF45-A53D37266287}" type="pres">
      <dgm:prSet presAssocID="{80973C1D-1114-4F44-A8C2-129F86147B8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B7AC88-8A74-41E8-9884-921CCC518B9E}" type="pres">
      <dgm:prSet presAssocID="{80973C1D-1114-4F44-A8C2-129F86147B87}" presName="negativeSpace" presStyleCnt="0"/>
      <dgm:spPr/>
    </dgm:pt>
    <dgm:pt modelId="{00A926C5-7686-4A74-83FF-41C530760A5D}" type="pres">
      <dgm:prSet presAssocID="{80973C1D-1114-4F44-A8C2-129F86147B87}" presName="childText" presStyleLbl="conFgAcc1" presStyleIdx="0" presStyleCnt="6" custLinFactNeighborX="-749" custLinFactNeighborY="3632">
        <dgm:presLayoutVars>
          <dgm:bulletEnabled val="1"/>
        </dgm:presLayoutVars>
      </dgm:prSet>
      <dgm:spPr/>
    </dgm:pt>
    <dgm:pt modelId="{98885F1A-362E-49E9-9695-7F24771E6A29}" type="pres">
      <dgm:prSet presAssocID="{C2445C29-ED93-4F2F-B7AD-C462E49A3637}" presName="spaceBetweenRectangles" presStyleCnt="0"/>
      <dgm:spPr/>
    </dgm:pt>
    <dgm:pt modelId="{6C08FD35-9586-4B97-B1C1-4BAEB17F5360}" type="pres">
      <dgm:prSet presAssocID="{4DB157DA-D87B-438D-B509-BF33F85B9FF4}" presName="parentLin" presStyleCnt="0"/>
      <dgm:spPr/>
    </dgm:pt>
    <dgm:pt modelId="{B0D2BA99-6634-4ECC-913F-22ECB393D343}" type="pres">
      <dgm:prSet presAssocID="{4DB157DA-D87B-438D-B509-BF33F85B9FF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2F5D429-D020-4AE3-BC88-D49231D43870}" type="pres">
      <dgm:prSet presAssocID="{4DB157DA-D87B-438D-B509-BF33F85B9FF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8EF3A-8F12-4D57-B9A8-3066DEFFE384}" type="pres">
      <dgm:prSet presAssocID="{4DB157DA-D87B-438D-B509-BF33F85B9FF4}" presName="negativeSpace" presStyleCnt="0"/>
      <dgm:spPr/>
    </dgm:pt>
    <dgm:pt modelId="{D1E3EF5A-8670-4715-A922-9E8069E9428B}" type="pres">
      <dgm:prSet presAssocID="{4DB157DA-D87B-438D-B509-BF33F85B9FF4}" presName="childText" presStyleLbl="conFgAcc1" presStyleIdx="1" presStyleCnt="6">
        <dgm:presLayoutVars>
          <dgm:bulletEnabled val="1"/>
        </dgm:presLayoutVars>
      </dgm:prSet>
      <dgm:spPr/>
    </dgm:pt>
    <dgm:pt modelId="{AE12E36C-8C03-47B5-A930-7744C8B91084}" type="pres">
      <dgm:prSet presAssocID="{7B752529-236A-489F-A2AE-C5D1FEA6CB02}" presName="spaceBetweenRectangles" presStyleCnt="0"/>
      <dgm:spPr/>
    </dgm:pt>
    <dgm:pt modelId="{DC13E094-6C35-402A-88FC-6844E7FB6918}" type="pres">
      <dgm:prSet presAssocID="{849311C6-B5D0-4C20-AD54-C3B0B4AE2FCC}" presName="parentLin" presStyleCnt="0"/>
      <dgm:spPr/>
    </dgm:pt>
    <dgm:pt modelId="{1CA961C5-817E-48EE-8D04-AE742E521FA0}" type="pres">
      <dgm:prSet presAssocID="{849311C6-B5D0-4C20-AD54-C3B0B4AE2FCC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F130C33B-CD7A-4DC4-8EF5-9E832B8BD7DF}" type="pres">
      <dgm:prSet presAssocID="{849311C6-B5D0-4C20-AD54-C3B0B4AE2FCC}" presName="parentText" presStyleLbl="node1" presStyleIdx="2" presStyleCnt="6" custScaleX="106070" custScaleY="1576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52874-FCBD-4445-96CB-EC16E6938E0B}" type="pres">
      <dgm:prSet presAssocID="{849311C6-B5D0-4C20-AD54-C3B0B4AE2FCC}" presName="negativeSpace" presStyleCnt="0"/>
      <dgm:spPr/>
    </dgm:pt>
    <dgm:pt modelId="{3E35480D-92D7-4250-B74C-8CEAC27B9143}" type="pres">
      <dgm:prSet presAssocID="{849311C6-B5D0-4C20-AD54-C3B0B4AE2FCC}" presName="childText" presStyleLbl="conFgAcc1" presStyleIdx="2" presStyleCnt="6">
        <dgm:presLayoutVars>
          <dgm:bulletEnabled val="1"/>
        </dgm:presLayoutVars>
      </dgm:prSet>
      <dgm:spPr/>
    </dgm:pt>
    <dgm:pt modelId="{0BF9BE96-C95A-48EB-A32A-C9AA3F7F22B5}" type="pres">
      <dgm:prSet presAssocID="{DF155809-CB0B-4ED1-8FF1-0AB331FF4C40}" presName="spaceBetweenRectangles" presStyleCnt="0"/>
      <dgm:spPr/>
    </dgm:pt>
    <dgm:pt modelId="{DDCD71C1-37D2-408C-9751-465C7578320E}" type="pres">
      <dgm:prSet presAssocID="{0BBC9502-4D46-4ADA-8137-826C3403A08D}" presName="parentLin" presStyleCnt="0"/>
      <dgm:spPr/>
    </dgm:pt>
    <dgm:pt modelId="{945C9C5C-BB0E-4E33-84BA-1F5B78117F5B}" type="pres">
      <dgm:prSet presAssocID="{0BBC9502-4D46-4ADA-8137-826C3403A08D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8600A33-79E0-4312-A143-10B2A81B5563}" type="pres">
      <dgm:prSet presAssocID="{0BBC9502-4D46-4ADA-8137-826C3403A08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E98CF-C66D-42BC-BDC3-DF03D6A7C118}" type="pres">
      <dgm:prSet presAssocID="{0BBC9502-4D46-4ADA-8137-826C3403A08D}" presName="negativeSpace" presStyleCnt="0"/>
      <dgm:spPr/>
    </dgm:pt>
    <dgm:pt modelId="{47B366F5-C7B6-48EC-A261-73095B352FEC}" type="pres">
      <dgm:prSet presAssocID="{0BBC9502-4D46-4ADA-8137-826C3403A08D}" presName="childText" presStyleLbl="conFgAcc1" presStyleIdx="3" presStyleCnt="6">
        <dgm:presLayoutVars>
          <dgm:bulletEnabled val="1"/>
        </dgm:presLayoutVars>
      </dgm:prSet>
      <dgm:spPr/>
    </dgm:pt>
    <dgm:pt modelId="{AC1F50D5-5948-4BFC-A830-EF1E69700FA1}" type="pres">
      <dgm:prSet presAssocID="{6ADF58C4-4ED0-48F9-87FB-4040BC53D052}" presName="spaceBetweenRectangles" presStyleCnt="0"/>
      <dgm:spPr/>
    </dgm:pt>
    <dgm:pt modelId="{78F1AAC8-818F-44BF-9A10-83FF1AEE57DB}" type="pres">
      <dgm:prSet presAssocID="{70A6F0CB-1EE1-421C-B9CD-8C75C38B606F}" presName="parentLin" presStyleCnt="0"/>
      <dgm:spPr/>
    </dgm:pt>
    <dgm:pt modelId="{42535B71-78F0-4F02-841C-ECC8D4C5604A}" type="pres">
      <dgm:prSet presAssocID="{70A6F0CB-1EE1-421C-B9CD-8C75C38B606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D56937E-B874-4D72-A3C7-BB63488302FD}" type="pres">
      <dgm:prSet presAssocID="{70A6F0CB-1EE1-421C-B9CD-8C75C38B606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7D883E-58C2-4E9A-B57F-E37558A4F4B2}" type="pres">
      <dgm:prSet presAssocID="{70A6F0CB-1EE1-421C-B9CD-8C75C38B606F}" presName="negativeSpace" presStyleCnt="0"/>
      <dgm:spPr/>
    </dgm:pt>
    <dgm:pt modelId="{74870BA0-EBD7-412B-844D-2C94626DAC9F}" type="pres">
      <dgm:prSet presAssocID="{70A6F0CB-1EE1-421C-B9CD-8C75C38B606F}" presName="childText" presStyleLbl="conFgAcc1" presStyleIdx="4" presStyleCnt="6">
        <dgm:presLayoutVars>
          <dgm:bulletEnabled val="1"/>
        </dgm:presLayoutVars>
      </dgm:prSet>
      <dgm:spPr/>
    </dgm:pt>
    <dgm:pt modelId="{8CB14835-C32D-4681-AA04-516199F8B7CA}" type="pres">
      <dgm:prSet presAssocID="{EF558722-3CCD-4B76-B6EC-FA1D5D5D518A}" presName="spaceBetweenRectangles" presStyleCnt="0"/>
      <dgm:spPr/>
    </dgm:pt>
    <dgm:pt modelId="{47A3A180-A4AA-4AC0-BDB0-8442AEAC188F}" type="pres">
      <dgm:prSet presAssocID="{57A42FB8-5FB0-405E-A782-F4F026BF8F89}" presName="parentLin" presStyleCnt="0"/>
      <dgm:spPr/>
    </dgm:pt>
    <dgm:pt modelId="{43C9B291-B99C-4488-812A-E954E5C64880}" type="pres">
      <dgm:prSet presAssocID="{57A42FB8-5FB0-405E-A782-F4F026BF8F89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7AA67F-906F-40E9-B2FC-FA6417627971}" type="pres">
      <dgm:prSet presAssocID="{57A42FB8-5FB0-405E-A782-F4F026BF8F89}" presName="parentText" presStyleLbl="node1" presStyleIdx="5" presStyleCnt="6" custScaleX="98570" custScaleY="1516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D16F8-5A40-4F8B-A87B-C965E0F21B20}" type="pres">
      <dgm:prSet presAssocID="{57A42FB8-5FB0-405E-A782-F4F026BF8F89}" presName="negativeSpace" presStyleCnt="0"/>
      <dgm:spPr/>
    </dgm:pt>
    <dgm:pt modelId="{6F1739B7-8076-491E-BC6B-6F5A1944C355}" type="pres">
      <dgm:prSet presAssocID="{57A42FB8-5FB0-405E-A782-F4F026BF8F8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FCE750E-D8EC-4B72-94D2-DC0ACD48A6DA}" type="presOf" srcId="{849311C6-B5D0-4C20-AD54-C3B0B4AE2FCC}" destId="{F130C33B-CD7A-4DC4-8EF5-9E832B8BD7DF}" srcOrd="1" destOrd="0" presId="urn:microsoft.com/office/officeart/2005/8/layout/list1"/>
    <dgm:cxn modelId="{27818054-D305-4656-B6C2-CB3BB62B4080}" srcId="{09A827EE-E08A-4E44-BA83-B63991BFADDE}" destId="{80973C1D-1114-4F44-A8C2-129F86147B87}" srcOrd="0" destOrd="0" parTransId="{BEB1C185-8EA6-43CD-B44E-189CC37DC2C4}" sibTransId="{C2445C29-ED93-4F2F-B7AD-C462E49A3637}"/>
    <dgm:cxn modelId="{B16338A6-D208-4C13-A8DD-A72D27FBFF53}" type="presOf" srcId="{80973C1D-1114-4F44-A8C2-129F86147B87}" destId="{D3A03712-62D0-43D3-A4D9-A42CEE4DF829}" srcOrd="0" destOrd="0" presId="urn:microsoft.com/office/officeart/2005/8/layout/list1"/>
    <dgm:cxn modelId="{1A9504DF-5B20-4A66-985C-4630A96424B2}" type="presOf" srcId="{70A6F0CB-1EE1-421C-B9CD-8C75C38B606F}" destId="{9D56937E-B874-4D72-A3C7-BB63488302FD}" srcOrd="1" destOrd="0" presId="urn:microsoft.com/office/officeart/2005/8/layout/list1"/>
    <dgm:cxn modelId="{304C90B0-6C63-454F-B5C7-B905E6B7D230}" type="presOf" srcId="{70A6F0CB-1EE1-421C-B9CD-8C75C38B606F}" destId="{42535B71-78F0-4F02-841C-ECC8D4C5604A}" srcOrd="0" destOrd="0" presId="urn:microsoft.com/office/officeart/2005/8/layout/list1"/>
    <dgm:cxn modelId="{0047FBDD-1D56-47EF-B835-3DC73B5D8624}" type="presOf" srcId="{849311C6-B5D0-4C20-AD54-C3B0B4AE2FCC}" destId="{1CA961C5-817E-48EE-8D04-AE742E521FA0}" srcOrd="0" destOrd="0" presId="urn:microsoft.com/office/officeart/2005/8/layout/list1"/>
    <dgm:cxn modelId="{155DCF36-483D-48EC-B41C-F981E837C001}" type="presOf" srcId="{0BBC9502-4D46-4ADA-8137-826C3403A08D}" destId="{48600A33-79E0-4312-A143-10B2A81B5563}" srcOrd="1" destOrd="0" presId="urn:microsoft.com/office/officeart/2005/8/layout/list1"/>
    <dgm:cxn modelId="{76CCF9AF-750C-4122-98FC-C565BA4D5887}" srcId="{09A827EE-E08A-4E44-BA83-B63991BFADDE}" destId="{70A6F0CB-1EE1-421C-B9CD-8C75C38B606F}" srcOrd="4" destOrd="0" parTransId="{A1B0C623-38E3-4E13-ACA4-5FC435B3FF40}" sibTransId="{EF558722-3CCD-4B76-B6EC-FA1D5D5D518A}"/>
    <dgm:cxn modelId="{DA1B2ABB-07C0-4843-B8E3-173EDF3D0218}" srcId="{09A827EE-E08A-4E44-BA83-B63991BFADDE}" destId="{4DB157DA-D87B-438D-B509-BF33F85B9FF4}" srcOrd="1" destOrd="0" parTransId="{60871BF8-E3D8-4CEF-AB3B-51BDCAD9AA46}" sibTransId="{7B752529-236A-489F-A2AE-C5D1FEA6CB02}"/>
    <dgm:cxn modelId="{9B48C70C-E71F-41ED-92B8-72B1D820244A}" type="presOf" srcId="{4DB157DA-D87B-438D-B509-BF33F85B9FF4}" destId="{B0D2BA99-6634-4ECC-913F-22ECB393D343}" srcOrd="0" destOrd="0" presId="urn:microsoft.com/office/officeart/2005/8/layout/list1"/>
    <dgm:cxn modelId="{B772FCAC-8E7C-4DBD-B012-7534DAF09CEE}" srcId="{09A827EE-E08A-4E44-BA83-B63991BFADDE}" destId="{57A42FB8-5FB0-405E-A782-F4F026BF8F89}" srcOrd="5" destOrd="0" parTransId="{9B1A0557-A3E1-4D87-B05D-85DB0C275A4E}" sibTransId="{BF4C2817-8F81-4CCA-AF8C-D865EDF295B4}"/>
    <dgm:cxn modelId="{273EE67D-40D9-4228-9576-5BC792E3AF64}" srcId="{09A827EE-E08A-4E44-BA83-B63991BFADDE}" destId="{849311C6-B5D0-4C20-AD54-C3B0B4AE2FCC}" srcOrd="2" destOrd="0" parTransId="{2E9B2006-E516-47BA-9852-77D6EDA87673}" sibTransId="{DF155809-CB0B-4ED1-8FF1-0AB331FF4C40}"/>
    <dgm:cxn modelId="{E4BA6D23-8A40-4338-A6D8-202A90556091}" type="presOf" srcId="{57A42FB8-5FB0-405E-A782-F4F026BF8F89}" destId="{D67AA67F-906F-40E9-B2FC-FA6417627971}" srcOrd="1" destOrd="0" presId="urn:microsoft.com/office/officeart/2005/8/layout/list1"/>
    <dgm:cxn modelId="{03927BFA-4C0C-48A5-8CA1-C47010F1C338}" type="presOf" srcId="{57A42FB8-5FB0-405E-A782-F4F026BF8F89}" destId="{43C9B291-B99C-4488-812A-E954E5C64880}" srcOrd="0" destOrd="0" presId="urn:microsoft.com/office/officeart/2005/8/layout/list1"/>
    <dgm:cxn modelId="{1B8D8DF1-8578-45EF-8A0B-23CA561D046F}" type="presOf" srcId="{0BBC9502-4D46-4ADA-8137-826C3403A08D}" destId="{945C9C5C-BB0E-4E33-84BA-1F5B78117F5B}" srcOrd="0" destOrd="0" presId="urn:microsoft.com/office/officeart/2005/8/layout/list1"/>
    <dgm:cxn modelId="{68A3C607-27F0-4FE4-8CE6-37D25BBFFF05}" type="presOf" srcId="{09A827EE-E08A-4E44-BA83-B63991BFADDE}" destId="{0B8ABE13-4529-4433-82FE-787CC6637C03}" srcOrd="0" destOrd="0" presId="urn:microsoft.com/office/officeart/2005/8/layout/list1"/>
    <dgm:cxn modelId="{9A6E49E4-AB07-4719-9610-2B84529615D6}" type="presOf" srcId="{80973C1D-1114-4F44-A8C2-129F86147B87}" destId="{F8210A9E-DDB1-4E5A-BF45-A53D37266287}" srcOrd="1" destOrd="0" presId="urn:microsoft.com/office/officeart/2005/8/layout/list1"/>
    <dgm:cxn modelId="{722E9F71-A7D3-4C1A-92C0-ECAFD15DD569}" srcId="{09A827EE-E08A-4E44-BA83-B63991BFADDE}" destId="{0BBC9502-4D46-4ADA-8137-826C3403A08D}" srcOrd="3" destOrd="0" parTransId="{26AD4975-AD2D-4CFC-B93E-9DD1DA58A37D}" sibTransId="{6ADF58C4-4ED0-48F9-87FB-4040BC53D052}"/>
    <dgm:cxn modelId="{95C1D5DD-A4D5-468A-82CB-BAD3DB53C16C}" type="presOf" srcId="{4DB157DA-D87B-438D-B509-BF33F85B9FF4}" destId="{B2F5D429-D020-4AE3-BC88-D49231D43870}" srcOrd="1" destOrd="0" presId="urn:microsoft.com/office/officeart/2005/8/layout/list1"/>
    <dgm:cxn modelId="{3E337514-0900-453E-89A8-8879E3946384}" type="presParOf" srcId="{0B8ABE13-4529-4433-82FE-787CC6637C03}" destId="{64687D86-5951-4EF5-B3A3-83AC4E6A4393}" srcOrd="0" destOrd="0" presId="urn:microsoft.com/office/officeart/2005/8/layout/list1"/>
    <dgm:cxn modelId="{BDDD9964-4BD5-40C2-8F7D-70C3E97B1E39}" type="presParOf" srcId="{64687D86-5951-4EF5-B3A3-83AC4E6A4393}" destId="{D3A03712-62D0-43D3-A4D9-A42CEE4DF829}" srcOrd="0" destOrd="0" presId="urn:microsoft.com/office/officeart/2005/8/layout/list1"/>
    <dgm:cxn modelId="{9D7B4183-20C3-4574-9023-AC21957F579F}" type="presParOf" srcId="{64687D86-5951-4EF5-B3A3-83AC4E6A4393}" destId="{F8210A9E-DDB1-4E5A-BF45-A53D37266287}" srcOrd="1" destOrd="0" presId="urn:microsoft.com/office/officeart/2005/8/layout/list1"/>
    <dgm:cxn modelId="{D8C567CD-2C11-4F6B-BE5D-B10E51DA2762}" type="presParOf" srcId="{0B8ABE13-4529-4433-82FE-787CC6637C03}" destId="{9AB7AC88-8A74-41E8-9884-921CCC518B9E}" srcOrd="1" destOrd="0" presId="urn:microsoft.com/office/officeart/2005/8/layout/list1"/>
    <dgm:cxn modelId="{338929A0-9EE4-480F-9365-96E394886935}" type="presParOf" srcId="{0B8ABE13-4529-4433-82FE-787CC6637C03}" destId="{00A926C5-7686-4A74-83FF-41C530760A5D}" srcOrd="2" destOrd="0" presId="urn:microsoft.com/office/officeart/2005/8/layout/list1"/>
    <dgm:cxn modelId="{5631704D-BD4B-4FFE-A631-F43A74456007}" type="presParOf" srcId="{0B8ABE13-4529-4433-82FE-787CC6637C03}" destId="{98885F1A-362E-49E9-9695-7F24771E6A29}" srcOrd="3" destOrd="0" presId="urn:microsoft.com/office/officeart/2005/8/layout/list1"/>
    <dgm:cxn modelId="{D99DEE7B-D77E-46B9-990E-5691F2B395FC}" type="presParOf" srcId="{0B8ABE13-4529-4433-82FE-787CC6637C03}" destId="{6C08FD35-9586-4B97-B1C1-4BAEB17F5360}" srcOrd="4" destOrd="0" presId="urn:microsoft.com/office/officeart/2005/8/layout/list1"/>
    <dgm:cxn modelId="{50B98849-B08A-4DFC-944F-1D4892C4A5F9}" type="presParOf" srcId="{6C08FD35-9586-4B97-B1C1-4BAEB17F5360}" destId="{B0D2BA99-6634-4ECC-913F-22ECB393D343}" srcOrd="0" destOrd="0" presId="urn:microsoft.com/office/officeart/2005/8/layout/list1"/>
    <dgm:cxn modelId="{FA71EA13-F191-4D2C-A796-2AB9362A2D6E}" type="presParOf" srcId="{6C08FD35-9586-4B97-B1C1-4BAEB17F5360}" destId="{B2F5D429-D020-4AE3-BC88-D49231D43870}" srcOrd="1" destOrd="0" presId="urn:microsoft.com/office/officeart/2005/8/layout/list1"/>
    <dgm:cxn modelId="{D1CF6268-04A7-48D1-AC2C-19900A719FB7}" type="presParOf" srcId="{0B8ABE13-4529-4433-82FE-787CC6637C03}" destId="{07B8EF3A-8F12-4D57-B9A8-3066DEFFE384}" srcOrd="5" destOrd="0" presId="urn:microsoft.com/office/officeart/2005/8/layout/list1"/>
    <dgm:cxn modelId="{9BA54073-3FC4-4C35-B93F-3551FCD22594}" type="presParOf" srcId="{0B8ABE13-4529-4433-82FE-787CC6637C03}" destId="{D1E3EF5A-8670-4715-A922-9E8069E9428B}" srcOrd="6" destOrd="0" presId="urn:microsoft.com/office/officeart/2005/8/layout/list1"/>
    <dgm:cxn modelId="{EF6E3827-CE21-4213-A1EB-86E387DE839A}" type="presParOf" srcId="{0B8ABE13-4529-4433-82FE-787CC6637C03}" destId="{AE12E36C-8C03-47B5-A930-7744C8B91084}" srcOrd="7" destOrd="0" presId="urn:microsoft.com/office/officeart/2005/8/layout/list1"/>
    <dgm:cxn modelId="{EBFC4B2F-A4E1-4411-9FB3-B826F9E9594E}" type="presParOf" srcId="{0B8ABE13-4529-4433-82FE-787CC6637C03}" destId="{DC13E094-6C35-402A-88FC-6844E7FB6918}" srcOrd="8" destOrd="0" presId="urn:microsoft.com/office/officeart/2005/8/layout/list1"/>
    <dgm:cxn modelId="{EBD0B47F-45A5-4279-9C5D-A8BB42B0E076}" type="presParOf" srcId="{DC13E094-6C35-402A-88FC-6844E7FB6918}" destId="{1CA961C5-817E-48EE-8D04-AE742E521FA0}" srcOrd="0" destOrd="0" presId="urn:microsoft.com/office/officeart/2005/8/layout/list1"/>
    <dgm:cxn modelId="{ED841E71-00A2-4F19-881B-B847A6499A49}" type="presParOf" srcId="{DC13E094-6C35-402A-88FC-6844E7FB6918}" destId="{F130C33B-CD7A-4DC4-8EF5-9E832B8BD7DF}" srcOrd="1" destOrd="0" presId="urn:microsoft.com/office/officeart/2005/8/layout/list1"/>
    <dgm:cxn modelId="{73EAB0B1-C13A-47A3-A243-575599CF172D}" type="presParOf" srcId="{0B8ABE13-4529-4433-82FE-787CC6637C03}" destId="{ACF52874-FCBD-4445-96CB-EC16E6938E0B}" srcOrd="9" destOrd="0" presId="urn:microsoft.com/office/officeart/2005/8/layout/list1"/>
    <dgm:cxn modelId="{57BECD56-251A-43E4-8684-409C4DDA1F74}" type="presParOf" srcId="{0B8ABE13-4529-4433-82FE-787CC6637C03}" destId="{3E35480D-92D7-4250-B74C-8CEAC27B9143}" srcOrd="10" destOrd="0" presId="urn:microsoft.com/office/officeart/2005/8/layout/list1"/>
    <dgm:cxn modelId="{2ADE0662-E426-4B57-BE77-F8AEDBDB167F}" type="presParOf" srcId="{0B8ABE13-4529-4433-82FE-787CC6637C03}" destId="{0BF9BE96-C95A-48EB-A32A-C9AA3F7F22B5}" srcOrd="11" destOrd="0" presId="urn:microsoft.com/office/officeart/2005/8/layout/list1"/>
    <dgm:cxn modelId="{963B88B1-645E-4515-A631-5098D4C7AB96}" type="presParOf" srcId="{0B8ABE13-4529-4433-82FE-787CC6637C03}" destId="{DDCD71C1-37D2-408C-9751-465C7578320E}" srcOrd="12" destOrd="0" presId="urn:microsoft.com/office/officeart/2005/8/layout/list1"/>
    <dgm:cxn modelId="{088BEC2F-FDD5-4174-B66E-B13BEAA419F7}" type="presParOf" srcId="{DDCD71C1-37D2-408C-9751-465C7578320E}" destId="{945C9C5C-BB0E-4E33-84BA-1F5B78117F5B}" srcOrd="0" destOrd="0" presId="urn:microsoft.com/office/officeart/2005/8/layout/list1"/>
    <dgm:cxn modelId="{5116A5E6-0BDE-40FB-8BFA-B8539D5C4882}" type="presParOf" srcId="{DDCD71C1-37D2-408C-9751-465C7578320E}" destId="{48600A33-79E0-4312-A143-10B2A81B5563}" srcOrd="1" destOrd="0" presId="urn:microsoft.com/office/officeart/2005/8/layout/list1"/>
    <dgm:cxn modelId="{09AB83C2-1671-44F6-AB09-10F2E76A0F11}" type="presParOf" srcId="{0B8ABE13-4529-4433-82FE-787CC6637C03}" destId="{DC0E98CF-C66D-42BC-BDC3-DF03D6A7C118}" srcOrd="13" destOrd="0" presId="urn:microsoft.com/office/officeart/2005/8/layout/list1"/>
    <dgm:cxn modelId="{41DCF97F-144A-47F2-8204-103979F44996}" type="presParOf" srcId="{0B8ABE13-4529-4433-82FE-787CC6637C03}" destId="{47B366F5-C7B6-48EC-A261-73095B352FEC}" srcOrd="14" destOrd="0" presId="urn:microsoft.com/office/officeart/2005/8/layout/list1"/>
    <dgm:cxn modelId="{43455AF6-184B-4BE5-9040-3E1F75910B19}" type="presParOf" srcId="{0B8ABE13-4529-4433-82FE-787CC6637C03}" destId="{AC1F50D5-5948-4BFC-A830-EF1E69700FA1}" srcOrd="15" destOrd="0" presId="urn:microsoft.com/office/officeart/2005/8/layout/list1"/>
    <dgm:cxn modelId="{E6F395B5-4F0B-4621-A0D8-B3B09AD8A56D}" type="presParOf" srcId="{0B8ABE13-4529-4433-82FE-787CC6637C03}" destId="{78F1AAC8-818F-44BF-9A10-83FF1AEE57DB}" srcOrd="16" destOrd="0" presId="urn:microsoft.com/office/officeart/2005/8/layout/list1"/>
    <dgm:cxn modelId="{CDAA8D3B-1B73-43C3-BB1E-FBBBF514762E}" type="presParOf" srcId="{78F1AAC8-818F-44BF-9A10-83FF1AEE57DB}" destId="{42535B71-78F0-4F02-841C-ECC8D4C5604A}" srcOrd="0" destOrd="0" presId="urn:microsoft.com/office/officeart/2005/8/layout/list1"/>
    <dgm:cxn modelId="{85E962B0-0433-4D64-B241-4A30DF95F6C0}" type="presParOf" srcId="{78F1AAC8-818F-44BF-9A10-83FF1AEE57DB}" destId="{9D56937E-B874-4D72-A3C7-BB63488302FD}" srcOrd="1" destOrd="0" presId="urn:microsoft.com/office/officeart/2005/8/layout/list1"/>
    <dgm:cxn modelId="{8C60AFE0-3968-42A2-8E7C-733351901CFB}" type="presParOf" srcId="{0B8ABE13-4529-4433-82FE-787CC6637C03}" destId="{197D883E-58C2-4E9A-B57F-E37558A4F4B2}" srcOrd="17" destOrd="0" presId="urn:microsoft.com/office/officeart/2005/8/layout/list1"/>
    <dgm:cxn modelId="{65183372-9D2E-4459-9B21-8346402D79BC}" type="presParOf" srcId="{0B8ABE13-4529-4433-82FE-787CC6637C03}" destId="{74870BA0-EBD7-412B-844D-2C94626DAC9F}" srcOrd="18" destOrd="0" presId="urn:microsoft.com/office/officeart/2005/8/layout/list1"/>
    <dgm:cxn modelId="{75159184-D2F2-4FBB-AAD7-8A6F50E6C746}" type="presParOf" srcId="{0B8ABE13-4529-4433-82FE-787CC6637C03}" destId="{8CB14835-C32D-4681-AA04-516199F8B7CA}" srcOrd="19" destOrd="0" presId="urn:microsoft.com/office/officeart/2005/8/layout/list1"/>
    <dgm:cxn modelId="{C0A0F317-2370-491C-80AD-72E3278BE699}" type="presParOf" srcId="{0B8ABE13-4529-4433-82FE-787CC6637C03}" destId="{47A3A180-A4AA-4AC0-BDB0-8442AEAC188F}" srcOrd="20" destOrd="0" presId="urn:microsoft.com/office/officeart/2005/8/layout/list1"/>
    <dgm:cxn modelId="{148AD968-CB14-4E1C-BD29-F91D517B2DB1}" type="presParOf" srcId="{47A3A180-A4AA-4AC0-BDB0-8442AEAC188F}" destId="{43C9B291-B99C-4488-812A-E954E5C64880}" srcOrd="0" destOrd="0" presId="urn:microsoft.com/office/officeart/2005/8/layout/list1"/>
    <dgm:cxn modelId="{6F56D0EC-DF07-44FC-A23A-E62F503BA4EB}" type="presParOf" srcId="{47A3A180-A4AA-4AC0-BDB0-8442AEAC188F}" destId="{D67AA67F-906F-40E9-B2FC-FA6417627971}" srcOrd="1" destOrd="0" presId="urn:microsoft.com/office/officeart/2005/8/layout/list1"/>
    <dgm:cxn modelId="{E2EFEEC5-BAEA-40D6-A515-A78BE6284A9D}" type="presParOf" srcId="{0B8ABE13-4529-4433-82FE-787CC6637C03}" destId="{DA6D16F8-5A40-4F8B-A87B-C965E0F21B20}" srcOrd="21" destOrd="0" presId="urn:microsoft.com/office/officeart/2005/8/layout/list1"/>
    <dgm:cxn modelId="{D04A1A8F-0D30-4B51-A17E-3ADEE3CAC42B}" type="presParOf" srcId="{0B8ABE13-4529-4433-82FE-787CC6637C03}" destId="{6F1739B7-8076-491E-BC6B-6F5A1944C35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E5E86-B77A-4DE5-9A77-30F32C3DA1BE}" type="doc">
      <dgm:prSet loTypeId="urn:microsoft.com/office/officeart/2005/8/layout/cycle6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1128ECD5-6AEA-42AC-807F-44231EE8B62A}">
      <dgm:prSet phldrT="[Текст]" custT="1"/>
      <dgm:spPr/>
      <dgm:t>
        <a:bodyPr/>
        <a:lstStyle/>
        <a:p>
          <a:r>
            <a:rPr lang="ru-RU" sz="2400" b="1" dirty="0" smtClean="0"/>
            <a:t>Страховщик</a:t>
          </a:r>
        </a:p>
        <a:p>
          <a:r>
            <a:rPr lang="ru-RU" sz="2400" b="1" dirty="0" smtClean="0"/>
            <a:t>(ПФР)</a:t>
          </a:r>
          <a:endParaRPr lang="ru-RU" sz="2400" b="1" dirty="0"/>
        </a:p>
      </dgm:t>
    </dgm:pt>
    <dgm:pt modelId="{E35BE2B9-BB11-4D85-B12D-1C3EC69DD319}" type="parTrans" cxnId="{91920A51-4B71-4C14-BFF1-9C86990568B4}">
      <dgm:prSet/>
      <dgm:spPr/>
      <dgm:t>
        <a:bodyPr/>
        <a:lstStyle/>
        <a:p>
          <a:endParaRPr lang="ru-RU"/>
        </a:p>
      </dgm:t>
    </dgm:pt>
    <dgm:pt modelId="{F5F65289-08B6-47F8-8265-FA4FB17F583A}" type="sibTrans" cxnId="{91920A51-4B71-4C14-BFF1-9C86990568B4}">
      <dgm:prSet/>
      <dgm:spPr/>
      <dgm:t>
        <a:bodyPr/>
        <a:lstStyle/>
        <a:p>
          <a:endParaRPr lang="ru-RU"/>
        </a:p>
      </dgm:t>
    </dgm:pt>
    <dgm:pt modelId="{ADB0EBE2-E4A5-4357-AE87-50DBF85B1310}">
      <dgm:prSet phldrT="[Текст]" custT="1"/>
      <dgm:spPr/>
      <dgm:t>
        <a:bodyPr/>
        <a:lstStyle/>
        <a:p>
          <a:r>
            <a:rPr lang="ru-RU" sz="2400" b="1" dirty="0" smtClean="0"/>
            <a:t>Страхователь</a:t>
          </a:r>
          <a:r>
            <a:rPr lang="ru-RU" sz="2300" b="1" dirty="0" smtClean="0"/>
            <a:t> </a:t>
          </a:r>
          <a:endParaRPr lang="ru-RU" sz="2300" b="1" dirty="0"/>
        </a:p>
      </dgm:t>
    </dgm:pt>
    <dgm:pt modelId="{13F18A5B-FD58-487B-A647-82F4C1976327}" type="parTrans" cxnId="{47507B9E-C845-4153-8337-3783EFFE51B9}">
      <dgm:prSet/>
      <dgm:spPr/>
      <dgm:t>
        <a:bodyPr/>
        <a:lstStyle/>
        <a:p>
          <a:endParaRPr lang="ru-RU"/>
        </a:p>
      </dgm:t>
    </dgm:pt>
    <dgm:pt modelId="{003FFCB4-B06D-4B41-B97E-721296772FDD}" type="sibTrans" cxnId="{47507B9E-C845-4153-8337-3783EFFE51B9}">
      <dgm:prSet/>
      <dgm:spPr/>
      <dgm:t>
        <a:bodyPr/>
        <a:lstStyle/>
        <a:p>
          <a:endParaRPr lang="ru-RU"/>
        </a:p>
      </dgm:t>
    </dgm:pt>
    <dgm:pt modelId="{9C292F73-A2CB-40E5-B443-2B0A76CCC402}">
      <dgm:prSet phldrT="[Текст]" custT="1"/>
      <dgm:spPr/>
      <dgm:t>
        <a:bodyPr/>
        <a:lstStyle/>
        <a:p>
          <a:r>
            <a:rPr lang="ru-RU" sz="2400" b="1" dirty="0" smtClean="0"/>
            <a:t>Застрахованные лица</a:t>
          </a:r>
          <a:endParaRPr lang="ru-RU" sz="2400" b="1" dirty="0"/>
        </a:p>
      </dgm:t>
    </dgm:pt>
    <dgm:pt modelId="{5575E738-603C-4CE9-A193-1499A3577E94}" type="parTrans" cxnId="{8242C67B-68E2-4052-8820-EFCA2F864F8F}">
      <dgm:prSet/>
      <dgm:spPr/>
      <dgm:t>
        <a:bodyPr/>
        <a:lstStyle/>
        <a:p>
          <a:endParaRPr lang="ru-RU"/>
        </a:p>
      </dgm:t>
    </dgm:pt>
    <dgm:pt modelId="{BDDEF2B9-6C5F-4337-AD91-A07B3D02466B}" type="sibTrans" cxnId="{8242C67B-68E2-4052-8820-EFCA2F864F8F}">
      <dgm:prSet/>
      <dgm:spPr/>
      <dgm:t>
        <a:bodyPr/>
        <a:lstStyle/>
        <a:p>
          <a:endParaRPr lang="ru-RU"/>
        </a:p>
      </dgm:t>
    </dgm:pt>
    <dgm:pt modelId="{D5FF9838-58AE-4816-AC48-0E566DB1DDB0}" type="pres">
      <dgm:prSet presAssocID="{BEAE5E86-B77A-4DE5-9A77-30F32C3DA1B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D4F2AB-5DC1-40EE-A256-3DFB9C85E3F6}" type="pres">
      <dgm:prSet presAssocID="{1128ECD5-6AEA-42AC-807F-44231EE8B62A}" presName="node" presStyleLbl="node1" presStyleIdx="0" presStyleCnt="3" custScaleX="124668" custRadScaleRad="101378" custRadScaleInc="22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3938B-9C8D-4790-9D32-D1E480A3AD7B}" type="pres">
      <dgm:prSet presAssocID="{1128ECD5-6AEA-42AC-807F-44231EE8B62A}" presName="spNode" presStyleCnt="0"/>
      <dgm:spPr/>
    </dgm:pt>
    <dgm:pt modelId="{B321F882-A220-4320-A876-BBE74286D1F0}" type="pres">
      <dgm:prSet presAssocID="{F5F65289-08B6-47F8-8265-FA4FB17F583A}" presName="sibTrans" presStyleLbl="sibTrans1D1" presStyleIdx="0" presStyleCnt="3"/>
      <dgm:spPr/>
      <dgm:t>
        <a:bodyPr/>
        <a:lstStyle/>
        <a:p>
          <a:endParaRPr lang="ru-RU"/>
        </a:p>
      </dgm:t>
    </dgm:pt>
    <dgm:pt modelId="{182CF386-1606-422C-A60D-7EFE9E6B3C8F}" type="pres">
      <dgm:prSet presAssocID="{ADB0EBE2-E4A5-4357-AE87-50DBF85B1310}" presName="node" presStyleLbl="node1" presStyleIdx="1" presStyleCnt="3" custScaleX="120303" custRadScaleRad="124652" custRadScaleInc="-16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C75D5-1E97-485F-B3E9-266B48598048}" type="pres">
      <dgm:prSet presAssocID="{ADB0EBE2-E4A5-4357-AE87-50DBF85B1310}" presName="spNode" presStyleCnt="0"/>
      <dgm:spPr/>
    </dgm:pt>
    <dgm:pt modelId="{D211031C-E298-4A11-B00F-09A3B09D52BF}" type="pres">
      <dgm:prSet presAssocID="{003FFCB4-B06D-4B41-B97E-721296772FDD}" presName="sibTrans" presStyleLbl="sibTrans1D1" presStyleIdx="1" presStyleCnt="3"/>
      <dgm:spPr/>
      <dgm:t>
        <a:bodyPr/>
        <a:lstStyle/>
        <a:p>
          <a:endParaRPr lang="ru-RU"/>
        </a:p>
      </dgm:t>
    </dgm:pt>
    <dgm:pt modelId="{D0321B02-01DC-42C6-BB85-C3989E842519}" type="pres">
      <dgm:prSet presAssocID="{9C292F73-A2CB-40E5-B443-2B0A76CCC402}" presName="node" presStyleLbl="node1" presStyleIdx="2" presStyleCnt="3" custScaleX="157364" custRadScaleRad="118411" custRadScaleInc="13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04712-1B29-4B3D-AFD5-2FDB369BBEC0}" type="pres">
      <dgm:prSet presAssocID="{9C292F73-A2CB-40E5-B443-2B0A76CCC402}" presName="spNode" presStyleCnt="0"/>
      <dgm:spPr/>
    </dgm:pt>
    <dgm:pt modelId="{A5F90CA6-5088-4287-97C4-318B3CD63D6A}" type="pres">
      <dgm:prSet presAssocID="{BDDEF2B9-6C5F-4337-AD91-A07B3D02466B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97DD22D3-1EB6-4847-80C8-FB85B3A9C168}" type="presOf" srcId="{BEAE5E86-B77A-4DE5-9A77-30F32C3DA1BE}" destId="{D5FF9838-58AE-4816-AC48-0E566DB1DDB0}" srcOrd="0" destOrd="0" presId="urn:microsoft.com/office/officeart/2005/8/layout/cycle6"/>
    <dgm:cxn modelId="{2C4321A7-369C-48C7-85DA-61360BC24CB3}" type="presOf" srcId="{003FFCB4-B06D-4B41-B97E-721296772FDD}" destId="{D211031C-E298-4A11-B00F-09A3B09D52BF}" srcOrd="0" destOrd="0" presId="urn:microsoft.com/office/officeart/2005/8/layout/cycle6"/>
    <dgm:cxn modelId="{47507B9E-C845-4153-8337-3783EFFE51B9}" srcId="{BEAE5E86-B77A-4DE5-9A77-30F32C3DA1BE}" destId="{ADB0EBE2-E4A5-4357-AE87-50DBF85B1310}" srcOrd="1" destOrd="0" parTransId="{13F18A5B-FD58-487B-A647-82F4C1976327}" sibTransId="{003FFCB4-B06D-4B41-B97E-721296772FDD}"/>
    <dgm:cxn modelId="{F43BE06C-EC47-4F94-B41D-8C98CB05AED7}" type="presOf" srcId="{F5F65289-08B6-47F8-8265-FA4FB17F583A}" destId="{B321F882-A220-4320-A876-BBE74286D1F0}" srcOrd="0" destOrd="0" presId="urn:microsoft.com/office/officeart/2005/8/layout/cycle6"/>
    <dgm:cxn modelId="{286DDF9C-DC91-4B4A-BF16-48907BEE08C0}" type="presOf" srcId="{9C292F73-A2CB-40E5-B443-2B0A76CCC402}" destId="{D0321B02-01DC-42C6-BB85-C3989E842519}" srcOrd="0" destOrd="0" presId="urn:microsoft.com/office/officeart/2005/8/layout/cycle6"/>
    <dgm:cxn modelId="{8242C67B-68E2-4052-8820-EFCA2F864F8F}" srcId="{BEAE5E86-B77A-4DE5-9A77-30F32C3DA1BE}" destId="{9C292F73-A2CB-40E5-B443-2B0A76CCC402}" srcOrd="2" destOrd="0" parTransId="{5575E738-603C-4CE9-A193-1499A3577E94}" sibTransId="{BDDEF2B9-6C5F-4337-AD91-A07B3D02466B}"/>
    <dgm:cxn modelId="{86B392D3-2524-4F7F-AFAB-EB45D4BFBBAE}" type="presOf" srcId="{ADB0EBE2-E4A5-4357-AE87-50DBF85B1310}" destId="{182CF386-1606-422C-A60D-7EFE9E6B3C8F}" srcOrd="0" destOrd="0" presId="urn:microsoft.com/office/officeart/2005/8/layout/cycle6"/>
    <dgm:cxn modelId="{DAE04F59-8A70-49E2-867C-3743A7512361}" type="presOf" srcId="{BDDEF2B9-6C5F-4337-AD91-A07B3D02466B}" destId="{A5F90CA6-5088-4287-97C4-318B3CD63D6A}" srcOrd="0" destOrd="0" presId="urn:microsoft.com/office/officeart/2005/8/layout/cycle6"/>
    <dgm:cxn modelId="{953484EB-23C2-4EB8-ACA6-DB60144D89A5}" type="presOf" srcId="{1128ECD5-6AEA-42AC-807F-44231EE8B62A}" destId="{70D4F2AB-5DC1-40EE-A256-3DFB9C85E3F6}" srcOrd="0" destOrd="0" presId="urn:microsoft.com/office/officeart/2005/8/layout/cycle6"/>
    <dgm:cxn modelId="{91920A51-4B71-4C14-BFF1-9C86990568B4}" srcId="{BEAE5E86-B77A-4DE5-9A77-30F32C3DA1BE}" destId="{1128ECD5-6AEA-42AC-807F-44231EE8B62A}" srcOrd="0" destOrd="0" parTransId="{E35BE2B9-BB11-4D85-B12D-1C3EC69DD319}" sibTransId="{F5F65289-08B6-47F8-8265-FA4FB17F583A}"/>
    <dgm:cxn modelId="{DCA10133-038B-4617-A324-6EEF7836776E}" type="presParOf" srcId="{D5FF9838-58AE-4816-AC48-0E566DB1DDB0}" destId="{70D4F2AB-5DC1-40EE-A256-3DFB9C85E3F6}" srcOrd="0" destOrd="0" presId="urn:microsoft.com/office/officeart/2005/8/layout/cycle6"/>
    <dgm:cxn modelId="{D6ACA2BD-2730-42F2-8DA2-6AB4C1351411}" type="presParOf" srcId="{D5FF9838-58AE-4816-AC48-0E566DB1DDB0}" destId="{5B73938B-9C8D-4790-9D32-D1E480A3AD7B}" srcOrd="1" destOrd="0" presId="urn:microsoft.com/office/officeart/2005/8/layout/cycle6"/>
    <dgm:cxn modelId="{45BD22B9-4256-4837-837D-E4817D02E164}" type="presParOf" srcId="{D5FF9838-58AE-4816-AC48-0E566DB1DDB0}" destId="{B321F882-A220-4320-A876-BBE74286D1F0}" srcOrd="2" destOrd="0" presId="urn:microsoft.com/office/officeart/2005/8/layout/cycle6"/>
    <dgm:cxn modelId="{37183267-F548-455E-8E0A-F54AB4B6AEE9}" type="presParOf" srcId="{D5FF9838-58AE-4816-AC48-0E566DB1DDB0}" destId="{182CF386-1606-422C-A60D-7EFE9E6B3C8F}" srcOrd="3" destOrd="0" presId="urn:microsoft.com/office/officeart/2005/8/layout/cycle6"/>
    <dgm:cxn modelId="{C72625D0-6C96-4E71-B160-650CE576D2EC}" type="presParOf" srcId="{D5FF9838-58AE-4816-AC48-0E566DB1DDB0}" destId="{585C75D5-1E97-485F-B3E9-266B48598048}" srcOrd="4" destOrd="0" presId="urn:microsoft.com/office/officeart/2005/8/layout/cycle6"/>
    <dgm:cxn modelId="{8FB20A9B-02A0-4796-9CE5-4042ABE15EA1}" type="presParOf" srcId="{D5FF9838-58AE-4816-AC48-0E566DB1DDB0}" destId="{D211031C-E298-4A11-B00F-09A3B09D52BF}" srcOrd="5" destOrd="0" presId="urn:microsoft.com/office/officeart/2005/8/layout/cycle6"/>
    <dgm:cxn modelId="{9F2E136B-1A06-4CD8-827C-704706AF940B}" type="presParOf" srcId="{D5FF9838-58AE-4816-AC48-0E566DB1DDB0}" destId="{D0321B02-01DC-42C6-BB85-C3989E842519}" srcOrd="6" destOrd="0" presId="urn:microsoft.com/office/officeart/2005/8/layout/cycle6"/>
    <dgm:cxn modelId="{30E12B8B-C4A5-488F-B282-D1AD0B10FFBE}" type="presParOf" srcId="{D5FF9838-58AE-4816-AC48-0E566DB1DDB0}" destId="{41D04712-1B29-4B3D-AFD5-2FDB369BBEC0}" srcOrd="7" destOrd="0" presId="urn:microsoft.com/office/officeart/2005/8/layout/cycle6"/>
    <dgm:cxn modelId="{07C2A300-4541-4733-9EEB-C0C97DAC6449}" type="presParOf" srcId="{D5FF9838-58AE-4816-AC48-0E566DB1DDB0}" destId="{A5F90CA6-5088-4287-97C4-318B3CD63D6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8F36D5-9D63-4C8B-94E0-6047BDB13945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1A803E-20BC-4770-90F8-9DCA23837ADA}">
      <dgm:prSet phldrT="[Текст]" custT="1"/>
      <dgm:spPr/>
      <dgm:t>
        <a:bodyPr/>
        <a:lstStyle/>
        <a:p>
          <a:r>
            <a:rPr lang="ru-RU" sz="3200" b="1" dirty="0" smtClean="0"/>
            <a:t>22 %</a:t>
          </a:r>
          <a:endParaRPr lang="ru-RU" sz="3200" b="1" dirty="0"/>
        </a:p>
      </dgm:t>
    </dgm:pt>
    <dgm:pt modelId="{E3EBE12C-9511-4EC2-A456-D1C43529B24B}" type="parTrans" cxnId="{D081E49A-C2D2-4B22-9CA6-D0F98BE70499}">
      <dgm:prSet/>
      <dgm:spPr/>
      <dgm:t>
        <a:bodyPr/>
        <a:lstStyle/>
        <a:p>
          <a:endParaRPr lang="ru-RU"/>
        </a:p>
      </dgm:t>
    </dgm:pt>
    <dgm:pt modelId="{56172D4B-4270-406D-A29C-9943D1A7784E}" type="sibTrans" cxnId="{D081E49A-C2D2-4B22-9CA6-D0F98BE70499}">
      <dgm:prSet/>
      <dgm:spPr/>
      <dgm:t>
        <a:bodyPr/>
        <a:lstStyle/>
        <a:p>
          <a:endParaRPr lang="ru-RU"/>
        </a:p>
      </dgm:t>
    </dgm:pt>
    <dgm:pt modelId="{1BC22538-4251-4506-8F05-D718A22474D9}">
      <dgm:prSet phldrT="[Текст]" custT="1"/>
      <dgm:spPr/>
      <dgm:t>
        <a:bodyPr/>
        <a:lstStyle/>
        <a:p>
          <a:r>
            <a:rPr lang="ru-RU" sz="2400" b="1" dirty="0" smtClean="0"/>
            <a:t>16% - индивидуальный тариф</a:t>
          </a:r>
          <a:endParaRPr lang="ru-RU" sz="2400" b="1" dirty="0"/>
        </a:p>
      </dgm:t>
    </dgm:pt>
    <dgm:pt modelId="{CE282957-3995-404A-A81B-1E8B7D309304}" type="parTrans" cxnId="{56F5B9EB-367E-463E-99A2-4103201AB983}">
      <dgm:prSet/>
      <dgm:spPr/>
      <dgm:t>
        <a:bodyPr/>
        <a:lstStyle/>
        <a:p>
          <a:endParaRPr lang="ru-RU"/>
        </a:p>
      </dgm:t>
    </dgm:pt>
    <dgm:pt modelId="{D1E520D8-02D2-4355-862A-2F273675AE05}" type="sibTrans" cxnId="{56F5B9EB-367E-463E-99A2-4103201AB983}">
      <dgm:prSet/>
      <dgm:spPr/>
      <dgm:t>
        <a:bodyPr/>
        <a:lstStyle/>
        <a:p>
          <a:endParaRPr lang="ru-RU"/>
        </a:p>
      </dgm:t>
    </dgm:pt>
    <dgm:pt modelId="{004E3CC4-FFFE-4E94-AED6-833EE5A51B89}">
      <dgm:prSet phldrT="[Текст]" custT="1"/>
      <dgm:spPr/>
      <dgm:t>
        <a:bodyPr/>
        <a:lstStyle/>
        <a:p>
          <a:r>
            <a:rPr lang="ru-RU" sz="2400" b="1" dirty="0" smtClean="0"/>
            <a:t>6% - солидарный тариф </a:t>
          </a:r>
          <a:endParaRPr lang="ru-RU" sz="2400" b="1" dirty="0"/>
        </a:p>
      </dgm:t>
    </dgm:pt>
    <dgm:pt modelId="{469DEA98-4E08-4438-A52C-B8BED861A9E3}" type="parTrans" cxnId="{13A5033E-6D75-40C0-B2C8-1429857BAD52}">
      <dgm:prSet/>
      <dgm:spPr/>
      <dgm:t>
        <a:bodyPr/>
        <a:lstStyle/>
        <a:p>
          <a:endParaRPr lang="ru-RU"/>
        </a:p>
      </dgm:t>
    </dgm:pt>
    <dgm:pt modelId="{2D2AC074-AE3D-4B71-B75B-DC805E6AE169}" type="sibTrans" cxnId="{13A5033E-6D75-40C0-B2C8-1429857BAD52}">
      <dgm:prSet/>
      <dgm:spPr/>
      <dgm:t>
        <a:bodyPr/>
        <a:lstStyle/>
        <a:p>
          <a:endParaRPr lang="ru-RU"/>
        </a:p>
      </dgm:t>
    </dgm:pt>
    <dgm:pt modelId="{334B16BA-E599-46EC-8626-48E84BA5DEBD}" type="pres">
      <dgm:prSet presAssocID="{368F36D5-9D63-4C8B-94E0-6047BDB139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EFAC011-5A49-42A7-8128-B3DF932BCC52}" type="pres">
      <dgm:prSet presAssocID="{331A803E-20BC-4770-90F8-9DCA23837ADA}" presName="hierRoot1" presStyleCnt="0"/>
      <dgm:spPr/>
    </dgm:pt>
    <dgm:pt modelId="{F0D1A029-E4AE-4AD6-A21B-4461A451B52C}" type="pres">
      <dgm:prSet presAssocID="{331A803E-20BC-4770-90F8-9DCA23837ADA}" presName="composite" presStyleCnt="0"/>
      <dgm:spPr/>
    </dgm:pt>
    <dgm:pt modelId="{A9B83393-5A6F-4E01-9F56-65C4F8C59EE9}" type="pres">
      <dgm:prSet presAssocID="{331A803E-20BC-4770-90F8-9DCA23837ADA}" presName="background" presStyleLbl="node0" presStyleIdx="0" presStyleCnt="1"/>
      <dgm:spPr/>
    </dgm:pt>
    <dgm:pt modelId="{FF3ACD76-AABD-4836-8638-E63515973921}" type="pres">
      <dgm:prSet presAssocID="{331A803E-20BC-4770-90F8-9DCA23837AD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D70AAF-ACBA-4795-B43B-D5BD4EC24A8D}" type="pres">
      <dgm:prSet presAssocID="{331A803E-20BC-4770-90F8-9DCA23837ADA}" presName="hierChild2" presStyleCnt="0"/>
      <dgm:spPr/>
    </dgm:pt>
    <dgm:pt modelId="{630DE37D-77AF-4E25-8DA3-850EB8C1341D}" type="pres">
      <dgm:prSet presAssocID="{CE282957-3995-404A-A81B-1E8B7D309304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47E9977-08EB-43BA-B24D-913BC11D39BE}" type="pres">
      <dgm:prSet presAssocID="{1BC22538-4251-4506-8F05-D718A22474D9}" presName="hierRoot2" presStyleCnt="0"/>
      <dgm:spPr/>
    </dgm:pt>
    <dgm:pt modelId="{B8D1CBFF-B7B4-4EAC-84DD-971764A6D820}" type="pres">
      <dgm:prSet presAssocID="{1BC22538-4251-4506-8F05-D718A22474D9}" presName="composite2" presStyleCnt="0"/>
      <dgm:spPr/>
    </dgm:pt>
    <dgm:pt modelId="{0728A89D-5BD2-402A-9636-243498ADF3A6}" type="pres">
      <dgm:prSet presAssocID="{1BC22538-4251-4506-8F05-D718A22474D9}" presName="background2" presStyleLbl="node2" presStyleIdx="0" presStyleCnt="2"/>
      <dgm:spPr/>
    </dgm:pt>
    <dgm:pt modelId="{ECA3BB41-9002-46A9-AE85-3699C65952E8}" type="pres">
      <dgm:prSet presAssocID="{1BC22538-4251-4506-8F05-D718A22474D9}" presName="text2" presStyleLbl="fgAcc2" presStyleIdx="0" presStyleCnt="2" custScaleX="250118" custScaleY="132346" custLinFactNeighborX="-53440" custLinFactNeighborY="-128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2FEE5E-3C5C-4B00-9730-C639994567D7}" type="pres">
      <dgm:prSet presAssocID="{1BC22538-4251-4506-8F05-D718A22474D9}" presName="hierChild3" presStyleCnt="0"/>
      <dgm:spPr/>
    </dgm:pt>
    <dgm:pt modelId="{D9E4735A-6BDB-4492-8B39-6B0288D754A7}" type="pres">
      <dgm:prSet presAssocID="{469DEA98-4E08-4438-A52C-B8BED861A9E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9225A75-6341-49AF-8D78-A9C8E52DC230}" type="pres">
      <dgm:prSet presAssocID="{004E3CC4-FFFE-4E94-AED6-833EE5A51B89}" presName="hierRoot2" presStyleCnt="0"/>
      <dgm:spPr/>
    </dgm:pt>
    <dgm:pt modelId="{303C7D08-3223-4EEC-9F5C-50BC64C73341}" type="pres">
      <dgm:prSet presAssocID="{004E3CC4-FFFE-4E94-AED6-833EE5A51B89}" presName="composite2" presStyleCnt="0"/>
      <dgm:spPr/>
    </dgm:pt>
    <dgm:pt modelId="{375DBA97-6403-48DA-8F9D-52B73395F115}" type="pres">
      <dgm:prSet presAssocID="{004E3CC4-FFFE-4E94-AED6-833EE5A51B89}" presName="background2" presStyleLbl="node2" presStyleIdx="1" presStyleCnt="2"/>
      <dgm:spPr/>
    </dgm:pt>
    <dgm:pt modelId="{B169F1CC-385A-4DA6-9852-57957B806AFF}" type="pres">
      <dgm:prSet presAssocID="{004E3CC4-FFFE-4E94-AED6-833EE5A51B89}" presName="text2" presStyleLbl="fgAcc2" presStyleIdx="1" presStyleCnt="2" custScaleX="148516" custScaleY="133246" custLinFactNeighborX="54928" custLinFactNeighborY="-54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318BCE-D3FE-4464-8B63-5701DF42C707}" type="pres">
      <dgm:prSet presAssocID="{004E3CC4-FFFE-4E94-AED6-833EE5A51B89}" presName="hierChild3" presStyleCnt="0"/>
      <dgm:spPr/>
    </dgm:pt>
  </dgm:ptLst>
  <dgm:cxnLst>
    <dgm:cxn modelId="{19B120F6-976E-4B37-81A2-12E3E5F8A70E}" type="presOf" srcId="{368F36D5-9D63-4C8B-94E0-6047BDB13945}" destId="{334B16BA-E599-46EC-8626-48E84BA5DEBD}" srcOrd="0" destOrd="0" presId="urn:microsoft.com/office/officeart/2005/8/layout/hierarchy1"/>
    <dgm:cxn modelId="{13A5033E-6D75-40C0-B2C8-1429857BAD52}" srcId="{331A803E-20BC-4770-90F8-9DCA23837ADA}" destId="{004E3CC4-FFFE-4E94-AED6-833EE5A51B89}" srcOrd="1" destOrd="0" parTransId="{469DEA98-4E08-4438-A52C-B8BED861A9E3}" sibTransId="{2D2AC074-AE3D-4B71-B75B-DC805E6AE169}"/>
    <dgm:cxn modelId="{F41444A8-4AB5-4862-8F36-C2AE8A340040}" type="presOf" srcId="{004E3CC4-FFFE-4E94-AED6-833EE5A51B89}" destId="{B169F1CC-385A-4DA6-9852-57957B806AFF}" srcOrd="0" destOrd="0" presId="urn:microsoft.com/office/officeart/2005/8/layout/hierarchy1"/>
    <dgm:cxn modelId="{D081E49A-C2D2-4B22-9CA6-D0F98BE70499}" srcId="{368F36D5-9D63-4C8B-94E0-6047BDB13945}" destId="{331A803E-20BC-4770-90F8-9DCA23837ADA}" srcOrd="0" destOrd="0" parTransId="{E3EBE12C-9511-4EC2-A456-D1C43529B24B}" sibTransId="{56172D4B-4270-406D-A29C-9943D1A7784E}"/>
    <dgm:cxn modelId="{5F4968DA-56EE-4FA8-8DD1-158EDD61D20E}" type="presOf" srcId="{CE282957-3995-404A-A81B-1E8B7D309304}" destId="{630DE37D-77AF-4E25-8DA3-850EB8C1341D}" srcOrd="0" destOrd="0" presId="urn:microsoft.com/office/officeart/2005/8/layout/hierarchy1"/>
    <dgm:cxn modelId="{041C98F8-70BF-44AB-8C63-05CA20F76150}" type="presOf" srcId="{331A803E-20BC-4770-90F8-9DCA23837ADA}" destId="{FF3ACD76-AABD-4836-8638-E63515973921}" srcOrd="0" destOrd="0" presId="urn:microsoft.com/office/officeart/2005/8/layout/hierarchy1"/>
    <dgm:cxn modelId="{56F5B9EB-367E-463E-99A2-4103201AB983}" srcId="{331A803E-20BC-4770-90F8-9DCA23837ADA}" destId="{1BC22538-4251-4506-8F05-D718A22474D9}" srcOrd="0" destOrd="0" parTransId="{CE282957-3995-404A-A81B-1E8B7D309304}" sibTransId="{D1E520D8-02D2-4355-862A-2F273675AE05}"/>
    <dgm:cxn modelId="{40CA012C-8A45-4B4E-8BF1-91BE6A306864}" type="presOf" srcId="{1BC22538-4251-4506-8F05-D718A22474D9}" destId="{ECA3BB41-9002-46A9-AE85-3699C65952E8}" srcOrd="0" destOrd="0" presId="urn:microsoft.com/office/officeart/2005/8/layout/hierarchy1"/>
    <dgm:cxn modelId="{F23E99B9-2C80-43D8-8828-42F57D88434F}" type="presOf" srcId="{469DEA98-4E08-4438-A52C-B8BED861A9E3}" destId="{D9E4735A-6BDB-4492-8B39-6B0288D754A7}" srcOrd="0" destOrd="0" presId="urn:microsoft.com/office/officeart/2005/8/layout/hierarchy1"/>
    <dgm:cxn modelId="{2644D5A1-2EA7-4AA0-AEBA-C356ACACA4E9}" type="presParOf" srcId="{334B16BA-E599-46EC-8626-48E84BA5DEBD}" destId="{AEFAC011-5A49-42A7-8128-B3DF932BCC52}" srcOrd="0" destOrd="0" presId="urn:microsoft.com/office/officeart/2005/8/layout/hierarchy1"/>
    <dgm:cxn modelId="{996AA84B-40FF-4F48-90A7-5C86CD7C417F}" type="presParOf" srcId="{AEFAC011-5A49-42A7-8128-B3DF932BCC52}" destId="{F0D1A029-E4AE-4AD6-A21B-4461A451B52C}" srcOrd="0" destOrd="0" presId="urn:microsoft.com/office/officeart/2005/8/layout/hierarchy1"/>
    <dgm:cxn modelId="{A529D7BD-2C57-4955-ADC8-AB01F999C0D2}" type="presParOf" srcId="{F0D1A029-E4AE-4AD6-A21B-4461A451B52C}" destId="{A9B83393-5A6F-4E01-9F56-65C4F8C59EE9}" srcOrd="0" destOrd="0" presId="urn:microsoft.com/office/officeart/2005/8/layout/hierarchy1"/>
    <dgm:cxn modelId="{EC2F1494-51AA-4D8D-A3C0-B134F1E1FC7F}" type="presParOf" srcId="{F0D1A029-E4AE-4AD6-A21B-4461A451B52C}" destId="{FF3ACD76-AABD-4836-8638-E63515973921}" srcOrd="1" destOrd="0" presId="urn:microsoft.com/office/officeart/2005/8/layout/hierarchy1"/>
    <dgm:cxn modelId="{9ABC5FBA-A796-430E-9DB3-59EA927DB2A0}" type="presParOf" srcId="{AEFAC011-5A49-42A7-8128-B3DF932BCC52}" destId="{85D70AAF-ACBA-4795-B43B-D5BD4EC24A8D}" srcOrd="1" destOrd="0" presId="urn:microsoft.com/office/officeart/2005/8/layout/hierarchy1"/>
    <dgm:cxn modelId="{5D124D36-486B-4172-9E34-1C58449F136D}" type="presParOf" srcId="{85D70AAF-ACBA-4795-B43B-D5BD4EC24A8D}" destId="{630DE37D-77AF-4E25-8DA3-850EB8C1341D}" srcOrd="0" destOrd="0" presId="urn:microsoft.com/office/officeart/2005/8/layout/hierarchy1"/>
    <dgm:cxn modelId="{8DF585BC-A2F8-4F59-BE7C-F41F71D1121B}" type="presParOf" srcId="{85D70AAF-ACBA-4795-B43B-D5BD4EC24A8D}" destId="{147E9977-08EB-43BA-B24D-913BC11D39BE}" srcOrd="1" destOrd="0" presId="urn:microsoft.com/office/officeart/2005/8/layout/hierarchy1"/>
    <dgm:cxn modelId="{E5ED7B77-E7AC-4D48-A742-B004E9D9ED10}" type="presParOf" srcId="{147E9977-08EB-43BA-B24D-913BC11D39BE}" destId="{B8D1CBFF-B7B4-4EAC-84DD-971764A6D820}" srcOrd="0" destOrd="0" presId="urn:microsoft.com/office/officeart/2005/8/layout/hierarchy1"/>
    <dgm:cxn modelId="{7CD723E5-2D38-4438-BB61-7348969E5EAD}" type="presParOf" srcId="{B8D1CBFF-B7B4-4EAC-84DD-971764A6D820}" destId="{0728A89D-5BD2-402A-9636-243498ADF3A6}" srcOrd="0" destOrd="0" presId="urn:microsoft.com/office/officeart/2005/8/layout/hierarchy1"/>
    <dgm:cxn modelId="{3B8E0A60-2F27-4D55-9F7A-B2A9543250B8}" type="presParOf" srcId="{B8D1CBFF-B7B4-4EAC-84DD-971764A6D820}" destId="{ECA3BB41-9002-46A9-AE85-3699C65952E8}" srcOrd="1" destOrd="0" presId="urn:microsoft.com/office/officeart/2005/8/layout/hierarchy1"/>
    <dgm:cxn modelId="{4233CF2E-753E-4238-92A5-5139F0B0FDD1}" type="presParOf" srcId="{147E9977-08EB-43BA-B24D-913BC11D39BE}" destId="{382FEE5E-3C5C-4B00-9730-C639994567D7}" srcOrd="1" destOrd="0" presId="urn:microsoft.com/office/officeart/2005/8/layout/hierarchy1"/>
    <dgm:cxn modelId="{08A1FF3C-3E92-4800-A9DF-7B564971B8C3}" type="presParOf" srcId="{85D70AAF-ACBA-4795-B43B-D5BD4EC24A8D}" destId="{D9E4735A-6BDB-4492-8B39-6B0288D754A7}" srcOrd="2" destOrd="0" presId="urn:microsoft.com/office/officeart/2005/8/layout/hierarchy1"/>
    <dgm:cxn modelId="{7048CA87-F267-430C-A1EE-7AD30B440674}" type="presParOf" srcId="{85D70AAF-ACBA-4795-B43B-D5BD4EC24A8D}" destId="{29225A75-6341-49AF-8D78-A9C8E52DC230}" srcOrd="3" destOrd="0" presId="urn:microsoft.com/office/officeart/2005/8/layout/hierarchy1"/>
    <dgm:cxn modelId="{B9949872-A18B-4756-82BF-49437DEE2E64}" type="presParOf" srcId="{29225A75-6341-49AF-8D78-A9C8E52DC230}" destId="{303C7D08-3223-4EEC-9F5C-50BC64C73341}" srcOrd="0" destOrd="0" presId="urn:microsoft.com/office/officeart/2005/8/layout/hierarchy1"/>
    <dgm:cxn modelId="{31162F24-17E2-42BA-A2FC-069543F21237}" type="presParOf" srcId="{303C7D08-3223-4EEC-9F5C-50BC64C73341}" destId="{375DBA97-6403-48DA-8F9D-52B73395F115}" srcOrd="0" destOrd="0" presId="urn:microsoft.com/office/officeart/2005/8/layout/hierarchy1"/>
    <dgm:cxn modelId="{356490DD-9020-4F15-861B-40D61AF3D555}" type="presParOf" srcId="{303C7D08-3223-4EEC-9F5C-50BC64C73341}" destId="{B169F1CC-385A-4DA6-9852-57957B806AFF}" srcOrd="1" destOrd="0" presId="urn:microsoft.com/office/officeart/2005/8/layout/hierarchy1"/>
    <dgm:cxn modelId="{E85ECF82-E7CA-4F0E-A6CA-181DBDA69BAD}" type="presParOf" srcId="{29225A75-6341-49AF-8D78-A9C8E52DC230}" destId="{98318BCE-D3FE-4464-8B63-5701DF42C7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926C5-7686-4A74-83FF-41C530760A5D}">
      <dsp:nvSpPr>
        <dsp:cNvPr id="0" name=""/>
        <dsp:cNvSpPr/>
      </dsp:nvSpPr>
      <dsp:spPr>
        <a:xfrm>
          <a:off x="0" y="244624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10A9E-DDB1-4E5A-BF45-A53D37266287}">
      <dsp:nvSpPr>
        <dsp:cNvPr id="0" name=""/>
        <dsp:cNvSpPr/>
      </dsp:nvSpPr>
      <dsp:spPr>
        <a:xfrm>
          <a:off x="411480" y="20282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Установление и выплата пенсий</a:t>
          </a:r>
          <a:endParaRPr lang="ru-RU" sz="2400" b="1" kern="1200" dirty="0"/>
        </a:p>
      </dsp:txBody>
      <dsp:txXfrm>
        <a:off x="433096" y="41898"/>
        <a:ext cx="5717488" cy="399568"/>
      </dsp:txXfrm>
    </dsp:sp>
    <dsp:sp modelId="{D1E3EF5A-8670-4715-A922-9E8069E9428B}">
      <dsp:nvSpPr>
        <dsp:cNvPr id="0" name=""/>
        <dsp:cNvSpPr/>
      </dsp:nvSpPr>
      <dsp:spPr>
        <a:xfrm>
          <a:off x="0" y="92208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5D429-D020-4AE3-BC88-D49231D43870}">
      <dsp:nvSpPr>
        <dsp:cNvPr id="0" name=""/>
        <dsp:cNvSpPr/>
      </dsp:nvSpPr>
      <dsp:spPr>
        <a:xfrm>
          <a:off x="411480" y="700682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Учет пенсионных прав граждан</a:t>
          </a:r>
          <a:endParaRPr lang="ru-RU" sz="2400" b="1" kern="1200" dirty="0"/>
        </a:p>
      </dsp:txBody>
      <dsp:txXfrm>
        <a:off x="433096" y="722298"/>
        <a:ext cx="5717488" cy="399568"/>
      </dsp:txXfrm>
    </dsp:sp>
    <dsp:sp modelId="{3E35480D-92D7-4250-B74C-8CEAC27B9143}">
      <dsp:nvSpPr>
        <dsp:cNvPr id="0" name=""/>
        <dsp:cNvSpPr/>
      </dsp:nvSpPr>
      <dsp:spPr>
        <a:xfrm>
          <a:off x="0" y="185766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30C33B-CD7A-4DC4-8EF5-9E832B8BD7DF}">
      <dsp:nvSpPr>
        <dsp:cNvPr id="0" name=""/>
        <dsp:cNvSpPr/>
      </dsp:nvSpPr>
      <dsp:spPr>
        <a:xfrm>
          <a:off x="411480" y="1381082"/>
          <a:ext cx="6110395" cy="6979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Выдача сертификатов и направление средств материнского капитала</a:t>
          </a:r>
          <a:endParaRPr lang="ru-RU" sz="2400" b="1" kern="1200" dirty="0"/>
        </a:p>
      </dsp:txBody>
      <dsp:txXfrm>
        <a:off x="445553" y="1415155"/>
        <a:ext cx="6042249" cy="629839"/>
      </dsp:txXfrm>
    </dsp:sp>
    <dsp:sp modelId="{47B366F5-C7B6-48EC-A261-73095B352FEC}">
      <dsp:nvSpPr>
        <dsp:cNvPr id="0" name=""/>
        <dsp:cNvSpPr/>
      </dsp:nvSpPr>
      <dsp:spPr>
        <a:xfrm>
          <a:off x="0" y="253806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600A33-79E0-4312-A143-10B2A81B5563}">
      <dsp:nvSpPr>
        <dsp:cNvPr id="0" name=""/>
        <dsp:cNvSpPr/>
      </dsp:nvSpPr>
      <dsp:spPr>
        <a:xfrm>
          <a:off x="411480" y="2316668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Взаимодействие с работодателями</a:t>
          </a:r>
          <a:endParaRPr lang="ru-RU" sz="2400" b="1" kern="1200" dirty="0"/>
        </a:p>
      </dsp:txBody>
      <dsp:txXfrm>
        <a:off x="433096" y="2338284"/>
        <a:ext cx="5717488" cy="399568"/>
      </dsp:txXfrm>
    </dsp:sp>
    <dsp:sp modelId="{74870BA0-EBD7-412B-844D-2C94626DAC9F}">
      <dsp:nvSpPr>
        <dsp:cNvPr id="0" name=""/>
        <dsp:cNvSpPr/>
      </dsp:nvSpPr>
      <dsp:spPr>
        <a:xfrm>
          <a:off x="0" y="3218468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6937E-B874-4D72-A3C7-BB63488302FD}">
      <dsp:nvSpPr>
        <dsp:cNvPr id="0" name=""/>
        <dsp:cNvSpPr/>
      </dsp:nvSpPr>
      <dsp:spPr>
        <a:xfrm>
          <a:off x="411480" y="2997068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Учет пенсионных накоплений граждан</a:t>
          </a:r>
          <a:endParaRPr lang="ru-RU" sz="2400" b="1" kern="1200" dirty="0"/>
        </a:p>
      </dsp:txBody>
      <dsp:txXfrm>
        <a:off x="433096" y="3018684"/>
        <a:ext cx="5717488" cy="399568"/>
      </dsp:txXfrm>
    </dsp:sp>
    <dsp:sp modelId="{6F1739B7-8076-491E-BC6B-6F5A1944C355}">
      <dsp:nvSpPr>
        <dsp:cNvPr id="0" name=""/>
        <dsp:cNvSpPr/>
      </dsp:nvSpPr>
      <dsp:spPr>
        <a:xfrm>
          <a:off x="0" y="4127680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AA67F-906F-40E9-B2FC-FA6417627971}">
      <dsp:nvSpPr>
        <dsp:cNvPr id="0" name=""/>
        <dsp:cNvSpPr/>
      </dsp:nvSpPr>
      <dsp:spPr>
        <a:xfrm>
          <a:off x="411480" y="3677468"/>
          <a:ext cx="5678341" cy="671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Ведение федерального реестра инвалидов</a:t>
          </a:r>
          <a:endParaRPr lang="ru-RU" sz="2400" b="1" kern="1200" dirty="0"/>
        </a:p>
      </dsp:txBody>
      <dsp:txXfrm>
        <a:off x="444265" y="3710253"/>
        <a:ext cx="5612771" cy="606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4F2AB-5DC1-40EE-A256-3DFB9C85E3F6}">
      <dsp:nvSpPr>
        <dsp:cNvPr id="0" name=""/>
        <dsp:cNvSpPr/>
      </dsp:nvSpPr>
      <dsp:spPr>
        <a:xfrm>
          <a:off x="2995987" y="0"/>
          <a:ext cx="2183516" cy="11384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Страховщик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(ПФР)</a:t>
          </a:r>
          <a:endParaRPr lang="ru-RU" sz="2400" b="1" kern="1200" dirty="0"/>
        </a:p>
      </dsp:txBody>
      <dsp:txXfrm>
        <a:off x="3051562" y="55575"/>
        <a:ext cx="2072366" cy="1027302"/>
      </dsp:txXfrm>
    </dsp:sp>
    <dsp:sp modelId="{B321F882-A220-4320-A876-BBE74286D1F0}">
      <dsp:nvSpPr>
        <dsp:cNvPr id="0" name=""/>
        <dsp:cNvSpPr/>
      </dsp:nvSpPr>
      <dsp:spPr>
        <a:xfrm>
          <a:off x="2698972" y="885312"/>
          <a:ext cx="3033775" cy="3033775"/>
        </a:xfrm>
        <a:custGeom>
          <a:avLst/>
          <a:gdLst/>
          <a:ahLst/>
          <a:cxnLst/>
          <a:rect l="0" t="0" r="0" b="0"/>
          <a:pathLst>
            <a:path>
              <a:moveTo>
                <a:pt x="2366805" y="260468"/>
              </a:moveTo>
              <a:arcTo wR="1516887" hR="1516887" stAng="18244608" swAng="302655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CF386-1606-422C-A60D-7EFE9E6B3C8F}">
      <dsp:nvSpPr>
        <dsp:cNvPr id="0" name=""/>
        <dsp:cNvSpPr/>
      </dsp:nvSpPr>
      <dsp:spPr>
        <a:xfrm>
          <a:off x="4526391" y="2270431"/>
          <a:ext cx="2107065" cy="11384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Страхователь</a:t>
          </a:r>
          <a:r>
            <a:rPr lang="ru-RU" sz="2300" b="1" kern="1200" dirty="0" smtClean="0"/>
            <a:t> </a:t>
          </a:r>
          <a:endParaRPr lang="ru-RU" sz="2300" b="1" kern="1200" dirty="0"/>
        </a:p>
      </dsp:txBody>
      <dsp:txXfrm>
        <a:off x="4581966" y="2326006"/>
        <a:ext cx="1995915" cy="1027302"/>
      </dsp:txXfrm>
    </dsp:sp>
    <dsp:sp modelId="{D211031C-E298-4A11-B00F-09A3B09D52BF}">
      <dsp:nvSpPr>
        <dsp:cNvPr id="0" name=""/>
        <dsp:cNvSpPr/>
      </dsp:nvSpPr>
      <dsp:spPr>
        <a:xfrm>
          <a:off x="2396061" y="1085601"/>
          <a:ext cx="3033775" cy="3033775"/>
        </a:xfrm>
        <a:custGeom>
          <a:avLst/>
          <a:gdLst/>
          <a:ahLst/>
          <a:cxnLst/>
          <a:rect l="0" t="0" r="0" b="0"/>
          <a:pathLst>
            <a:path>
              <a:moveTo>
                <a:pt x="2787830" y="2344929"/>
              </a:moveTo>
              <a:arcTo wR="1516887" hR="1516887" stAng="1985098" swAng="682979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21B02-01DC-42C6-BB85-C3989E842519}">
      <dsp:nvSpPr>
        <dsp:cNvPr id="0" name=""/>
        <dsp:cNvSpPr/>
      </dsp:nvSpPr>
      <dsp:spPr>
        <a:xfrm>
          <a:off x="835743" y="2270434"/>
          <a:ext cx="2756175" cy="11384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Застрахованные лица</a:t>
          </a:r>
          <a:endParaRPr lang="ru-RU" sz="2400" b="1" kern="1200" dirty="0"/>
        </a:p>
      </dsp:txBody>
      <dsp:txXfrm>
        <a:off x="891318" y="2326009"/>
        <a:ext cx="2645025" cy="1027302"/>
      </dsp:txXfrm>
    </dsp:sp>
    <dsp:sp modelId="{A5F90CA6-5088-4287-97C4-318B3CD63D6A}">
      <dsp:nvSpPr>
        <dsp:cNvPr id="0" name=""/>
        <dsp:cNvSpPr/>
      </dsp:nvSpPr>
      <dsp:spPr>
        <a:xfrm>
          <a:off x="2056902" y="691228"/>
          <a:ext cx="3033775" cy="3033775"/>
        </a:xfrm>
        <a:custGeom>
          <a:avLst/>
          <a:gdLst/>
          <a:ahLst/>
          <a:cxnLst/>
          <a:rect l="0" t="0" r="0" b="0"/>
          <a:pathLst>
            <a:path>
              <a:moveTo>
                <a:pt x="665" y="1561824"/>
              </a:moveTo>
              <a:arcTo wR="1516887" hR="1516887" stAng="10698144" swAng="411902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4735A-6BDB-4492-8B39-6B0288D754A7}">
      <dsp:nvSpPr>
        <dsp:cNvPr id="0" name=""/>
        <dsp:cNvSpPr/>
      </dsp:nvSpPr>
      <dsp:spPr>
        <a:xfrm>
          <a:off x="3131131" y="838079"/>
          <a:ext cx="2152380" cy="337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73"/>
              </a:lnTo>
              <a:lnTo>
                <a:pt x="2152380" y="215773"/>
              </a:lnTo>
              <a:lnTo>
                <a:pt x="2152380" y="337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DE37D-77AF-4E25-8DA3-850EB8C1341D}">
      <dsp:nvSpPr>
        <dsp:cNvPr id="0" name=""/>
        <dsp:cNvSpPr/>
      </dsp:nvSpPr>
      <dsp:spPr>
        <a:xfrm>
          <a:off x="1501880" y="838079"/>
          <a:ext cx="1629250" cy="275530"/>
        </a:xfrm>
        <a:custGeom>
          <a:avLst/>
          <a:gdLst/>
          <a:ahLst/>
          <a:cxnLst/>
          <a:rect l="0" t="0" r="0" b="0"/>
          <a:pathLst>
            <a:path>
              <a:moveTo>
                <a:pt x="1629250" y="0"/>
              </a:moveTo>
              <a:lnTo>
                <a:pt x="1629250" y="153428"/>
              </a:lnTo>
              <a:lnTo>
                <a:pt x="0" y="153428"/>
              </a:lnTo>
              <a:lnTo>
                <a:pt x="0" y="275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83393-5A6F-4E01-9F56-65C4F8C59EE9}">
      <dsp:nvSpPr>
        <dsp:cNvPr id="0" name=""/>
        <dsp:cNvSpPr/>
      </dsp:nvSpPr>
      <dsp:spPr>
        <a:xfrm>
          <a:off x="2472110" y="1123"/>
          <a:ext cx="1318041" cy="836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3ACD76-AABD-4836-8638-E63515973921}">
      <dsp:nvSpPr>
        <dsp:cNvPr id="0" name=""/>
        <dsp:cNvSpPr/>
      </dsp:nvSpPr>
      <dsp:spPr>
        <a:xfrm>
          <a:off x="2618559" y="140249"/>
          <a:ext cx="1318041" cy="836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22 %</a:t>
          </a:r>
          <a:endParaRPr lang="ru-RU" sz="3200" b="1" kern="1200" dirty="0"/>
        </a:p>
      </dsp:txBody>
      <dsp:txXfrm>
        <a:off x="2643073" y="164763"/>
        <a:ext cx="1269013" cy="787928"/>
      </dsp:txXfrm>
    </dsp:sp>
    <dsp:sp modelId="{0728A89D-5BD2-402A-9636-243498ADF3A6}">
      <dsp:nvSpPr>
        <dsp:cNvPr id="0" name=""/>
        <dsp:cNvSpPr/>
      </dsp:nvSpPr>
      <dsp:spPr>
        <a:xfrm>
          <a:off x="-146449" y="1113610"/>
          <a:ext cx="3296659" cy="11076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CA3BB41-9002-46A9-AE85-3699C65952E8}">
      <dsp:nvSpPr>
        <dsp:cNvPr id="0" name=""/>
        <dsp:cNvSpPr/>
      </dsp:nvSpPr>
      <dsp:spPr>
        <a:xfrm>
          <a:off x="0" y="1252736"/>
          <a:ext cx="3296659" cy="110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16% - индивидуальный тариф</a:t>
          </a:r>
          <a:endParaRPr lang="ru-RU" sz="2400" b="1" kern="1200" dirty="0"/>
        </a:p>
      </dsp:txBody>
      <dsp:txXfrm>
        <a:off x="32443" y="1285179"/>
        <a:ext cx="3231773" cy="1042792"/>
      </dsp:txXfrm>
    </dsp:sp>
    <dsp:sp modelId="{375DBA97-6403-48DA-8F9D-52B73395F115}">
      <dsp:nvSpPr>
        <dsp:cNvPr id="0" name=""/>
        <dsp:cNvSpPr/>
      </dsp:nvSpPr>
      <dsp:spPr>
        <a:xfrm>
          <a:off x="4304760" y="1175955"/>
          <a:ext cx="1957502" cy="1115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69F1CC-385A-4DA6-9852-57957B806AFF}">
      <dsp:nvSpPr>
        <dsp:cNvPr id="0" name=""/>
        <dsp:cNvSpPr/>
      </dsp:nvSpPr>
      <dsp:spPr>
        <a:xfrm>
          <a:off x="4451209" y="1315081"/>
          <a:ext cx="1957502" cy="11152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6% - солидарный тариф </a:t>
          </a:r>
          <a:endParaRPr lang="ru-RU" sz="2400" b="1" kern="1200" dirty="0"/>
        </a:p>
      </dsp:txBody>
      <dsp:txXfrm>
        <a:off x="4483872" y="1347744"/>
        <a:ext cx="1892176" cy="1049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FE8C4-BEC7-4901-9726-1BFC9ED0A96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E9E2-60B5-4C38-A7EE-3E94F2BAFC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9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3E9E2-60B5-4C38-A7EE-3E94F2BAFCB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3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1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49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40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5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93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6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1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51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8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78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8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20D9E-06A2-40F2-A079-2BE5D3523112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0E4DA-99C7-4237-B276-DFB26D5FD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30.04.2024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Основы финансовой грамотности, группа 14ОПИ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Государственная </a:t>
            </a:r>
            <a:r>
              <a:rPr lang="ru-RU" b="1" dirty="0" smtClean="0">
                <a:solidFill>
                  <a:srgbClr val="0070C0"/>
                </a:solidFill>
              </a:rPr>
              <a:t>пенсионная система РФ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Изучить материал по данной теме, выполнить тестирование, результаты принести 02.05.2024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4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Как накопить на старость самостоятельно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6642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Сколько нужно накопить?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12 годовых доходов при условии выхода на пенсию в 65 лет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873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Способы самостоятельного накопления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Банковский депозит</a:t>
            </a:r>
          </a:p>
          <a:p>
            <a:r>
              <a:rPr lang="ru-RU" b="1" dirty="0" smtClean="0"/>
              <a:t>Индивидуальный инвестиционный счет </a:t>
            </a:r>
          </a:p>
          <a:p>
            <a:r>
              <a:rPr lang="ru-RU" b="1" dirty="0" smtClean="0"/>
              <a:t>Паевые инвестиционные фонды</a:t>
            </a:r>
          </a:p>
          <a:p>
            <a:r>
              <a:rPr lang="ru-RU" b="1" dirty="0" smtClean="0"/>
              <a:t>Полис накопительного (или инвестиционного) страхования</a:t>
            </a:r>
          </a:p>
          <a:p>
            <a:r>
              <a:rPr lang="ru-RU" b="1" dirty="0" smtClean="0"/>
              <a:t>Индивидуальный пенсионный план</a:t>
            </a:r>
          </a:p>
          <a:p>
            <a:r>
              <a:rPr lang="ru-RU" b="1" dirty="0" smtClean="0"/>
              <a:t>Золото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745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Риски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Инфляция </a:t>
            </a:r>
          </a:p>
          <a:p>
            <a:r>
              <a:rPr lang="ru-RU" sz="3600" b="1" dirty="0" smtClean="0"/>
              <a:t>Соблазны </a:t>
            </a:r>
          </a:p>
          <a:p>
            <a:r>
              <a:rPr lang="ru-RU" sz="3600" b="1" dirty="0" smtClean="0"/>
              <a:t>Текущие доходы и расходы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8714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056" y="232899"/>
            <a:ext cx="8229600" cy="74782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</a:rPr>
              <a:t>Пенсионная формула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106" y="1375901"/>
            <a:ext cx="20882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Пенсионные</a:t>
            </a:r>
          </a:p>
          <a:p>
            <a:pPr algn="ctr"/>
            <a:r>
              <a:rPr lang="ru-RU" sz="2400" b="1" dirty="0"/>
              <a:t>б</a:t>
            </a:r>
            <a:r>
              <a:rPr lang="ru-RU" sz="2400" b="1" dirty="0" smtClean="0"/>
              <a:t>аллы 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01213" y="1628799"/>
                <a:ext cx="778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ru-RU" sz="28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213" y="1628799"/>
                <a:ext cx="778344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3331029" y="1375899"/>
            <a:ext cx="20882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Стоимость </a:t>
            </a:r>
          </a:p>
          <a:p>
            <a:pPr algn="ctr"/>
            <a:r>
              <a:rPr lang="ru-RU" sz="2400" b="1" dirty="0"/>
              <a:t>п</a:t>
            </a:r>
            <a:r>
              <a:rPr lang="ru-RU" sz="2400" b="1" dirty="0" smtClean="0"/>
              <a:t>енсионного балла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45021" y="1661817"/>
                <a:ext cx="778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8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021" y="1661817"/>
                <a:ext cx="77834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214440" y="1313590"/>
            <a:ext cx="2318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Фиксированная</a:t>
            </a:r>
          </a:p>
          <a:p>
            <a:pPr algn="ctr"/>
            <a:r>
              <a:rPr lang="ru-RU" sz="2400" b="1" dirty="0" smtClean="0"/>
              <a:t>выплата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0391" y="2568824"/>
            <a:ext cx="20616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Оценивается каждый календарный год трудовой деятельности с учетом отчислений страховых взносов на ОПС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9344" y="2640520"/>
            <a:ext cx="2205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2020 г. – 93 руб.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55770" y="2596842"/>
            <a:ext cx="3235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2020 г. - </a:t>
            </a:r>
            <a:r>
              <a:rPr lang="ru-RU" sz="2000" b="1" dirty="0"/>
              <a:t>5686 руб. 25 коп</a:t>
            </a:r>
            <a:endParaRPr lang="ru-RU" b="1" dirty="0"/>
          </a:p>
        </p:txBody>
      </p:sp>
      <p:sp>
        <p:nvSpPr>
          <p:cNvPr id="13" name="Левая фигурная скобка 12"/>
          <p:cNvSpPr/>
          <p:nvPr/>
        </p:nvSpPr>
        <p:spPr>
          <a:xfrm rot="16200000">
            <a:off x="4229073" y="1256265"/>
            <a:ext cx="864096" cy="8451558"/>
          </a:xfrm>
          <a:prstGeom prst="leftBrace">
            <a:avLst>
              <a:gd name="adj1" fmla="val 8333"/>
              <a:gd name="adj2" fmla="val 49700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34729" y="6093724"/>
            <a:ext cx="4252783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Страховая пенсия по старости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333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Условия получения страховой пенсии по старости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Достижение пенсионного возраста </a:t>
            </a:r>
          </a:p>
          <a:p>
            <a:r>
              <a:rPr lang="ru-RU" dirty="0" smtClean="0"/>
              <a:t>Страховой стаж не менее 15 лет (с 2024 г)</a:t>
            </a:r>
          </a:p>
          <a:p>
            <a:r>
              <a:rPr lang="ru-RU" dirty="0" smtClean="0"/>
              <a:t>Пенсионные баллы: не менее 30 (с 2025 г.)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40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Премиальные коэффициенты </a:t>
            </a:r>
            <a:br>
              <a:rPr lang="ru-RU" b="1" dirty="0">
                <a:solidFill>
                  <a:schemeClr val="accent1"/>
                </a:solidFill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0566" y="1988840"/>
            <a:ext cx="25922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РАЗМЕР </a:t>
            </a:r>
          </a:p>
          <a:p>
            <a:pPr algn="ctr"/>
            <a:r>
              <a:rPr lang="ru-RU" sz="2800" b="1" dirty="0" smtClean="0"/>
              <a:t>ПЕНСИИ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0034" y="1988840"/>
            <a:ext cx="25922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РАЗМЕР </a:t>
            </a:r>
          </a:p>
          <a:p>
            <a:pPr algn="ctr"/>
            <a:r>
              <a:rPr lang="ru-RU" sz="2800" b="1" dirty="0" smtClean="0"/>
              <a:t>ПЕНСИИ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66525" y="1268760"/>
            <a:ext cx="2592288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+ 40%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40566" y="365781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 год возникновения пенсии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06281" y="365781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Обращение за пенсией на 5 лет позже 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531989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 год военной службы по призыву – 1, 8 балла</a:t>
            </a:r>
          </a:p>
          <a:p>
            <a:r>
              <a:rPr lang="ru-RU" sz="2400" b="1" dirty="0" smtClean="0"/>
              <a:t>1 год ухода за первым ребенком до достижения1,5 лет  - 1,8 балла</a:t>
            </a:r>
          </a:p>
          <a:p>
            <a:r>
              <a:rPr lang="ru-RU" sz="2400" b="1" dirty="0" smtClean="0"/>
              <a:t>1 год ухода за вторым ребенком до достижения 1, 5 лет – 3, 6 балла</a:t>
            </a:r>
          </a:p>
          <a:p>
            <a:r>
              <a:rPr lang="ru-RU" sz="2400" b="1" dirty="0"/>
              <a:t>1 год ухода за </a:t>
            </a:r>
            <a:r>
              <a:rPr lang="ru-RU" sz="2400" b="1" dirty="0" smtClean="0"/>
              <a:t>третьим или четвертым </a:t>
            </a:r>
            <a:r>
              <a:rPr lang="ru-RU" sz="2400" b="1" dirty="0"/>
              <a:t>ребенком до достижения </a:t>
            </a:r>
            <a:endParaRPr lang="ru-RU" sz="2400" b="1" dirty="0" smtClean="0"/>
          </a:p>
          <a:p>
            <a:r>
              <a:rPr lang="ru-RU" sz="2400" b="1" dirty="0" smtClean="0"/>
              <a:t>1</a:t>
            </a:r>
            <a:r>
              <a:rPr lang="ru-RU" sz="2400" b="1" dirty="0"/>
              <a:t>, 5 лет – </a:t>
            </a:r>
            <a:r>
              <a:rPr lang="ru-RU" sz="2400" b="1" dirty="0" smtClean="0"/>
              <a:t>5,4 балла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089" y="22109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>Примеры расчета пенсионных баллов за год 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6" y="836713"/>
            <a:ext cx="8444613" cy="576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dirty="0" smtClean="0"/>
              <a:t>Гражданин Х с зарплатой 24 тысячи рублей и страховым стажем 37 лет. </a:t>
            </a:r>
            <a:endParaRPr lang="ru-RU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70992" y="1156850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Годовая зарплата: </a:t>
            </a:r>
          </a:p>
          <a:p>
            <a:r>
              <a:rPr lang="ru-RU" sz="2000" b="1" dirty="0" smtClean="0"/>
              <a:t>24 000 руб.* 12 мес. = 288 000 руб.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7989" y="1864736"/>
            <a:ext cx="748883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Размер страховых взносов по тарифу 22%</a:t>
            </a:r>
          </a:p>
          <a:p>
            <a:r>
              <a:rPr lang="ru-RU" sz="2000" b="1" dirty="0" smtClean="0"/>
              <a:t>288 000 руб.* 22% = 63 360 руб.</a:t>
            </a:r>
          </a:p>
          <a:p>
            <a:endParaRPr lang="ru-RU" sz="2000" b="1" dirty="0"/>
          </a:p>
          <a:p>
            <a:r>
              <a:rPr lang="ru-RU" sz="2000" b="1" dirty="0" smtClean="0"/>
              <a:t>На солидарную часть по тарифу 6% - 17280 руб.</a:t>
            </a:r>
          </a:p>
          <a:p>
            <a:r>
              <a:rPr lang="ru-RU" sz="2000" b="1" dirty="0" smtClean="0"/>
              <a:t>На страховую пенсию по тарифу 16% - 46 080 руб.</a:t>
            </a:r>
          </a:p>
          <a:p>
            <a:endParaRPr lang="ru-RU" sz="2000" b="1" dirty="0"/>
          </a:p>
          <a:p>
            <a:r>
              <a:rPr lang="ru-RU" sz="2000" b="1" dirty="0" smtClean="0"/>
              <a:t>876 000 руб.*16%=140 160 руб.</a:t>
            </a:r>
          </a:p>
          <a:p>
            <a:r>
              <a:rPr lang="ru-RU" sz="2000" b="1" dirty="0" smtClean="0"/>
              <a:t>46080 руб./ 140 160 руб. = 0, 3288</a:t>
            </a:r>
          </a:p>
          <a:p>
            <a:endParaRPr lang="ru-RU" sz="2000" b="1" dirty="0"/>
          </a:p>
          <a:p>
            <a:r>
              <a:rPr lang="ru-RU" sz="2000" b="1" dirty="0" smtClean="0"/>
              <a:t>0, 3288*10 = 3, 288 балла  - количество пенсионных баллов в 2020 году</a:t>
            </a:r>
          </a:p>
          <a:p>
            <a:r>
              <a:rPr lang="ru-RU" sz="2000" b="1" dirty="0" smtClean="0"/>
              <a:t>3,288* 37 лет = 121, 656 балла (за 37 лет)</a:t>
            </a:r>
          </a:p>
          <a:p>
            <a:endParaRPr lang="ru-RU" sz="2000" b="1" dirty="0"/>
          </a:p>
          <a:p>
            <a:r>
              <a:rPr lang="ru-RU" sz="2000" b="1" dirty="0" smtClean="0"/>
              <a:t>121,656* 93 руб. = 11,314 руб. </a:t>
            </a:r>
          </a:p>
          <a:p>
            <a:endParaRPr lang="ru-RU" sz="2000" b="1" dirty="0"/>
          </a:p>
          <a:p>
            <a:r>
              <a:rPr lang="ru-RU" sz="2000" b="1" dirty="0" smtClean="0"/>
              <a:t>11 314+5686,25=17 000, 25 руб. 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39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u="sng" dirty="0"/>
              <a:t>1. К условиям для назначения страховой пенсии по старости относятся: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1) возраст и трудовой стаж;</a:t>
            </a:r>
          </a:p>
          <a:p>
            <a:pPr marL="0" indent="0">
              <a:buNone/>
            </a:pPr>
            <a:r>
              <a:rPr lang="ru-RU" dirty="0"/>
              <a:t>2) возраст и страховой стаж;</a:t>
            </a:r>
          </a:p>
          <a:p>
            <a:pPr marL="0" indent="0">
              <a:buNone/>
            </a:pPr>
            <a:r>
              <a:rPr lang="ru-RU" dirty="0"/>
              <a:t>3) возраст и непрерывный трудовой стаж;</a:t>
            </a:r>
          </a:p>
          <a:p>
            <a:pPr marL="0" indent="0">
              <a:buNone/>
            </a:pPr>
            <a:r>
              <a:rPr lang="ru-RU" dirty="0"/>
              <a:t>4) возраст и выслуга лет;</a:t>
            </a:r>
          </a:p>
          <a:p>
            <a:pPr marL="0" indent="0">
              <a:buNone/>
            </a:pPr>
            <a:r>
              <a:rPr lang="ru-RU" dirty="0"/>
              <a:t>5) возраст, страховой стаж и индивидуальный пенсионный коэффициент.</a:t>
            </a:r>
          </a:p>
          <a:p>
            <a:pPr marL="0" indent="0">
              <a:buNone/>
            </a:pPr>
            <a:r>
              <a:rPr lang="ru-RU" b="1" u="sng" dirty="0"/>
              <a:t>2. Укажите категорию граждан, имеющих право на страховую пенсию в Российской Федерации: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1) только граждане РФ;</a:t>
            </a:r>
          </a:p>
          <a:p>
            <a:pPr marL="0" indent="0">
              <a:buNone/>
            </a:pPr>
            <a:r>
              <a:rPr lang="ru-RU" dirty="0"/>
              <a:t>2) иностранцы, постоянно проживающие и обязательно работающие на территории РФ;</a:t>
            </a:r>
          </a:p>
          <a:p>
            <a:pPr marL="0" indent="0">
              <a:buNone/>
            </a:pPr>
            <a:r>
              <a:rPr lang="ru-RU" dirty="0"/>
              <a:t>3) лица без гражданства, постоянно проживающие и обязательно работающие на территории РФ;</a:t>
            </a:r>
          </a:p>
          <a:p>
            <a:pPr marL="0" indent="0">
              <a:buNone/>
            </a:pPr>
            <a:r>
              <a:rPr lang="ru-RU" dirty="0"/>
              <a:t>4) граждане РФ, иностранцы и лица без гражданства, постоянно проживающие на территории РФ;</a:t>
            </a:r>
          </a:p>
          <a:p>
            <a:pPr marL="0" indent="0">
              <a:buNone/>
            </a:pPr>
            <a:r>
              <a:rPr lang="ru-RU" b="1" u="sng" dirty="0" smtClean="0"/>
              <a:t>3.Федеральные </a:t>
            </a:r>
            <a:r>
              <a:rPr lang="ru-RU" b="1" u="sng" dirty="0"/>
              <a:t>государственные служащие имеют право на пенсию за выслугу лет при наличии стажа государственной службы:</a:t>
            </a:r>
          </a:p>
          <a:p>
            <a:pPr marL="0" indent="0">
              <a:buNone/>
            </a:pPr>
            <a:r>
              <a:rPr lang="ru-RU" dirty="0"/>
              <a:t>а)не менее 25 лет;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б) не менее 20 лет;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в) не менее 15 лет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u="sng" dirty="0" smtClean="0"/>
              <a:t>4. </a:t>
            </a:r>
            <a:r>
              <a:rPr lang="ru-RU" b="1" u="sng" dirty="0"/>
              <a:t>На основании какого документа устанавливается стаж, приобретенный после регистрации в качестве застрахованного лица: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а) трудовой книжки;</a:t>
            </a:r>
            <a:br>
              <a:rPr lang="ru-RU" dirty="0"/>
            </a:br>
            <a:r>
              <a:rPr lang="ru-RU" dirty="0"/>
              <a:t>б) выписки из индивидуального лицевого счета;</a:t>
            </a:r>
            <a:br>
              <a:rPr lang="ru-RU" dirty="0"/>
            </a:br>
            <a:r>
              <a:rPr lang="ru-RU" dirty="0"/>
              <a:t>в) справки работодателя.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5. </a:t>
            </a:r>
            <a:r>
              <a:rPr lang="ru-RU" b="1" u="sng" dirty="0"/>
              <a:t>Влияет ли степень инвалидности на размер трудовой пенсии по инвалидности: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А) Да, влияет на размер базовой и страховой части</a:t>
            </a:r>
          </a:p>
          <a:p>
            <a:pPr marL="0" indent="0">
              <a:buNone/>
            </a:pPr>
            <a:r>
              <a:rPr lang="ru-RU" dirty="0"/>
              <a:t>Б) Да, влияет на размер страховой части</a:t>
            </a:r>
          </a:p>
          <a:p>
            <a:pPr marL="0" indent="0">
              <a:buNone/>
            </a:pPr>
            <a:r>
              <a:rPr lang="ru-RU" dirty="0"/>
              <a:t>В) Да, влияет на размер базовой части</a:t>
            </a:r>
          </a:p>
          <a:p>
            <a:pPr marL="0" indent="0">
              <a:buNone/>
            </a:pPr>
            <a:r>
              <a:rPr lang="ru-RU" dirty="0"/>
              <a:t>Г) Нет, не </a:t>
            </a:r>
            <a:r>
              <a:rPr lang="ru-RU" dirty="0" smtClean="0"/>
              <a:t>влияет</a:t>
            </a:r>
          </a:p>
          <a:p>
            <a:pPr marL="0" indent="0">
              <a:buNone/>
            </a:pPr>
            <a:r>
              <a:rPr lang="ru-RU" b="1" u="sng" dirty="0" smtClean="0"/>
              <a:t>6.</a:t>
            </a:r>
            <a:r>
              <a:rPr lang="ru-RU" u="sng" dirty="0" smtClean="0"/>
              <a:t> </a:t>
            </a:r>
            <a:r>
              <a:rPr lang="ru-RU" b="1" u="sng" dirty="0"/>
              <a:t>В чем заключается государственная социальная поддержка малоимущих семей и граждан?</a:t>
            </a:r>
            <a:r>
              <a:rPr lang="ru-RU" u="sng" dirty="0"/>
              <a:t/>
            </a:r>
            <a:br>
              <a:rPr lang="ru-RU" u="sng" dirty="0"/>
            </a:br>
            <a:r>
              <a:rPr lang="ru-RU" dirty="0"/>
              <a:t>а) в организации различных мероприятий для объединения таких категорий граждан по всей стране и за рубежом;</a:t>
            </a:r>
            <a:br>
              <a:rPr lang="ru-RU" dirty="0"/>
            </a:br>
            <a:r>
              <a:rPr lang="ru-RU" dirty="0"/>
              <a:t>б) в организации отдыха за границей;</a:t>
            </a:r>
            <a:br>
              <a:rPr lang="ru-RU" dirty="0"/>
            </a:br>
            <a:r>
              <a:rPr lang="ru-RU" dirty="0"/>
              <a:t>в) в денежной форме;</a:t>
            </a:r>
            <a:br>
              <a:rPr lang="ru-RU" dirty="0"/>
            </a:br>
            <a:r>
              <a:rPr lang="ru-RU" dirty="0"/>
              <a:t>г) в осуществлении предпринимательской деятельности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1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u="sng" dirty="0" smtClean="0"/>
              <a:t>7.Укажите</a:t>
            </a:r>
            <a:r>
              <a:rPr lang="ru-RU" sz="1600" b="1" u="sng" dirty="0"/>
              <a:t>, какие три вида пенсионного обеспечения действуют </a:t>
            </a:r>
            <a:r>
              <a:rPr lang="ru-RU" sz="1600" b="1" u="sng" dirty="0" err="1"/>
              <a:t>действуют</a:t>
            </a:r>
            <a:r>
              <a:rPr lang="ru-RU" sz="1600" b="1" u="sng" dirty="0"/>
              <a:t> в РФ. </a:t>
            </a:r>
          </a:p>
          <a:p>
            <a:pPr marL="0" indent="0">
              <a:buNone/>
            </a:pPr>
            <a:r>
              <a:rPr lang="ru-RU" sz="1600" b="1" dirty="0"/>
              <a:t>Варианты ответов</a:t>
            </a:r>
          </a:p>
          <a:p>
            <a:r>
              <a:rPr lang="ru-RU" sz="1600" dirty="0"/>
              <a:t>обязательное пенсионное страхование</a:t>
            </a:r>
          </a:p>
          <a:p>
            <a:r>
              <a:rPr lang="ru-RU" sz="1600" dirty="0"/>
              <a:t>государственное пенсионное обеспечение</a:t>
            </a:r>
          </a:p>
          <a:p>
            <a:r>
              <a:rPr lang="ru-RU" sz="1600" dirty="0"/>
              <a:t>дополнительное пенсионное обеспечение</a:t>
            </a:r>
          </a:p>
          <a:p>
            <a:r>
              <a:rPr lang="ru-RU" sz="1600" dirty="0"/>
              <a:t>медицинское пенсионное страхование</a:t>
            </a:r>
          </a:p>
          <a:p>
            <a:r>
              <a:rPr lang="ru-RU" sz="1600" dirty="0"/>
              <a:t>персональное пенсионное обеспечение</a:t>
            </a:r>
          </a:p>
          <a:p>
            <a:pPr marL="0" indent="0">
              <a:buNone/>
            </a:pPr>
            <a:r>
              <a:rPr lang="ru-RU" sz="1600" b="1" u="sng" dirty="0" smtClean="0"/>
              <a:t>8. </a:t>
            </a:r>
            <a:r>
              <a:rPr lang="ru-RU" sz="1600" b="1" u="sng" dirty="0"/>
              <a:t>За счет каких средств производится финансирование пенсий по государственному пенсионному обеспечению? Выберите один ответ</a:t>
            </a:r>
            <a:r>
              <a:rPr lang="ru-RU" sz="1600" b="1" u="sng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1)</a:t>
            </a:r>
            <a:r>
              <a:rPr lang="ru-RU" sz="1600" dirty="0"/>
              <a:t> страховых взносов, уплачиваемых работодателем в ПФР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2)</a:t>
            </a:r>
            <a:r>
              <a:rPr lang="ru-RU" sz="1600" dirty="0"/>
              <a:t> ассигнований из федерального бюджета, передаваемых Пенсионному фонду Российской Федерации 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3)</a:t>
            </a:r>
            <a:r>
              <a:rPr lang="ru-RU" sz="1600" dirty="0"/>
              <a:t> недоимки, пеней и штрафов по взносам в Пенсионный фонд Российской </a:t>
            </a:r>
            <a:r>
              <a:rPr lang="ru-RU" sz="1600" dirty="0" smtClean="0"/>
              <a:t>Федерации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u="sng" dirty="0" smtClean="0"/>
              <a:t>9. Какого </a:t>
            </a:r>
            <a:r>
              <a:rPr lang="ru-RU" sz="1600" b="1" u="sng" dirty="0"/>
              <a:t>возраста необходимо достичь женщине для приобретения права на трудовую пенсию по старости на общих основаниях? Выберите один ответ: </a:t>
            </a:r>
            <a:endParaRPr lang="ru-RU" sz="16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1)</a:t>
            </a:r>
            <a:r>
              <a:rPr lang="ru-RU" sz="1600" dirty="0"/>
              <a:t> 60 лет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2)</a:t>
            </a:r>
            <a:r>
              <a:rPr lang="ru-RU" sz="1600" dirty="0"/>
              <a:t> 45 лет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3) 55 </a:t>
            </a:r>
            <a:r>
              <a:rPr lang="ru-RU" sz="1600" dirty="0"/>
              <a:t>лет 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u="sng" dirty="0" smtClean="0"/>
              <a:t>10. Финансирование </a:t>
            </a:r>
            <a:r>
              <a:rPr lang="ru-RU" sz="1600" b="1" u="sng" dirty="0"/>
              <a:t>трудовых пенсий осуществляется Пенсионным фондом РФ за счет одного из средств: Выберите один ответ: </a:t>
            </a:r>
            <a:endParaRPr lang="ru-RU" sz="16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1)</a:t>
            </a:r>
            <a:r>
              <a:rPr lang="ru-RU" sz="1600" dirty="0"/>
              <a:t> страховых взносов (социального налога) работодателей 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2)государственного </a:t>
            </a:r>
            <a:r>
              <a:rPr lang="ru-RU" sz="1600" dirty="0"/>
              <a:t>бюджета </a:t>
            </a: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3) бюджета </a:t>
            </a:r>
            <a:r>
              <a:rPr lang="ru-RU" sz="1600" dirty="0"/>
              <a:t>муниципальных (местных) образований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4822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Пенсионный фонд России (ПФР)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8253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2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210A9E-DDB1-4E5A-BF45-A53D37266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A926C5-7686-4A74-83FF-41C530760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F5D429-D020-4AE3-BC88-D49231D43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E3EF5A-8670-4715-A922-9E8069E94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30C33B-CD7A-4DC4-8EF5-9E832B8BD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35480D-92D7-4250-B74C-8CEAC27B9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600A33-79E0-4312-A143-10B2A81B5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B366F5-C7B6-48EC-A261-73095B352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56937E-B874-4D72-A3C7-BB6348830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870BA0-EBD7-412B-844D-2C94626DA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7AA67F-906F-40E9-B2FC-FA6417627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1739B7-8076-491E-BC6B-6F5A1944C3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Как устроена пенсионная система России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Пенсия</a:t>
            </a:r>
            <a:r>
              <a:rPr lang="ru-RU" sz="2400" dirty="0" smtClean="0"/>
              <a:t> – гарантированная ежемесячная выплата для материального обеспечения граждан в старости, в случае наступления инвалидности, потери кормильца или в связи с достижением установленного стажа работы в определенных сферах трудовой деятельности. 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05064"/>
            <a:ext cx="2592288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Обязательное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</a:t>
            </a:r>
            <a:r>
              <a:rPr lang="ru-RU" sz="2400" b="1" dirty="0" smtClean="0">
                <a:solidFill>
                  <a:schemeClr val="bg1"/>
                </a:solidFill>
              </a:rPr>
              <a:t>енсионное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страхование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4005063"/>
            <a:ext cx="2592288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Государственное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</a:t>
            </a:r>
            <a:r>
              <a:rPr lang="ru-RU" sz="2400" b="1" dirty="0" smtClean="0">
                <a:solidFill>
                  <a:schemeClr val="bg1"/>
                </a:solidFill>
              </a:rPr>
              <a:t>енсионное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обеспечение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3820397"/>
            <a:ext cx="2880320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Негосударственное (добровольное)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</a:t>
            </a:r>
            <a:r>
              <a:rPr lang="ru-RU" sz="2400" b="1" dirty="0" smtClean="0">
                <a:solidFill>
                  <a:schemeClr val="bg1"/>
                </a:solidFill>
              </a:rPr>
              <a:t>енсионное обеспечение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2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Обязательное пенсионное страхование (ОПС)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300" y="1340768"/>
            <a:ext cx="8229600" cy="122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- это система мер, созданная государством, чтобы обеспечить работающим гражданам частичную компенсацию утраченного заработка после выхода на пенсию.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420888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</a:rPr>
              <a:t>ЗАСТРАХОВАННЫЕ ЛИЦА </a:t>
            </a:r>
            <a:r>
              <a:rPr lang="ru-RU" sz="2000" dirty="0" smtClean="0"/>
              <a:t>– граждане РФ, а также постоянно или временно проживающие на территории РФ иностранные граждане и лица без гражданства, в том числе: </a:t>
            </a:r>
          </a:p>
          <a:p>
            <a:pPr algn="just"/>
            <a:endParaRPr lang="ru-RU" sz="2000" dirty="0"/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ru-RU" sz="2000" dirty="0" smtClean="0"/>
              <a:t>Работающие по трудовому </a:t>
            </a:r>
          </a:p>
          <a:p>
            <a:pPr lvl="0" algn="just"/>
            <a:r>
              <a:rPr lang="ru-RU" sz="2000" dirty="0" smtClean="0"/>
              <a:t>договору или договору</a:t>
            </a:r>
          </a:p>
          <a:p>
            <a:pPr lvl="0" algn="just"/>
            <a:r>
              <a:rPr lang="ru-RU" sz="2000" dirty="0" smtClean="0"/>
              <a:t>гражданско-правового характера;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/>
              <a:t>Самостоятельно обеспечивающие</a:t>
            </a:r>
          </a:p>
          <a:p>
            <a:pPr algn="just"/>
            <a:r>
              <a:rPr lang="ru-RU" sz="2000" dirty="0" smtClean="0"/>
              <a:t> себя работой;</a:t>
            </a:r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ru-RU" sz="2000" dirty="0" smtClean="0"/>
              <a:t>Работающие за пределами РФ</a:t>
            </a:r>
          </a:p>
          <a:p>
            <a:pPr lvl="0" algn="just"/>
            <a:r>
              <a:rPr lang="ru-RU" sz="2000" dirty="0" smtClean="0"/>
              <a:t> и уплачивающие страховые взносы</a:t>
            </a:r>
          </a:p>
          <a:p>
            <a:pPr lvl="0" algn="just"/>
            <a:r>
              <a:rPr lang="ru-RU" sz="2000" dirty="0" smtClean="0"/>
              <a:t> в ПФР.</a:t>
            </a:r>
          </a:p>
        </p:txBody>
      </p:sp>
      <p:pic>
        <p:nvPicPr>
          <p:cNvPr id="1026" name="Picture 2" descr="Как получить, заменить и восстановить пенсионное страховое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862263" y="3489444"/>
            <a:ext cx="3886201" cy="25527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28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Участники пенсионной системы 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443986"/>
              </p:ext>
            </p:extLst>
          </p:nvPr>
        </p:nvGraphicFramePr>
        <p:xfrm>
          <a:off x="1187624" y="1052736"/>
          <a:ext cx="736550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899592" y="5445224"/>
            <a:ext cx="2016224" cy="1080120"/>
          </a:xfrm>
          <a:prstGeom prst="snip2Diag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Страховые взносы на обязательное пенсионное страхование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876014" y="5476760"/>
            <a:ext cx="2016224" cy="1080120"/>
          </a:xfrm>
          <a:prstGeom prst="snip2Diag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Налог на доходы физических лиц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Знак равно PNG картинки скачать бесплатно, равенство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186" y="5449336"/>
            <a:ext cx="996828" cy="99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 flipH="1">
            <a:off x="3251586" y="5619642"/>
            <a:ext cx="252028" cy="7312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02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Виды пенсий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317" y="1268760"/>
            <a:ext cx="8229600" cy="16127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Страховая пенсия </a:t>
            </a:r>
            <a:r>
              <a:rPr lang="ru-RU" sz="2400" dirty="0" smtClean="0"/>
              <a:t>– ежемесячная денежная выплата в целях компенсации лицам заработной платы и иных выплат, утраченных с наступлением нетрудоспособности по старости или по инвалидности или по случаю потери кормильца.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105834"/>
            <a:ext cx="2592288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Страховая пенсия по  старости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2185" y="3133848"/>
            <a:ext cx="2592288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Страховая пенсия по  инвалидности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4798" y="3129023"/>
            <a:ext cx="288032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Страховая пенсия по  случаю потери кормильца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954069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Условия получения страховой пенсии по старости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39275"/>
              </p:ext>
            </p:extLst>
          </p:nvPr>
        </p:nvGraphicFramePr>
        <p:xfrm>
          <a:off x="422919" y="4725143"/>
          <a:ext cx="2768015" cy="1920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68015"/>
              </a:tblGrid>
              <a:tr h="184823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Достижение пенсионного возрасти либо достижение условий для назначения досрочной пенсии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86126"/>
              </p:ext>
            </p:extLst>
          </p:nvPr>
        </p:nvGraphicFramePr>
        <p:xfrm>
          <a:off x="3419872" y="4725144"/>
          <a:ext cx="2664296" cy="19442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64296"/>
              </a:tblGrid>
              <a:tr h="194421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Наличие минимального страхового стажа: </a:t>
                      </a:r>
                    </a:p>
                    <a:p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в 2020 году -11 лет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105125"/>
              </p:ext>
            </p:extLst>
          </p:nvPr>
        </p:nvGraphicFramePr>
        <p:xfrm>
          <a:off x="6372200" y="4725143"/>
          <a:ext cx="2322918" cy="201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22918"/>
              </a:tblGrid>
              <a:tr h="18722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Наличие минимального количества пенсионных баллов: </a:t>
                      </a:r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в 2020 – 18,6 балла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2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Общий тариф страховых взносов на ОПС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959793"/>
              </p:ext>
            </p:extLst>
          </p:nvPr>
        </p:nvGraphicFramePr>
        <p:xfrm>
          <a:off x="1331640" y="1600201"/>
          <a:ext cx="6408712" cy="2476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365104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 формирование страховой пенсии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68416" y="4370243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 формирование фиксированной выплаты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1134" y="5803642"/>
            <a:ext cx="42484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30 000 руб. * 16% = 4800 руб.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385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Пенсия по государственному пенсионному обеспечению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Социальная пенсия </a:t>
            </a:r>
            <a:r>
              <a:rPr lang="ru-RU" dirty="0" smtClean="0"/>
              <a:t>назначается </a:t>
            </a:r>
            <a:r>
              <a:rPr lang="ru-RU" dirty="0"/>
              <a:t>по достижении, установленного государством нетрудоспособного возраста, если у человека нет подтверждённого трудового стажа или его недостаточно для назначения трудовой пенсии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4837991"/>
            <a:ext cx="37444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60 лет - женщины</a:t>
            </a:r>
          </a:p>
          <a:p>
            <a:r>
              <a:rPr lang="ru-RU" sz="3200" b="1" dirty="0"/>
              <a:t>65 лет – мужчины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4886266"/>
            <a:ext cx="417646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Выплачивается из средств государственного бюджета 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9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Накопительная пенсия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Похожи на средства банковского вклада</a:t>
            </a:r>
          </a:p>
          <a:p>
            <a:pPr>
              <a:buFontTx/>
              <a:buChar char="-"/>
            </a:pPr>
            <a:r>
              <a:rPr lang="ru-RU" dirty="0" smtClean="0"/>
              <a:t>Нельзя пользоваться, пока не стал пенсионером</a:t>
            </a:r>
          </a:p>
          <a:p>
            <a:pPr>
              <a:buFontTx/>
              <a:buChar char="-"/>
            </a:pPr>
            <a:r>
              <a:rPr lang="ru-RU" dirty="0" smtClean="0"/>
              <a:t>Средства передаются в управляющую компанию или негосударственный ПФ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2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880</Words>
  <Application>Microsoft Office PowerPoint</Application>
  <PresentationFormat>Экран (4:3)</PresentationFormat>
  <Paragraphs>176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30.04.2024 Основы финансовой грамотности, группа 14ОПИ Государственная пенсионная система РФ</vt:lpstr>
      <vt:lpstr>Пенсионный фонд России (ПФР)</vt:lpstr>
      <vt:lpstr>Как устроена пенсионная система России</vt:lpstr>
      <vt:lpstr>Обязательное пенсионное страхование (ОПС)</vt:lpstr>
      <vt:lpstr>Участники пенсионной системы </vt:lpstr>
      <vt:lpstr>Виды пенсий</vt:lpstr>
      <vt:lpstr>Общий тариф страховых взносов на ОПС</vt:lpstr>
      <vt:lpstr>Пенсия по государственному пенсионному обеспечению</vt:lpstr>
      <vt:lpstr>Накопительная пенсия</vt:lpstr>
      <vt:lpstr>Как накопить на старость самостоятельно</vt:lpstr>
      <vt:lpstr>Способы самостоятельного накопления</vt:lpstr>
      <vt:lpstr>Риски</vt:lpstr>
      <vt:lpstr>Пенсионная формула</vt:lpstr>
      <vt:lpstr>Условия получения страховой пенсии по старости</vt:lpstr>
      <vt:lpstr>Премиальные коэффициенты  </vt:lpstr>
      <vt:lpstr>Примеры расчета пенсионных баллов за год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пенсионная система РФ</dc:title>
  <dc:creator>HP2</dc:creator>
  <cp:lastModifiedBy>admin</cp:lastModifiedBy>
  <cp:revision>36</cp:revision>
  <dcterms:created xsi:type="dcterms:W3CDTF">2020-04-22T08:29:33Z</dcterms:created>
  <dcterms:modified xsi:type="dcterms:W3CDTF">2024-04-25T06:14:19Z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137405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