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9" r:id="rId2"/>
    <p:sldId id="270" r:id="rId3"/>
    <p:sldId id="310" r:id="rId4"/>
    <p:sldId id="311" r:id="rId5"/>
    <p:sldId id="261" r:id="rId6"/>
    <p:sldId id="312" r:id="rId7"/>
    <p:sldId id="317" r:id="rId8"/>
    <p:sldId id="313" r:id="rId9"/>
    <p:sldId id="314" r:id="rId10"/>
    <p:sldId id="315" r:id="rId11"/>
    <p:sldId id="316" r:id="rId12"/>
    <p:sldId id="318" r:id="rId13"/>
    <p:sldId id="319" r:id="rId14"/>
    <p:sldId id="320" r:id="rId15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howGuides="1">
      <p:cViewPr varScale="1">
        <p:scale>
          <a:sx n="61" d="100"/>
          <a:sy n="61" d="100"/>
        </p:scale>
        <p:origin x="-102" y="-168"/>
      </p:cViewPr>
      <p:guideLst>
        <p:guide orient="horz" pos="2160"/>
        <p:guide pos="3839"/>
        <p:guide pos="100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 словами, если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и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-  данные векторы, то вектор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имеет координаты 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}.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3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 словами, если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и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-  данные векторы, то вектор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имеет координаты {х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х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у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}.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89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 словами, если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{х; у;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- данный вектор, α - данное число, то вектор α  имеет координаты {αх; αу; α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}.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85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рисунка найдите координаты векторов   если ОА=4, ОВ=9, ОС=2.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Получаем координаты точек А(4; 0; 0),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(0; 9; 0),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(0; 0; 2),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Вычисляем координаты векторов по формуле. Координаты вектора равны разности координат конца и начала.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Получаем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72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Длина вектора по его координатам определяется формулой: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7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 Координаты вектора,  А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B 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определяются разностью координат начальной и конечной точек  А(ха,</a:t>
            </a:r>
            <a:r>
              <a:rPr lang="en-US" b="0" i="0" dirty="0" err="1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ya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, za), B(</a:t>
            </a:r>
            <a:r>
              <a:rPr lang="en-US" b="0" i="0" dirty="0" err="1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xb,yb,zb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.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dirty="0"/>
              <a:t>Длина вектора AB в пространстве – это расстояние между точками А и В. Находится как корень квадратный из суммы квадратов координат вектора.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0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Координаты серединной точки отрезка, если даны координаты начальной и конечной точек отрезка равны </a:t>
            </a:r>
            <a:r>
              <a:rPr lang="ru-RU" b="0" i="0" dirty="0" err="1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полусумме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 соответствующих координат его концов.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14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4E4E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Скалярное произведение векторов — число, которое определяется как произведение длин векторов на косинус угла между векторами: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136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solidFill>
                  <a:srgbClr val="4E4E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даны координаты векторов, то число, которое является скалярным произведением векторов, определяется следующим образом: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29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07.12.2023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22.png"/><Relationship Id="rId4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>
            <a:extLst>
              <a:ext uri="{FF2B5EF4-FFF2-40B4-BE49-F238E27FC236}">
                <a16:creationId xmlns:a16="http://schemas.microsoft.com/office/drawing/2014/main" xmlns="" id="{761A8389-55D9-D691-1706-1D740555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42" y="261176"/>
            <a:ext cx="9262237" cy="156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199"/>
              <a:t>Каждая </a:t>
            </a:r>
            <a:r>
              <a:rPr lang="ru-RU" altLang="ru-RU" sz="3199" b="1"/>
              <a:t>координата суммы </a:t>
            </a:r>
            <a:r>
              <a:rPr lang="ru-RU" altLang="ru-RU" sz="3199"/>
              <a:t>двух или более векторов равна </a:t>
            </a:r>
            <a:r>
              <a:rPr lang="ru-RU" altLang="ru-RU" sz="3199" b="1"/>
              <a:t>сумме соответствующих координат </a:t>
            </a:r>
            <a:r>
              <a:rPr lang="ru-RU" altLang="ru-RU" sz="3199"/>
              <a:t>этих векторов.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BCA24EEF-2D8B-611F-B2A7-C06FC532A58D}"/>
              </a:ext>
            </a:extLst>
          </p:cNvPr>
          <p:cNvSpPr/>
          <p:nvPr/>
        </p:nvSpPr>
        <p:spPr>
          <a:xfrm>
            <a:off x="689853" y="83423"/>
            <a:ext cx="10766795" cy="1864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15367" name="Picture 2">
            <a:extLst>
              <a:ext uri="{FF2B5EF4-FFF2-40B4-BE49-F238E27FC236}">
                <a16:creationId xmlns:a16="http://schemas.microsoft.com/office/drawing/2014/main" xmlns="" id="{5409F56D-54B3-C72C-D0C5-6991D9FE6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4" y="68608"/>
            <a:ext cx="1929897" cy="187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B01BFB9-8039-7FD0-4C1C-E6372934D65C}"/>
              </a:ext>
            </a:extLst>
          </p:cNvPr>
          <p:cNvSpPr/>
          <p:nvPr/>
        </p:nvSpPr>
        <p:spPr>
          <a:xfrm>
            <a:off x="3286100" y="4249990"/>
            <a:ext cx="7344816" cy="11232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8BEFA5F-EF13-FF93-A7F5-E88D66375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0276" y="2063775"/>
            <a:ext cx="3239417" cy="87957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37C13AB-265B-86FF-0135-12C13F9D3E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0276" y="2943352"/>
            <a:ext cx="3392146" cy="112322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1D005CE-D6D4-4F4A-64BB-43A983DE4B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0156" y="4355883"/>
            <a:ext cx="6480720" cy="7391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B5F6E5-7020-439E-93AE-DE764E78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02928"/>
          </a:xfrm>
        </p:spPr>
        <p:txBody>
          <a:bodyPr>
            <a:norm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4)Скалярное произведение векторов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58D1C2-19E2-4015-9B39-A1606AF4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234419"/>
            <a:ext cx="9782801" cy="146876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Скалярным произведением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двух векторов называется </a:t>
            </a:r>
            <a:r>
              <a:rPr lang="ru-RU" sz="32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равное произведению длин этих векторов на косинус угла между ними.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6DCF5D4-0CC5-1BF5-B274-D8F28076757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84979" y="2997065"/>
            <a:ext cx="6199713" cy="15982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304F531-BA9D-ACF3-29B1-AC08607E06DD}"/>
              </a:ext>
            </a:extLst>
          </p:cNvPr>
          <p:cNvSpPr txBox="1"/>
          <p:nvPr/>
        </p:nvSpPr>
        <p:spPr>
          <a:xfrm>
            <a:off x="1397085" y="4889201"/>
            <a:ext cx="10729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Скалярное произведение ненулевых векторов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 нулю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тогда и только тогда, когда эти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 перпендикулярны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10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BB6702-CFD5-4E48-AA2C-9D50833E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Угол между векторами.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DCCC136-4F58-272B-B77D-D1B489B0E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1686786" y="4077073"/>
            <a:ext cx="9689451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921BEBF-137B-284D-475B-504767E6F46E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790156" y="1396181"/>
            <a:ext cx="4016524" cy="250691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80A4329-FE27-F1C1-2CA2-F14C58D8D7EA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7248308" y="2028453"/>
            <a:ext cx="1942448" cy="96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5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267127-5F2D-B948-193F-CE3CBBEA4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3CD8EE-547F-1A1B-5FB6-484C76294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632" y="836713"/>
            <a:ext cx="9782801" cy="60466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 скалярное произведение данных векторов.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DF64307-C43F-CC7D-9620-A2A7FA3EDBCE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1559180" y="1845393"/>
            <a:ext cx="6696744" cy="1006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E50251F-A442-BEFA-FF1C-A47D43AF3829}"/>
              </a:ext>
            </a:extLst>
          </p:cNvPr>
          <p:cNvSpPr txBox="1"/>
          <p:nvPr/>
        </p:nvSpPr>
        <p:spPr>
          <a:xfrm>
            <a:off x="1585632" y="2852936"/>
            <a:ext cx="551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A549B0-DD4C-08BB-4BEF-4AA22EC7D352}"/>
              </a:ext>
            </a:extLst>
          </p:cNvPr>
          <p:cNvSpPr txBox="1"/>
          <p:nvPr/>
        </p:nvSpPr>
        <p:spPr>
          <a:xfrm>
            <a:off x="1596472" y="1399475"/>
            <a:ext cx="3644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41BDBB7-5BA7-4CE4-7AC9-72C750352C33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53" y="3487682"/>
            <a:ext cx="4550328" cy="83003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79E5612-2559-2D17-5E8A-77E7AA7AB33F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348" y="3561801"/>
            <a:ext cx="3024336" cy="73937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9E87859-C046-FAF4-199C-E3151D661A23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444" y="3544283"/>
            <a:ext cx="2952328" cy="87756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D7E6102-CCBB-30FB-52CE-AA45375D37AB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47" y="3682478"/>
            <a:ext cx="1221330" cy="6578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D47618B-7663-6842-1CF3-B14D3864F951}"/>
              </a:ext>
            </a:extLst>
          </p:cNvPr>
          <p:cNvSpPr txBox="1"/>
          <p:nvPr/>
        </p:nvSpPr>
        <p:spPr>
          <a:xfrm>
            <a:off x="1593436" y="5157192"/>
            <a:ext cx="464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2D36610-3755-AA51-3496-FF57BD5F3885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68" y="5046530"/>
            <a:ext cx="1529753" cy="82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7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2ED730-C75D-49D1-5796-7E6DDDB1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092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83A462-E54D-A309-4BE5-C3608E8E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052736"/>
            <a:ext cx="9782801" cy="139587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4E4E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 скалярное произведение векторов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677D547-3466-475A-2B85-371C81C2163F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12" y="2254728"/>
            <a:ext cx="4430098" cy="8918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8D5B40-AE30-AF0A-AB50-1C3F883F0D9D}"/>
              </a:ext>
            </a:extLst>
          </p:cNvPr>
          <p:cNvSpPr txBox="1"/>
          <p:nvPr/>
        </p:nvSpPr>
        <p:spPr>
          <a:xfrm>
            <a:off x="1485900" y="175067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CBA55E-24EB-1805-6EB1-38FDB0DDFA23}"/>
              </a:ext>
            </a:extLst>
          </p:cNvPr>
          <p:cNvSpPr txBox="1"/>
          <p:nvPr/>
        </p:nvSpPr>
        <p:spPr>
          <a:xfrm>
            <a:off x="1505312" y="3004269"/>
            <a:ext cx="4861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D1418DF-8AF9-71E7-7243-DC05042B8627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7" y="3702025"/>
            <a:ext cx="6814443" cy="89181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D823EA8-9235-302B-46F6-C0B15F44A7A3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12" y="4651989"/>
            <a:ext cx="4638000" cy="6261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9F0FF96-2E4A-A71E-8162-C852513A6618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4440501"/>
            <a:ext cx="717668" cy="72768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48093AD-2D13-9561-5BBC-32FC066A8285}"/>
              </a:ext>
            </a:extLst>
          </p:cNvPr>
          <p:cNvSpPr txBox="1"/>
          <p:nvPr/>
        </p:nvSpPr>
        <p:spPr>
          <a:xfrm>
            <a:off x="1593436" y="5733256"/>
            <a:ext cx="646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</a:p>
        </p:txBody>
      </p:sp>
    </p:spTree>
    <p:extLst>
      <p:ext uri="{BB962C8B-B14F-4D97-AF65-F5344CB8AC3E}">
        <p14:creationId xmlns:p14="http://schemas.microsoft.com/office/powerpoint/2010/main" val="286667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341884" y="188640"/>
                <a:ext cx="5066138" cy="583954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b="1" dirty="0"/>
                  <a:t>Вариант 1</a:t>
                </a:r>
                <a:endParaRPr lang="ru-RU" dirty="0"/>
              </a:p>
              <a:p>
                <a:pPr lvl="0"/>
                <a:r>
                  <a:rPr lang="ru-RU" dirty="0"/>
                  <a:t>Верно ли, что векторы, имеющие равные длины равны?</a:t>
                </a:r>
              </a:p>
              <a:p>
                <a:pPr lvl="0"/>
                <a:r>
                  <a:rPr lang="ru-RU" dirty="0"/>
                  <a:t>В тетраэдре </a:t>
                </a:r>
                <a:r>
                  <a:rPr lang="en-US" dirty="0"/>
                  <a:t>DABC</a:t>
                </a:r>
                <a:r>
                  <a:rPr lang="ru-RU" dirty="0"/>
                  <a:t> назовите вектор, равный сумме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𝐷𝐴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lvl="0"/>
                <a:r>
                  <a:rPr lang="ru-RU" dirty="0"/>
                  <a:t>Дайте определение вектора.</a:t>
                </a:r>
              </a:p>
              <a:p>
                <a:pPr lvl="0"/>
                <a:r>
                  <a:rPr lang="ru-RU" dirty="0"/>
                  <a:t>В тетраэдре </a:t>
                </a:r>
                <a:r>
                  <a:rPr lang="en-US" dirty="0"/>
                  <a:t>DABC</a:t>
                </a:r>
                <a:r>
                  <a:rPr lang="ru-RU" dirty="0"/>
                  <a:t> назовите вектор, равный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𝐷𝐴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–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СВ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lvl="0"/>
                <a:r>
                  <a:rPr lang="ru-RU" dirty="0"/>
                  <a:t> В кубе </a:t>
                </a:r>
                <a:r>
                  <a:rPr lang="en-US" dirty="0"/>
                  <a:t>ABCDA</a:t>
                </a:r>
                <a:r>
                  <a:rPr lang="ru-RU" dirty="0"/>
                  <a:t>1</a:t>
                </a:r>
                <a:r>
                  <a:rPr lang="en-US" dirty="0"/>
                  <a:t>B</a:t>
                </a:r>
                <a:r>
                  <a:rPr lang="ru-RU" dirty="0"/>
                  <a:t>1</a:t>
                </a:r>
                <a:r>
                  <a:rPr lang="en-US" dirty="0"/>
                  <a:t>C</a:t>
                </a:r>
                <a:r>
                  <a:rPr lang="ru-RU" dirty="0"/>
                  <a:t>1</a:t>
                </a:r>
                <a:r>
                  <a:rPr lang="en-US" dirty="0"/>
                  <a:t>D</a:t>
                </a:r>
                <a:r>
                  <a:rPr lang="ru-RU" dirty="0"/>
                  <a:t>1 назовите вектор, равный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АВ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АА1</m:t>
                        </m:r>
                      </m:e>
                    </m:acc>
                  </m:oMath>
                </a14:m>
                <a:r>
                  <a:rPr lang="ru-RU" dirty="0"/>
                  <a:t> 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41884" y="188640"/>
                <a:ext cx="5066138" cy="5839544"/>
              </a:xfrm>
              <a:blipFill rotWithShape="1">
                <a:blip r:embed="rId2"/>
                <a:stretch>
                  <a:fillRect l="-2407" t="-3027" r="-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561651" y="188640"/>
                <a:ext cx="4814586" cy="59835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b="1" dirty="0"/>
                  <a:t>Вариант 2. </a:t>
                </a:r>
                <a:endParaRPr lang="ru-RU" dirty="0"/>
              </a:p>
              <a:p>
                <a:pPr lvl="0"/>
                <a:r>
                  <a:rPr lang="ru-RU" dirty="0"/>
                  <a:t>Верно ли, что длины равных векторов равны?</a:t>
                </a:r>
              </a:p>
              <a:p>
                <a:pPr lvl="0"/>
                <a:r>
                  <a:rPr lang="ru-RU" dirty="0"/>
                  <a:t>В тетраэдре </a:t>
                </a:r>
                <a:r>
                  <a:rPr lang="en-US" dirty="0"/>
                  <a:t>DABC</a:t>
                </a:r>
                <a:r>
                  <a:rPr lang="ru-RU" dirty="0"/>
                  <a:t> назовите вектор, равный сумме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ВС 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С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lvl="0"/>
                <a:r>
                  <a:rPr lang="ru-RU" dirty="0"/>
                  <a:t>Дайте определение коллинеарных векторов.</a:t>
                </a:r>
              </a:p>
              <a:p>
                <a:pPr lvl="0"/>
                <a:r>
                  <a:rPr lang="ru-RU" dirty="0"/>
                  <a:t>В тетраэдре </a:t>
                </a:r>
                <a:r>
                  <a:rPr lang="en-US" dirty="0"/>
                  <a:t>DABC</a:t>
                </a:r>
                <a:r>
                  <a:rPr lang="ru-RU" dirty="0"/>
                  <a:t> назовите вектор, равный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АВ 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>
                            <a:latin typeface="Cambria Math"/>
                          </a:rPr>
                          <m:t>В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–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>
                            <a:latin typeface="Cambria Math"/>
                          </a:rPr>
                          <m:t>С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lvl="0"/>
                <a:r>
                  <a:rPr lang="ru-RU" dirty="0"/>
                  <a:t> В кубе </a:t>
                </a:r>
                <a:r>
                  <a:rPr lang="en-US" dirty="0"/>
                  <a:t>ABCDA</a:t>
                </a:r>
                <a:r>
                  <a:rPr lang="ru-RU" dirty="0"/>
                  <a:t>1</a:t>
                </a:r>
                <a:r>
                  <a:rPr lang="en-US" dirty="0"/>
                  <a:t>B</a:t>
                </a:r>
                <a:r>
                  <a:rPr lang="ru-RU" dirty="0"/>
                  <a:t>1</a:t>
                </a:r>
                <a:r>
                  <a:rPr lang="en-US" dirty="0"/>
                  <a:t>C</a:t>
                </a:r>
                <a:r>
                  <a:rPr lang="ru-RU" dirty="0"/>
                  <a:t>1</a:t>
                </a:r>
                <a:r>
                  <a:rPr lang="en-US" dirty="0"/>
                  <a:t>D</a:t>
                </a:r>
                <a:r>
                  <a:rPr lang="ru-RU" dirty="0"/>
                  <a:t>1 назовите вектор, равный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ВА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ВС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ВВ1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61651" y="188640"/>
                <a:ext cx="4814586" cy="5983560"/>
              </a:xfrm>
              <a:blipFill rotWithShape="1">
                <a:blip r:embed="rId3"/>
                <a:stretch>
                  <a:fillRect l="-2532" t="-2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46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>
            <a:extLst>
              <a:ext uri="{FF2B5EF4-FFF2-40B4-BE49-F238E27FC236}">
                <a16:creationId xmlns:a16="http://schemas.microsoft.com/office/drawing/2014/main" xmlns="" id="{0732C9CB-CEC0-E43E-6571-8415748DF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796" y="358517"/>
            <a:ext cx="8817852" cy="156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199"/>
              <a:t>Каждая </a:t>
            </a:r>
            <a:r>
              <a:rPr lang="ru-RU" altLang="ru-RU" sz="3199" b="1"/>
              <a:t>координата разности </a:t>
            </a:r>
            <a:r>
              <a:rPr lang="ru-RU" altLang="ru-RU" sz="3199"/>
              <a:t>двух векторов равна </a:t>
            </a:r>
            <a:r>
              <a:rPr lang="ru-RU" altLang="ru-RU" sz="3199" b="1"/>
              <a:t>разности соответствующих координат </a:t>
            </a:r>
            <a:r>
              <a:rPr lang="ru-RU" altLang="ru-RU" sz="3199"/>
              <a:t>этих векторов.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20BBE804-45C6-1983-08E3-A25987C7F96C}"/>
              </a:ext>
            </a:extLst>
          </p:cNvPr>
          <p:cNvSpPr/>
          <p:nvPr/>
        </p:nvSpPr>
        <p:spPr>
          <a:xfrm>
            <a:off x="689853" y="83423"/>
            <a:ext cx="10766795" cy="1864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16391" name="Picture 2">
            <a:extLst>
              <a:ext uri="{FF2B5EF4-FFF2-40B4-BE49-F238E27FC236}">
                <a16:creationId xmlns:a16="http://schemas.microsoft.com/office/drawing/2014/main" xmlns="" id="{D4DA649E-DBFA-BDEF-C612-B30FFAA2B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4" y="68608"/>
            <a:ext cx="1929897" cy="187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490C50F-0D8A-EA99-4D0C-49A9149C2D69}"/>
              </a:ext>
            </a:extLst>
          </p:cNvPr>
          <p:cNvSpPr/>
          <p:nvPr/>
        </p:nvSpPr>
        <p:spPr>
          <a:xfrm>
            <a:off x="2592241" y="4365104"/>
            <a:ext cx="7824337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54342E2-4A64-FFA0-081A-01C0C9116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0236" y="2222814"/>
            <a:ext cx="3676650" cy="1762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C901C8-753A-6D78-6C2E-4E83A8721A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092" y="4605123"/>
            <a:ext cx="6382492" cy="69608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>
            <a:extLst>
              <a:ext uri="{FF2B5EF4-FFF2-40B4-BE49-F238E27FC236}">
                <a16:creationId xmlns:a16="http://schemas.microsoft.com/office/drawing/2014/main" xmlns="" id="{F30B550F-BABE-B0D3-A7D9-4EDEE0F29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42" y="-26617"/>
            <a:ext cx="8864407" cy="206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199"/>
              <a:t>Каждая </a:t>
            </a:r>
            <a:r>
              <a:rPr lang="ru-RU" altLang="ru-RU" sz="3199" b="1"/>
              <a:t>координата произведения </a:t>
            </a:r>
          </a:p>
          <a:p>
            <a:r>
              <a:rPr lang="ru-RU" altLang="ru-RU" sz="3199"/>
              <a:t>вектора на число равна </a:t>
            </a:r>
            <a:r>
              <a:rPr lang="ru-RU" altLang="ru-RU" sz="3199" b="1"/>
              <a:t>произведению соответствующей координаты </a:t>
            </a:r>
            <a:r>
              <a:rPr lang="ru-RU" altLang="ru-RU" sz="3199"/>
              <a:t>вектора на это число.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xmlns="" id="{F5E81FF2-2379-E7E0-38F9-0F5DA58FF04B}"/>
              </a:ext>
            </a:extLst>
          </p:cNvPr>
          <p:cNvSpPr/>
          <p:nvPr/>
        </p:nvSpPr>
        <p:spPr>
          <a:xfrm>
            <a:off x="689853" y="83423"/>
            <a:ext cx="10766795" cy="1864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17415" name="Picture 2">
            <a:extLst>
              <a:ext uri="{FF2B5EF4-FFF2-40B4-BE49-F238E27FC236}">
                <a16:creationId xmlns:a16="http://schemas.microsoft.com/office/drawing/2014/main" xmlns="" id="{A10BC860-DD58-4AC2-CA22-AAB14C262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4" y="68608"/>
            <a:ext cx="1929897" cy="187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5CA670D-7BF9-496C-459B-D9BF50F8DDC8}"/>
              </a:ext>
            </a:extLst>
          </p:cNvPr>
          <p:cNvSpPr/>
          <p:nvPr/>
        </p:nvSpPr>
        <p:spPr>
          <a:xfrm>
            <a:off x="3993110" y="4041488"/>
            <a:ext cx="6737712" cy="7829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399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5CEB026-C57C-5A2F-CE65-2ABD38EFC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972" y="2505607"/>
            <a:ext cx="2330935" cy="6974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6F6DED4-9AE8-794C-4FC4-94B82747289C}"/>
              </a:ext>
            </a:extLst>
          </p:cNvPr>
          <p:cNvSpPr txBox="1"/>
          <p:nvPr/>
        </p:nvSpPr>
        <p:spPr>
          <a:xfrm>
            <a:off x="4450991" y="258102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вектор, α - данное число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7365C71-1EB5-9D19-DD42-663BD2F19C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8268" y="4139076"/>
            <a:ext cx="4248472" cy="6792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>
            <a:extLst>
              <a:ext uri="{FF2B5EF4-FFF2-40B4-BE49-F238E27FC236}">
                <a16:creationId xmlns:a16="http://schemas.microsoft.com/office/drawing/2014/main" xmlns="" id="{68621AE0-FC10-A787-044C-3C26AF04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559" y="79931"/>
            <a:ext cx="1525482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>
                <a:solidFill>
                  <a:srgbClr val="FF0000"/>
                </a:solidFill>
              </a:rPr>
              <a:t>Задача 1.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408494F-A5AC-9899-8F00-6C01621FE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114" y="473454"/>
            <a:ext cx="101021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Дано: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F5FF041-8B8F-3CE7-08A6-B268BDEC1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918" y="3198231"/>
            <a:ext cx="1761294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Найти</a:t>
            </a:r>
            <a:r>
              <a:rPr lang="en-US" altLang="ru-RU" sz="2399" b="1" dirty="0"/>
              <a:t>:</a:t>
            </a:r>
            <a:r>
              <a:rPr lang="ru-RU" altLang="ru-RU" sz="2399" b="1" dirty="0"/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D3375CA-443F-4BBC-D718-5C1F06B4A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556" y="246683"/>
            <a:ext cx="1597297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Решение</a:t>
            </a:r>
            <a:r>
              <a:rPr lang="en-US" altLang="ru-RU" sz="2399" b="1" dirty="0"/>
              <a:t>:</a:t>
            </a:r>
            <a:endParaRPr lang="ru-RU" altLang="ru-RU" sz="2399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37DD276-80C7-7C1C-C90E-C6B48F65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1372" y="3760400"/>
            <a:ext cx="33440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200" dirty="0"/>
              <a:t>х = 2 - 0 –2 = 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E3EAA7D-1A70-5733-F209-8CEA2D1A4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3336" y="4229420"/>
            <a:ext cx="3816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200" dirty="0"/>
              <a:t>у = </a:t>
            </a:r>
            <a:r>
              <a:rPr lang="en-US" altLang="ru-RU" sz="3200" dirty="0"/>
              <a:t>–</a:t>
            </a:r>
            <a:r>
              <a:rPr lang="ru-RU" altLang="ru-RU" sz="3200" dirty="0"/>
              <a:t>4 </a:t>
            </a:r>
            <a:r>
              <a:rPr lang="en-US" altLang="ru-RU" sz="3200" dirty="0"/>
              <a:t>–</a:t>
            </a:r>
            <a:r>
              <a:rPr lang="ru-RU" altLang="ru-RU" sz="32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+</a:t>
            </a:r>
            <a:r>
              <a:rPr lang="en-US" altLang="ru-RU" sz="3200" dirty="0"/>
              <a:t> </a:t>
            </a:r>
            <a:r>
              <a:rPr lang="ru-RU" altLang="ru-RU" sz="3200" dirty="0"/>
              <a:t>3 = </a:t>
            </a:r>
            <a:r>
              <a:rPr lang="en-US" altLang="ru-RU" sz="3200" dirty="0"/>
              <a:t>–</a:t>
            </a:r>
            <a:r>
              <a:rPr lang="ru-RU" altLang="ru-RU" sz="3200" dirty="0"/>
              <a:t>2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0366E01-451D-E299-AA40-73390427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5432" y="4784517"/>
            <a:ext cx="3329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3200" dirty="0"/>
              <a:t>z = 0 + 2 + 1 = 3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91F6C9C2-52DE-3D89-7A51-C9D3661AB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167" y="963838"/>
            <a:ext cx="2330669" cy="210512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D03A0C0A-DD41-5081-645B-8483000A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918" y="3789040"/>
            <a:ext cx="2845358" cy="82822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D7D58B8B-63D1-B109-B943-24F3E198B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9905" y="1079058"/>
            <a:ext cx="6195895" cy="75247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0BD0765-3708-8683-B4DF-81DA13F5A394}"/>
              </a:ext>
            </a:extLst>
          </p:cNvPr>
          <p:cNvSpPr txBox="1"/>
          <p:nvPr/>
        </p:nvSpPr>
        <p:spPr>
          <a:xfrm>
            <a:off x="5331139" y="1185200"/>
            <a:ext cx="731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1)</a:t>
            </a:r>
            <a:endParaRPr lang="ru-RU" sz="3200" b="1" dirty="0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9C75260D-F77E-A7BC-8F3A-054B236281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9211" y="2229927"/>
            <a:ext cx="6037366" cy="9138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27D21FC-FCF7-A9BD-70BC-28D0F902CFD7}"/>
              </a:ext>
            </a:extLst>
          </p:cNvPr>
          <p:cNvSpPr txBox="1"/>
          <p:nvPr/>
        </p:nvSpPr>
        <p:spPr>
          <a:xfrm>
            <a:off x="5331139" y="226892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2)</a:t>
            </a:r>
            <a:endParaRPr lang="ru-RU" sz="3200" b="1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590E4DC8-A6B4-7E34-8AE8-A165015113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2192" y="3117842"/>
            <a:ext cx="4723713" cy="67119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5D6B934-1533-06F2-1D6C-0DC96462206D}"/>
              </a:ext>
            </a:extLst>
          </p:cNvPr>
          <p:cNvSpPr txBox="1"/>
          <p:nvPr/>
        </p:nvSpPr>
        <p:spPr>
          <a:xfrm>
            <a:off x="5374552" y="3226745"/>
            <a:ext cx="835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3)</a:t>
            </a:r>
            <a:endParaRPr lang="ru-RU" sz="3200" b="1" dirty="0"/>
          </a:p>
        </p:txBody>
      </p:sp>
      <p:pic>
        <p:nvPicPr>
          <p:cNvPr id="18432" name="Рисунок 18431">
            <a:extLst>
              <a:ext uri="{FF2B5EF4-FFF2-40B4-BE49-F238E27FC236}">
                <a16:creationId xmlns:a16="http://schemas.microsoft.com/office/drawing/2014/main" xmlns="" id="{51DDDBAE-CDF6-DD8E-02F1-4F0F2302AA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3552" y="4862591"/>
            <a:ext cx="4376923" cy="76047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918948" y="2492896"/>
            <a:ext cx="144016" cy="36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345372" y="2636912"/>
            <a:ext cx="221648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4" grpId="0"/>
      <p:bldP spid="15" grpId="0"/>
      <p:bldP spid="24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xmlns="" id="{7A82D246-675E-37EF-85BF-308BF4B32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3939" y="-15971"/>
            <a:ext cx="1525482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>
                <a:solidFill>
                  <a:srgbClr val="FF0000"/>
                </a:solidFill>
              </a:rPr>
              <a:t>Задача </a:t>
            </a:r>
            <a:r>
              <a:rPr lang="en-US" altLang="ru-RU" sz="2399" b="1" dirty="0">
                <a:solidFill>
                  <a:srgbClr val="FF0000"/>
                </a:solidFill>
              </a:rPr>
              <a:t>2</a:t>
            </a:r>
            <a:r>
              <a:rPr lang="ru-RU" altLang="ru-RU" sz="2399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C07CF4B8-8C21-8631-BFDF-94B4C4F27C19}"/>
              </a:ext>
            </a:extLst>
          </p:cNvPr>
          <p:cNvCxnSpPr/>
          <p:nvPr/>
        </p:nvCxnSpPr>
        <p:spPr>
          <a:xfrm>
            <a:off x="7245580" y="3141208"/>
            <a:ext cx="460889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F483B860-C950-7C04-D2E6-0283A7D65E5F}"/>
              </a:ext>
            </a:extLst>
          </p:cNvPr>
          <p:cNvCxnSpPr/>
          <p:nvPr/>
        </p:nvCxnSpPr>
        <p:spPr>
          <a:xfrm flipV="1">
            <a:off x="7245579" y="618798"/>
            <a:ext cx="0" cy="25224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3B5B7DB1-7CD2-E73B-08A9-C1C661F2C377}"/>
              </a:ext>
            </a:extLst>
          </p:cNvPr>
          <p:cNvCxnSpPr/>
          <p:nvPr/>
        </p:nvCxnSpPr>
        <p:spPr>
          <a:xfrm flipH="1">
            <a:off x="5806620" y="3141209"/>
            <a:ext cx="1438959" cy="12485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F5C47BBF-F073-39A3-D9E2-F716E32D622D}"/>
              </a:ext>
            </a:extLst>
          </p:cNvPr>
          <p:cNvCxnSpPr/>
          <p:nvPr/>
        </p:nvCxnSpPr>
        <p:spPr>
          <a:xfrm>
            <a:off x="7245579" y="1797475"/>
            <a:ext cx="4128542" cy="13437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60DAA0C2-C3E0-8F8B-157F-D927BE4523E6}"/>
              </a:ext>
            </a:extLst>
          </p:cNvPr>
          <p:cNvCxnSpPr/>
          <p:nvPr/>
        </p:nvCxnSpPr>
        <p:spPr>
          <a:xfrm flipH="1">
            <a:off x="6526100" y="3141209"/>
            <a:ext cx="4848021" cy="6242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FB23DC4-085A-0DE0-C17F-1FE99E622BFF}"/>
              </a:ext>
            </a:extLst>
          </p:cNvPr>
          <p:cNvCxnSpPr/>
          <p:nvPr/>
        </p:nvCxnSpPr>
        <p:spPr>
          <a:xfrm flipH="1">
            <a:off x="6526100" y="1797477"/>
            <a:ext cx="719479" cy="1967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CEBA5FA9-B19D-BF6B-D03B-11415916A91F}"/>
              </a:ext>
            </a:extLst>
          </p:cNvPr>
          <p:cNvCxnSpPr/>
          <p:nvPr/>
        </p:nvCxnSpPr>
        <p:spPr>
          <a:xfrm flipH="1">
            <a:off x="6526100" y="3126397"/>
            <a:ext cx="730060" cy="6390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FD25835A-9199-38AE-070B-145450F3E57C}"/>
              </a:ext>
            </a:extLst>
          </p:cNvPr>
          <p:cNvCxnSpPr/>
          <p:nvPr/>
        </p:nvCxnSpPr>
        <p:spPr>
          <a:xfrm>
            <a:off x="7245579" y="3141208"/>
            <a:ext cx="403120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C90FD688-84FD-01F2-FE8A-A20A376E15BA}"/>
              </a:ext>
            </a:extLst>
          </p:cNvPr>
          <p:cNvCxnSpPr/>
          <p:nvPr/>
        </p:nvCxnSpPr>
        <p:spPr>
          <a:xfrm flipV="1">
            <a:off x="7245579" y="1797475"/>
            <a:ext cx="0" cy="13437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22">
            <a:extLst>
              <a:ext uri="{FF2B5EF4-FFF2-40B4-BE49-F238E27FC236}">
                <a16:creationId xmlns:a16="http://schemas.microsoft.com/office/drawing/2014/main" xmlns="" id="{DEFA72BC-1645-4A54-22B5-009F27863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079" y="548968"/>
            <a:ext cx="32412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z</a:t>
            </a:r>
            <a:endParaRPr lang="ru-RU" altLang="ru-RU" sz="2399"/>
          </a:p>
        </p:txBody>
      </p:sp>
      <p:sp>
        <p:nvSpPr>
          <p:cNvPr id="11277" name="TextBox 23">
            <a:extLst>
              <a:ext uri="{FF2B5EF4-FFF2-40B4-BE49-F238E27FC236}">
                <a16:creationId xmlns:a16="http://schemas.microsoft.com/office/drawing/2014/main" xmlns="" id="{EAACDE96-D4A3-9A7B-4400-D948E8AAD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4571" y="3191996"/>
            <a:ext cx="34015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y</a:t>
            </a:r>
            <a:endParaRPr lang="ru-RU" altLang="ru-RU" sz="2399"/>
          </a:p>
        </p:txBody>
      </p:sp>
      <p:sp>
        <p:nvSpPr>
          <p:cNvPr id="11278" name="TextBox 24">
            <a:extLst>
              <a:ext uri="{FF2B5EF4-FFF2-40B4-BE49-F238E27FC236}">
                <a16:creationId xmlns:a16="http://schemas.microsoft.com/office/drawing/2014/main" xmlns="" id="{93D1A563-D32E-E454-3759-BF777D05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481" y="3856456"/>
            <a:ext cx="333746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x</a:t>
            </a:r>
            <a:endParaRPr lang="ru-RU" altLang="ru-RU" sz="2399"/>
          </a:p>
        </p:txBody>
      </p:sp>
      <p:sp>
        <p:nvSpPr>
          <p:cNvPr id="11279" name="TextBox 25">
            <a:extLst>
              <a:ext uri="{FF2B5EF4-FFF2-40B4-BE49-F238E27FC236}">
                <a16:creationId xmlns:a16="http://schemas.microsoft.com/office/drawing/2014/main" xmlns="" id="{BB99B60F-00E7-B312-1FF2-169C743B1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354" y="3045985"/>
            <a:ext cx="385042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O</a:t>
            </a:r>
            <a:endParaRPr lang="ru-RU" altLang="ru-RU" sz="2399"/>
          </a:p>
        </p:txBody>
      </p:sp>
      <p:sp>
        <p:nvSpPr>
          <p:cNvPr id="11280" name="TextBox 27">
            <a:extLst>
              <a:ext uri="{FF2B5EF4-FFF2-40B4-BE49-F238E27FC236}">
                <a16:creationId xmlns:a16="http://schemas.microsoft.com/office/drawing/2014/main" xmlns="" id="{E845CA9C-0C1E-36C5-3862-87DA97F1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830" y="1304421"/>
            <a:ext cx="357790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C</a:t>
            </a:r>
            <a:endParaRPr lang="ru-RU" altLang="ru-RU" sz="2399"/>
          </a:p>
        </p:txBody>
      </p:sp>
      <p:sp>
        <p:nvSpPr>
          <p:cNvPr id="11281" name="TextBox 28">
            <a:extLst>
              <a:ext uri="{FF2B5EF4-FFF2-40B4-BE49-F238E27FC236}">
                <a16:creationId xmlns:a16="http://schemas.microsoft.com/office/drawing/2014/main" xmlns="" id="{00307805-2BDF-519A-764B-B737C018C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043" y="3782393"/>
            <a:ext cx="377026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A</a:t>
            </a:r>
            <a:endParaRPr lang="ru-RU" altLang="ru-RU" sz="2399"/>
          </a:p>
        </p:txBody>
      </p:sp>
      <p:sp>
        <p:nvSpPr>
          <p:cNvPr id="11282" name="Прямоугольник 2050">
            <a:extLst>
              <a:ext uri="{FF2B5EF4-FFF2-40B4-BE49-F238E27FC236}">
                <a16:creationId xmlns:a16="http://schemas.microsoft.com/office/drawing/2014/main" xmlns="" id="{87A9EA20-79B9-4EDF-D51E-D8CEEDC7E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077" y="458444"/>
            <a:ext cx="609441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Дано:</a:t>
            </a:r>
          </a:p>
        </p:txBody>
      </p:sp>
      <p:sp>
        <p:nvSpPr>
          <p:cNvPr id="2052" name="Прямоугольник 2051">
            <a:extLst>
              <a:ext uri="{FF2B5EF4-FFF2-40B4-BE49-F238E27FC236}">
                <a16:creationId xmlns:a16="http://schemas.microsoft.com/office/drawing/2014/main" xmlns="" id="{C2DDEA0F-7676-F861-6C4C-3484B374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077" y="1088354"/>
            <a:ext cx="609441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dirty="0"/>
              <a:t>ОА</a:t>
            </a:r>
            <a:r>
              <a:rPr lang="en-US" altLang="ru-RU" sz="2399" dirty="0"/>
              <a:t> </a:t>
            </a:r>
            <a:r>
              <a:rPr lang="ru-RU" altLang="ru-RU" sz="2399" dirty="0"/>
              <a:t>=</a:t>
            </a:r>
            <a:r>
              <a:rPr lang="en-US" altLang="ru-RU" sz="2399" dirty="0"/>
              <a:t> </a:t>
            </a:r>
            <a:r>
              <a:rPr lang="ru-RU" altLang="ru-RU" sz="2399" dirty="0"/>
              <a:t>4, ОВ</a:t>
            </a:r>
            <a:r>
              <a:rPr lang="en-US" altLang="ru-RU" sz="2399" dirty="0"/>
              <a:t> </a:t>
            </a:r>
            <a:r>
              <a:rPr lang="ru-RU" altLang="ru-RU" sz="2399" dirty="0"/>
              <a:t>=</a:t>
            </a:r>
            <a:r>
              <a:rPr lang="en-US" altLang="ru-RU" sz="2399" dirty="0"/>
              <a:t> </a:t>
            </a:r>
            <a:r>
              <a:rPr lang="ru-RU" altLang="ru-RU" sz="2399" dirty="0"/>
              <a:t>9, ОС</a:t>
            </a:r>
            <a:r>
              <a:rPr lang="en-US" altLang="ru-RU" sz="2399" dirty="0"/>
              <a:t> </a:t>
            </a:r>
            <a:r>
              <a:rPr lang="ru-RU" altLang="ru-RU" sz="2399" dirty="0"/>
              <a:t>=</a:t>
            </a:r>
            <a:r>
              <a:rPr lang="en-US" altLang="ru-RU" sz="2399" dirty="0"/>
              <a:t> </a:t>
            </a:r>
            <a:r>
              <a:rPr lang="ru-RU" altLang="ru-RU" sz="2399" dirty="0"/>
              <a:t>2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82095D1D-274E-4AFC-ABF7-1C0996281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917" y="1502470"/>
            <a:ext cx="609441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Найти:</a:t>
            </a:r>
          </a:p>
        </p:txBody>
      </p:sp>
      <p:sp>
        <p:nvSpPr>
          <p:cNvPr id="2056" name="TextBox 2055">
            <a:extLst>
              <a:ext uri="{FF2B5EF4-FFF2-40B4-BE49-F238E27FC236}">
                <a16:creationId xmlns:a16="http://schemas.microsoft.com/office/drawing/2014/main" xmlns="" id="{93897A76-FDBD-6937-31BF-21B991790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6966" y="1546764"/>
            <a:ext cx="1912255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dirty="0"/>
              <a:t>координаты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DC7A9508-A291-A66A-5652-2674A01AE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039" y="2589848"/>
            <a:ext cx="609441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 b="1" dirty="0"/>
              <a:t>Решение:</a:t>
            </a:r>
          </a:p>
        </p:txBody>
      </p:sp>
      <p:sp>
        <p:nvSpPr>
          <p:cNvPr id="11291" name="TextBox 38">
            <a:extLst>
              <a:ext uri="{FF2B5EF4-FFF2-40B4-BE49-F238E27FC236}">
                <a16:creationId xmlns:a16="http://schemas.microsoft.com/office/drawing/2014/main" xmlns="" id="{99AA5F88-F7B7-441D-86A1-A4E412E1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0936" y="3234318"/>
            <a:ext cx="37221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2399"/>
              <a:t>В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DF1003E-0509-1474-33D1-6898FA98F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95" y="3767579"/>
            <a:ext cx="122661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(</a:t>
            </a:r>
            <a:r>
              <a:rPr lang="ru-RU" altLang="ru-RU" sz="2399"/>
              <a:t>4;</a:t>
            </a:r>
            <a:r>
              <a:rPr lang="en-US" altLang="ru-RU" sz="2399"/>
              <a:t> </a:t>
            </a:r>
            <a:r>
              <a:rPr lang="ru-RU" altLang="ru-RU" sz="2399"/>
              <a:t>0;</a:t>
            </a:r>
            <a:r>
              <a:rPr lang="en-US" altLang="ru-RU" sz="2399"/>
              <a:t> </a:t>
            </a:r>
            <a:r>
              <a:rPr lang="ru-RU" altLang="ru-RU" sz="2399"/>
              <a:t>0</a:t>
            </a:r>
            <a:r>
              <a:rPr lang="en-US" altLang="ru-RU" sz="2399"/>
              <a:t>)</a:t>
            </a:r>
            <a:endParaRPr lang="ru-RU" altLang="ru-RU" sz="2399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F388900-ADE1-4C43-B9BF-5255F33FB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8292" y="3608871"/>
            <a:ext cx="122661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(</a:t>
            </a:r>
            <a:r>
              <a:rPr lang="ru-RU" altLang="ru-RU" sz="2399"/>
              <a:t>0;</a:t>
            </a:r>
            <a:r>
              <a:rPr lang="en-US" altLang="ru-RU" sz="2399"/>
              <a:t> </a:t>
            </a:r>
            <a:r>
              <a:rPr lang="ru-RU" altLang="ru-RU" sz="2399"/>
              <a:t>9;</a:t>
            </a:r>
            <a:r>
              <a:rPr lang="en-US" altLang="ru-RU" sz="2399"/>
              <a:t> </a:t>
            </a:r>
            <a:r>
              <a:rPr lang="ru-RU" altLang="ru-RU" sz="2399"/>
              <a:t>0</a:t>
            </a:r>
            <a:r>
              <a:rPr lang="en-US" altLang="ru-RU" sz="2399"/>
              <a:t>)</a:t>
            </a:r>
            <a:endParaRPr lang="ru-RU" altLang="ru-RU" sz="2399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5C8C3213-62A3-C57A-6757-BD8299496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3370" y="1283260"/>
            <a:ext cx="1226618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en-US" altLang="ru-RU" sz="2399"/>
              <a:t>(</a:t>
            </a:r>
            <a:r>
              <a:rPr lang="ru-RU" altLang="ru-RU" sz="2399"/>
              <a:t>0;</a:t>
            </a:r>
            <a:r>
              <a:rPr lang="en-US" altLang="ru-RU" sz="2399"/>
              <a:t> </a:t>
            </a:r>
            <a:r>
              <a:rPr lang="ru-RU" altLang="ru-RU" sz="2399"/>
              <a:t>0;</a:t>
            </a:r>
            <a:r>
              <a:rPr lang="en-US" altLang="ru-RU" sz="2399"/>
              <a:t> </a:t>
            </a:r>
            <a:r>
              <a:rPr lang="ru-RU" altLang="ru-RU" sz="2399"/>
              <a:t>2</a:t>
            </a:r>
            <a:r>
              <a:rPr lang="en-US" altLang="ru-RU" sz="2399"/>
              <a:t>)</a:t>
            </a:r>
            <a:endParaRPr lang="ru-RU" altLang="ru-RU" sz="2399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18B74E3-7981-1C5F-FEFE-0DFBCB92C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385" y="1985817"/>
            <a:ext cx="1870846" cy="544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3D3849F-5138-172F-18D7-646BAABE0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439" y="2933436"/>
            <a:ext cx="4538411" cy="62425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C9E1BAD-DB09-3E1A-B4F1-7916C0AE9A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5207" y="3514378"/>
            <a:ext cx="4090851" cy="50217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A20C58F-9E0F-6CED-A05F-A9384F4055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3428" y="4435765"/>
            <a:ext cx="4650807" cy="65424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44" grpId="0"/>
      <p:bldP spid="2056" grpId="0"/>
      <p:bldP spid="47" grpId="0"/>
      <p:bldP spid="45" grpId="0"/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957A9F3-5DC7-434E-9866-17C037300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2004" y="748873"/>
            <a:ext cx="8329031" cy="2680127"/>
          </a:xfrm>
        </p:spPr>
        <p:txBody>
          <a:bodyPr/>
          <a:lstStyle/>
          <a:p>
            <a:pPr algn="ctr"/>
            <a:r>
              <a:rPr lang="ru-RU" dirty="0"/>
              <a:t>Простейшие задачи в координатах.</a:t>
            </a:r>
          </a:p>
        </p:txBody>
      </p:sp>
    </p:spTree>
    <p:extLst>
      <p:ext uri="{BB962C8B-B14F-4D97-AF65-F5344CB8AC3E}">
        <p14:creationId xmlns:p14="http://schemas.microsoft.com/office/powerpoint/2010/main" val="298775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5823FD-C5C5-A7C0-ADC2-460B0722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Длина вектора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04B913A-29F3-97DB-D8B9-B1077C03B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214092" y="2564904"/>
            <a:ext cx="5145931" cy="123977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6F6F762C-CA9C-B470-4EA6-4042612CE1B6}"/>
              </a:ext>
            </a:extLst>
          </p:cNvPr>
          <p:cNvSpPr/>
          <p:nvPr/>
        </p:nvSpPr>
        <p:spPr>
          <a:xfrm flipV="1">
            <a:off x="4582244" y="5373216"/>
            <a:ext cx="2844316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46E7BB2-DF25-78EC-0239-066B6C0692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42684" y="429003"/>
            <a:ext cx="2401505" cy="213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BFFADE-22C4-4167-BD3F-94FCC59E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между двумя точками в пространстве (длина вектора).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D464C1-4D7B-45EA-85F6-DE4B965B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1239837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i="1" dirty="0"/>
              <a:t>Длина вектора AB  в пространстве – это расстояние между точками А и В.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15067F6F-3B7B-A747-B93A-E1D08F1A917B}"/>
              </a:ext>
            </a:extLst>
          </p:cNvPr>
          <p:cNvCxnSpPr/>
          <p:nvPr/>
        </p:nvCxnSpPr>
        <p:spPr>
          <a:xfrm>
            <a:off x="4726260" y="1700808"/>
            <a:ext cx="3600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F36D952-7D97-7098-0A1A-2B85D6B536B6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5594" y="2910805"/>
            <a:ext cx="4901331" cy="8018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A2F4A52-B713-057A-8A33-66487830FA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82644" y="3022600"/>
            <a:ext cx="2867025" cy="17145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6403B0E-3617-99C5-DE85-64561ED6BB61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</a:blip>
          <a:stretch>
            <a:fillRect/>
          </a:stretch>
        </p:blipFill>
        <p:spPr>
          <a:xfrm>
            <a:off x="2379561" y="3924696"/>
            <a:ext cx="5155011" cy="75351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A2F2936-4E78-E065-74B0-335D4B858A79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</a:blip>
          <a:stretch>
            <a:fillRect/>
          </a:stretch>
        </p:blipFill>
        <p:spPr>
          <a:xfrm>
            <a:off x="1989956" y="5014603"/>
            <a:ext cx="8496944" cy="915769"/>
          </a:xfrm>
          <a:prstGeom prst="rect">
            <a:avLst/>
          </a:prstGeo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A887931-0691-53B7-BC4A-65E02EC23350}"/>
              </a:ext>
            </a:extLst>
          </p:cNvPr>
          <p:cNvSpPr/>
          <p:nvPr/>
        </p:nvSpPr>
        <p:spPr>
          <a:xfrm>
            <a:off x="4294212" y="4941168"/>
            <a:ext cx="1368152" cy="734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2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6482B9-D944-4DCC-AD9F-4971E075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  <a:r>
              <a:rPr lang="en-US" dirty="0"/>
              <a:t>) </a:t>
            </a:r>
            <a:r>
              <a:rPr lang="ru-RU" dirty="0">
                <a:solidFill>
                  <a:srgbClr val="4E4E3F"/>
                </a:solidFill>
                <a:latin typeface="Open Sans" panose="020B0606030504020204" pitchFamily="34" charset="0"/>
              </a:rPr>
              <a:t>К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оординаты середин</a:t>
            </a:r>
            <a:r>
              <a:rPr lang="ru-RU" dirty="0">
                <a:solidFill>
                  <a:srgbClr val="4E4E3F"/>
                </a:solidFill>
                <a:latin typeface="Open Sans" panose="020B0606030504020204" pitchFamily="34" charset="0"/>
              </a:rPr>
              <a:t>ы</a:t>
            </a:r>
            <a:r>
              <a:rPr lang="ru-RU" b="0" i="0" dirty="0">
                <a:solidFill>
                  <a:srgbClr val="4E4E3F"/>
                </a:solidFill>
                <a:effectLst/>
                <a:latin typeface="Open Sans" panose="020B0606030504020204" pitchFamily="34" charset="0"/>
              </a:rPr>
              <a:t> отрезка.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93D77BC-8584-0FAA-E3CC-F5B39410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921" y="1582410"/>
            <a:ext cx="6309788" cy="464732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9F6E561-BC9F-4C15-E8EF-82E19E3C3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216" y="1726055"/>
            <a:ext cx="3020177" cy="95761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AE3E222-37E7-4814-5D30-636F25FD6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3366" y="2819400"/>
            <a:ext cx="2809875" cy="1219200"/>
          </a:xfrm>
          <a:prstGeom prst="rect">
            <a:avLst/>
          </a:prstGeom>
        </p:spPr>
      </p:pic>
      <p:pic>
        <p:nvPicPr>
          <p:cNvPr id="15" name="Объект 14">
            <a:extLst>
              <a:ext uri="{FF2B5EF4-FFF2-40B4-BE49-F238E27FC236}">
                <a16:creationId xmlns:a16="http://schemas.microsoft.com/office/drawing/2014/main" xmlns="" id="{51B99862-2518-45A9-FF5F-ED1D08A05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8614692" y="4653136"/>
            <a:ext cx="2904703" cy="1131833"/>
          </a:xfrm>
        </p:spPr>
      </p:pic>
    </p:spTree>
    <p:extLst>
      <p:ext uri="{BB962C8B-B14F-4D97-AF65-F5344CB8AC3E}">
        <p14:creationId xmlns:p14="http://schemas.microsoft.com/office/powerpoint/2010/main" val="39413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847</TotalTime>
  <Words>664</Words>
  <Application>Microsoft Office PowerPoint</Application>
  <PresentationFormat>Произвольный</PresentationFormat>
  <Paragraphs>84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Математика 16 х 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Простейшие задачи в координатах.</vt:lpstr>
      <vt:lpstr>1) Длина вектора</vt:lpstr>
      <vt:lpstr>2) Расстояние между двумя точками в пространстве (длина вектора).</vt:lpstr>
      <vt:lpstr>3) Координаты середины отрезка.</vt:lpstr>
      <vt:lpstr>4)Скалярное произведение векторов</vt:lpstr>
      <vt:lpstr>5) Угол между векторами.</vt:lpstr>
      <vt:lpstr>Задача №1</vt:lpstr>
      <vt:lpstr>Задача №2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Векторы. Основные понятия.</dc:title>
  <dc:creator>Светлана Костенкова</dc:creator>
  <cp:lastModifiedBy>admin</cp:lastModifiedBy>
  <cp:revision>18</cp:revision>
  <dcterms:created xsi:type="dcterms:W3CDTF">2022-11-15T20:07:27Z</dcterms:created>
  <dcterms:modified xsi:type="dcterms:W3CDTF">2023-12-07T08:21:28Z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