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309" r:id="rId2"/>
    <p:sldId id="270" r:id="rId3"/>
    <p:sldId id="310" r:id="rId4"/>
    <p:sldId id="311" r:id="rId5"/>
    <p:sldId id="261" r:id="rId6"/>
    <p:sldId id="312" r:id="rId7"/>
    <p:sldId id="317" r:id="rId8"/>
    <p:sldId id="313" r:id="rId9"/>
    <p:sldId id="314" r:id="rId10"/>
    <p:sldId id="315" r:id="rId11"/>
    <p:sldId id="316" r:id="rId12"/>
    <p:sldId id="318" r:id="rId13"/>
    <p:sldId id="319" r:id="rId14"/>
    <p:sldId id="320" r:id="rId15"/>
  </p:sldIdLst>
  <p:sldSz cx="12188825" cy="6858000"/>
  <p:notesSz cx="6858000" cy="9144000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5" pos="3839">
          <p15:clr>
            <a:srgbClr val="A4A3A4"/>
          </p15:clr>
        </p15:guide>
        <p15:guide id="6" pos="100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howGuides="1">
      <p:cViewPr varScale="1">
        <p:scale>
          <a:sx n="61" d="100"/>
          <a:sy n="61" d="100"/>
        </p:scale>
        <p:origin x="-102" y="-168"/>
      </p:cViewPr>
      <p:guideLst>
        <p:guide orient="horz" pos="2160"/>
        <p:guide pos="3839"/>
        <p:guide pos="1007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85" d="100"/>
          <a:sy n="85" d="100"/>
        </p:scale>
        <p:origin x="3054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3BC5DFD-D59C-4A78-9863-7389301FC12B}" type="datetime1">
              <a:rPr lang="ru-RU" smtClean="0"/>
              <a:t>07.12.2023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4360E59-1627-4404-ACC5-51C744AB0F2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62254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rtl="0"/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rtl="0"/>
            <a:fld id="{4772CC64-04AB-4F40-B370-C9EC22A15BA9}" type="datetime1">
              <a:rPr lang="ru-RU" smtClean="0"/>
              <a:t>07.12.2023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dirty="0"/>
              <a:t>Щелкните, чтобы изменить стили текста образца слайда</a:t>
            </a:r>
          </a:p>
          <a:p>
            <a:pPr lvl="1" rtl="0"/>
            <a:r>
              <a:rPr lang="ru-RU" dirty="0"/>
              <a:t>Второй уровень</a:t>
            </a:r>
          </a:p>
          <a:p>
            <a:pPr lvl="2" rtl="0"/>
            <a:r>
              <a:rPr lang="ru-RU" dirty="0"/>
              <a:t>Третий уровень</a:t>
            </a:r>
          </a:p>
          <a:p>
            <a:pPr lvl="3" rtl="0"/>
            <a:r>
              <a:rPr lang="ru-RU" dirty="0"/>
              <a:t>Четвертый уровень</a:t>
            </a:r>
          </a:p>
          <a:p>
            <a:pPr lvl="4" rtl="0"/>
            <a:r>
              <a:rPr lang="ru-RU" dirty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rtl="0"/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rtl="0"/>
            <a:fld id="{841221E5-7225-48EB-A4EE-420E7BFCF705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66699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Другими словами, если 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{х</a:t>
            </a:r>
            <a:r>
              <a:rPr lang="ru-RU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₁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у</a:t>
            </a:r>
            <a:r>
              <a:rPr lang="ru-RU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₁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</a:t>
            </a:r>
            <a:r>
              <a:rPr lang="ru-RU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₁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} и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{х</a:t>
            </a:r>
            <a:r>
              <a:rPr lang="ru-RU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₂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у</a:t>
            </a:r>
            <a:r>
              <a:rPr lang="ru-RU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₂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</a:t>
            </a:r>
            <a:r>
              <a:rPr lang="ru-RU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₂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} -  данные векторы, то вектор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+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имеет координаты {х</a:t>
            </a:r>
            <a:r>
              <a:rPr lang="ru-RU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₁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+ х</a:t>
            </a:r>
            <a:r>
              <a:rPr lang="ru-RU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₂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у</a:t>
            </a:r>
            <a:r>
              <a:rPr lang="ru-RU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₁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+ у</a:t>
            </a:r>
            <a:r>
              <a:rPr lang="ru-RU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₂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z</a:t>
            </a:r>
            <a:r>
              <a:rPr lang="ru-RU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₁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+ z</a:t>
            </a:r>
            <a:r>
              <a:rPr lang="ru-RU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₂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}. </a:t>
            </a:r>
            <a:endParaRPr lang="ru-RU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841221E5-7225-48EB-A4EE-420E7BFCF705}" type="slidenum">
              <a:rPr lang="ru-RU" smtClean="0"/>
              <a:pPr rtl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96388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Другими словами, если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{х</a:t>
            </a:r>
            <a:r>
              <a:rPr lang="ru-RU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₁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у</a:t>
            </a:r>
            <a:r>
              <a:rPr lang="ru-RU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₁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</a:t>
            </a:r>
            <a:r>
              <a:rPr lang="ru-RU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₁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} и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{х</a:t>
            </a:r>
            <a:r>
              <a:rPr lang="ru-RU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₂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у</a:t>
            </a:r>
            <a:r>
              <a:rPr lang="ru-RU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₂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</a:t>
            </a:r>
            <a:r>
              <a:rPr lang="ru-RU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₂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} -  данные векторы, то вектор 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имеет координаты {х</a:t>
            </a:r>
            <a:r>
              <a:rPr lang="ru-RU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₁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 х</a:t>
            </a:r>
            <a:r>
              <a:rPr lang="ru-RU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₂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у</a:t>
            </a:r>
            <a:r>
              <a:rPr lang="ru-RU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₁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 у</a:t>
            </a:r>
            <a:r>
              <a:rPr lang="ru-RU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₂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z</a:t>
            </a:r>
            <a:r>
              <a:rPr lang="ru-RU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₁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z</a:t>
            </a:r>
            <a:r>
              <a:rPr lang="ru-RU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₂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}. </a:t>
            </a:r>
            <a:endParaRPr lang="ru-RU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841221E5-7225-48EB-A4EE-420E7BFCF705}" type="slidenum">
              <a:rPr lang="ru-RU" smtClean="0"/>
              <a:pPr rtl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68930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Другими словами, если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{х; у;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} - данный вектор, α - данное число, то вектор α  имеет координаты {αх; αу; α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}. </a:t>
            </a:r>
            <a:endParaRPr lang="ru-RU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841221E5-7225-48EB-A4EE-420E7BFCF705}" type="slidenum">
              <a:rPr lang="ru-RU" smtClean="0"/>
              <a:pPr rtl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08542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данным рисунка найдите координаты векторов   если ОА=4, ОВ=9, ОС=2.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Решение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Получаем координаты точек А(4; 0; 0), 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(0; 9; 0), 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(0; 0; 2), 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Вычисляем координаты векторов по формуле. Координаты вектора равны разности координат конца и начала.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Получаем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841221E5-7225-48EB-A4EE-420E7BFCF705}" type="slidenum">
              <a:rPr lang="ru-RU" smtClean="0"/>
              <a:pPr rtl="0"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09728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Длина вектора по его координатам определяется формулой: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841221E5-7225-48EB-A4EE-420E7BFCF705}" type="slidenum">
              <a:rPr lang="ru-RU" smtClean="0"/>
              <a:pPr rtl="0"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560709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="0" i="0" dirty="0">
                <a:solidFill>
                  <a:srgbClr val="4E4E3F"/>
                </a:solidFill>
                <a:effectLst/>
                <a:latin typeface="Open Sans" panose="020B0606030504020204" pitchFamily="34" charset="0"/>
              </a:rPr>
              <a:t> Координаты вектора,  А</a:t>
            </a:r>
            <a:r>
              <a:rPr lang="en-US" b="0" i="0" dirty="0">
                <a:solidFill>
                  <a:srgbClr val="4E4E3F"/>
                </a:solidFill>
                <a:effectLst/>
                <a:latin typeface="Open Sans" panose="020B0606030504020204" pitchFamily="34" charset="0"/>
              </a:rPr>
              <a:t>B </a:t>
            </a:r>
            <a:r>
              <a:rPr lang="ru-RU" b="0" i="0" dirty="0">
                <a:solidFill>
                  <a:srgbClr val="4E4E3F"/>
                </a:solidFill>
                <a:effectLst/>
                <a:latin typeface="Open Sans" panose="020B0606030504020204" pitchFamily="34" charset="0"/>
              </a:rPr>
              <a:t>определяются разностью координат начальной и конечной точек  А(ха,</a:t>
            </a:r>
            <a:r>
              <a:rPr lang="en-US" b="0" i="0" dirty="0" err="1">
                <a:solidFill>
                  <a:srgbClr val="4E4E3F"/>
                </a:solidFill>
                <a:effectLst/>
                <a:latin typeface="Open Sans" panose="020B0606030504020204" pitchFamily="34" charset="0"/>
              </a:rPr>
              <a:t>ya</a:t>
            </a:r>
            <a:r>
              <a:rPr lang="en-US" b="0" i="0" dirty="0">
                <a:solidFill>
                  <a:srgbClr val="4E4E3F"/>
                </a:solidFill>
                <a:effectLst/>
                <a:latin typeface="Open Sans" panose="020B0606030504020204" pitchFamily="34" charset="0"/>
              </a:rPr>
              <a:t>, za), B(</a:t>
            </a:r>
            <a:r>
              <a:rPr lang="en-US" b="0" i="0" dirty="0" err="1">
                <a:solidFill>
                  <a:srgbClr val="4E4E3F"/>
                </a:solidFill>
                <a:effectLst/>
                <a:latin typeface="Open Sans" panose="020B0606030504020204" pitchFamily="34" charset="0"/>
              </a:rPr>
              <a:t>xb,yb,zb</a:t>
            </a:r>
            <a:r>
              <a:rPr lang="en-US" b="0" i="0" dirty="0">
                <a:solidFill>
                  <a:srgbClr val="4E4E3F"/>
                </a:solidFill>
                <a:effectLst/>
                <a:latin typeface="Open Sans" panose="020B0606030504020204" pitchFamily="34" charset="0"/>
              </a:rPr>
              <a:t>)</a:t>
            </a:r>
            <a:r>
              <a:rPr lang="ru-RU" b="0" i="0" dirty="0">
                <a:solidFill>
                  <a:srgbClr val="4E4E3F"/>
                </a:solidFill>
                <a:effectLst/>
                <a:latin typeface="Open Sans" panose="020B0606030504020204" pitchFamily="34" charset="0"/>
              </a:rPr>
              <a:t>.</a:t>
            </a:r>
            <a:r>
              <a:rPr lang="en-US" b="0" i="0" dirty="0">
                <a:solidFill>
                  <a:srgbClr val="4E4E3F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ru-RU" dirty="0"/>
              <a:t>Длина вектора AB в пространстве – это расстояние между точками А и В. Находится как корень квадратный из суммы квадратов координат вектора.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841221E5-7225-48EB-A4EE-420E7BFCF705}" type="slidenum">
              <a:rPr lang="ru-RU" smtClean="0"/>
              <a:pPr rtl="0"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8078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="0" i="0" dirty="0">
                <a:solidFill>
                  <a:srgbClr val="4E4E3F"/>
                </a:solidFill>
                <a:effectLst/>
                <a:latin typeface="Open Sans" panose="020B0606030504020204" pitchFamily="34" charset="0"/>
              </a:rPr>
              <a:t>Координаты серединной точки отрезка, если даны координаты начальной и конечной точек отрезка равны </a:t>
            </a:r>
            <a:r>
              <a:rPr lang="ru-RU" b="0" i="0" dirty="0" err="1">
                <a:solidFill>
                  <a:srgbClr val="4E4E3F"/>
                </a:solidFill>
                <a:effectLst/>
                <a:latin typeface="Open Sans" panose="020B0606030504020204" pitchFamily="34" charset="0"/>
              </a:rPr>
              <a:t>полусумме</a:t>
            </a:r>
            <a:r>
              <a:rPr lang="ru-RU" b="0" i="0" dirty="0">
                <a:solidFill>
                  <a:srgbClr val="4E4E3F"/>
                </a:solidFill>
                <a:effectLst/>
                <a:latin typeface="Open Sans" panose="020B0606030504020204" pitchFamily="34" charset="0"/>
              </a:rPr>
              <a:t> соответствующих координат его концов.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841221E5-7225-48EB-A4EE-420E7BFCF705}" type="slidenum">
              <a:rPr lang="ru-RU" smtClean="0"/>
              <a:pPr rtl="0"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11439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800" dirty="0">
                <a:solidFill>
                  <a:srgbClr val="4E4E3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Скалярное произведение векторов — число, которое определяется как произведение длин векторов на косинус угла между векторами: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841221E5-7225-48EB-A4EE-420E7BFCF705}" type="slidenum">
              <a:rPr lang="ru-RU" smtClean="0"/>
              <a:pPr rtl="0"/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01366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800" dirty="0">
                <a:solidFill>
                  <a:srgbClr val="4E4E3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Если даны координаты векторов, то число, которое является скалярным произведением векторов, определяется следующим образом: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841221E5-7225-48EB-A4EE-420E7BFCF705}" type="slidenum">
              <a:rPr lang="ru-RU" smtClean="0"/>
              <a:pPr rtl="0"/>
              <a:t>13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32986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 bwMode="ltGray">
          <a:xfrm>
            <a:off x="11579384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 bwMode="gray">
          <a:xfrm>
            <a:off x="11274663" y="5638800"/>
            <a:ext cx="304721" cy="1219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10" name="Прямоугольник 9"/>
          <p:cNvSpPr/>
          <p:nvPr/>
        </p:nvSpPr>
        <p:spPr bwMode="ltGray">
          <a:xfrm>
            <a:off x="121888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 bwMode="gray">
          <a:xfrm>
            <a:off x="0" y="0"/>
            <a:ext cx="1218883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 bwMode="ltGray">
          <a:xfrm>
            <a:off x="0" y="5638800"/>
            <a:ext cx="12188825" cy="12192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cxnSp>
        <p:nvCxnSpPr>
          <p:cNvPr id="13" name="Прямая соединительная линия 12"/>
          <p:cNvCxnSpPr/>
          <p:nvPr/>
        </p:nvCxnSpPr>
        <p:spPr bwMode="white">
          <a:xfrm>
            <a:off x="11573293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 bwMode="black">
          <a:xfrm>
            <a:off x="0" y="5643132"/>
            <a:ext cx="1216152" cy="1214868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cxnSp>
        <p:nvCxnSpPr>
          <p:cNvPr id="15" name="Прямая соединительная линия 14"/>
          <p:cNvCxnSpPr/>
          <p:nvPr/>
        </p:nvCxnSpPr>
        <p:spPr bwMode="white">
          <a:xfrm>
            <a:off x="1218884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 bwMode="white">
          <a:xfrm>
            <a:off x="0" y="5631204"/>
            <a:ext cx="1828325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и"/>
          <p:cNvSpPr>
            <a:spLocks/>
          </p:cNvSpPr>
          <p:nvPr/>
        </p:nvSpPr>
        <p:spPr bwMode="white">
          <a:xfrm>
            <a:off x="276462" y="6032500"/>
            <a:ext cx="593189" cy="519176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121899" tIns="60949" rIns="121899" bIns="60949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28669" y="1600200"/>
            <a:ext cx="8329031" cy="2680127"/>
          </a:xfrm>
        </p:spPr>
        <p:txBody>
          <a:bodyPr rtlCol="0">
            <a:noAutofit/>
          </a:bodyPr>
          <a:lstStyle>
            <a:lvl1pPr>
              <a:defRPr sz="5400"/>
            </a:lvl1pPr>
          </a:lstStyle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28669" y="4344915"/>
            <a:ext cx="7516442" cy="1116085"/>
          </a:xfrm>
        </p:spPr>
        <p:txBody>
          <a:bodyPr rtlCol="0">
            <a:normAutofit/>
          </a:bodyPr>
          <a:lstStyle>
            <a:lvl1pPr marL="0" indent="0" algn="l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ru-RU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8E289087-3B90-4B7A-B0B3-663DF715D0C0}" type="datetime1">
              <a:rPr lang="ru-RU" smtClean="0"/>
              <a:t>07.12.2023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dirty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66412" y="6356351"/>
            <a:ext cx="609441" cy="365125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7DC1BBB0-96F0-4077-A278-0F3FB5C104D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7955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F076F26-008E-40CD-B0DF-FD99CADBA164}" type="datetime1">
              <a:rPr lang="ru-RU" smtClean="0"/>
              <a:t>07.12.2023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dirty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0880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black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1714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87843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10" name="Прямоугольник 9"/>
          <p:cNvSpPr/>
          <p:nvPr/>
        </p:nvSpPr>
        <p:spPr bwMode="black">
          <a:xfrm>
            <a:off x="617143" y="736219"/>
            <a:ext cx="609441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cxnSp>
        <p:nvCxnSpPr>
          <p:cNvPr id="11" name="Прямая соединительная линия 10"/>
          <p:cNvCxnSpPr/>
          <p:nvPr/>
        </p:nvCxnSpPr>
        <p:spPr bwMode="white">
          <a:xfrm>
            <a:off x="617143" y="7362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 bwMode="white">
          <a:xfrm>
            <a:off x="617143" y="13458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и"/>
          <p:cNvSpPr>
            <a:spLocks/>
          </p:cNvSpPr>
          <p:nvPr/>
        </p:nvSpPr>
        <p:spPr bwMode="white">
          <a:xfrm rot="5400000">
            <a:off x="756095" y="898102"/>
            <a:ext cx="336023" cy="294097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dirty="0"/>
          </a:p>
        </p:txBody>
      </p:sp>
      <p:cxnSp>
        <p:nvCxnSpPr>
          <p:cNvPr id="14" name="Прямая соединительная линия 13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599612" y="685800"/>
            <a:ext cx="1787526" cy="5486400"/>
          </a:xfrm>
        </p:spPr>
        <p:txBody>
          <a:bodyPr vert="eaVert" rtlCol="0"/>
          <a:lstStyle/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598613" y="685800"/>
            <a:ext cx="7848599" cy="5486400"/>
          </a:xfrm>
        </p:spPr>
        <p:txBody>
          <a:bodyPr vert="eaVert" rtlCol="0"/>
          <a:lstStyle/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B20A7CE-0912-4C2F-926E-0DDC0C423B66}" type="datetime1">
              <a:rPr lang="ru-RU" smtClean="0"/>
              <a:t>07.12.2023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dirty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2817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01BBC6F-1CE0-4655-9B16-DDAF1AD7C72C}" type="datetime1">
              <a:rPr lang="ru-RU" smtClean="0"/>
              <a:t>07.12.2023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dirty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5532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 bwMode="black">
          <a:xfrm>
            <a:off x="11579384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 bwMode="gray">
          <a:xfrm>
            <a:off x="11274663" y="5638800"/>
            <a:ext cx="304721" cy="1219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24" name="Прямоугольник 23"/>
          <p:cNvSpPr/>
          <p:nvPr/>
        </p:nvSpPr>
        <p:spPr bwMode="gray">
          <a:xfrm>
            <a:off x="1216152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 bwMode="ltGray">
          <a:xfrm>
            <a:off x="0" y="5638800"/>
            <a:ext cx="12188825" cy="12192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cxnSp>
        <p:nvCxnSpPr>
          <p:cNvPr id="22" name="Прямая соединительная линия 21"/>
          <p:cNvCxnSpPr/>
          <p:nvPr/>
        </p:nvCxnSpPr>
        <p:spPr bwMode="white">
          <a:xfrm>
            <a:off x="11573293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 bwMode="black">
          <a:xfrm>
            <a:off x="0" y="5643132"/>
            <a:ext cx="1216152" cy="1214868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18" name="Пи"/>
          <p:cNvSpPr>
            <a:spLocks/>
          </p:cNvSpPr>
          <p:nvPr/>
        </p:nvSpPr>
        <p:spPr bwMode="white">
          <a:xfrm>
            <a:off x="276462" y="6032500"/>
            <a:ext cx="593189" cy="519176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121899" tIns="60949" rIns="121899" bIns="60949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dirty="0"/>
          </a:p>
        </p:txBody>
      </p:sp>
      <p:cxnSp>
        <p:nvCxnSpPr>
          <p:cNvPr id="23" name="Прямая соединительная линия 22"/>
          <p:cNvCxnSpPr/>
          <p:nvPr/>
        </p:nvCxnSpPr>
        <p:spPr bwMode="white">
          <a:xfrm>
            <a:off x="1216152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 bwMode="black">
          <a:xfrm>
            <a:off x="11579384" y="0"/>
            <a:ext cx="609441" cy="609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27" name="Прямоугольник 26"/>
          <p:cNvSpPr/>
          <p:nvPr/>
        </p:nvSpPr>
        <p:spPr bwMode="gray">
          <a:xfrm>
            <a:off x="11274663" y="0"/>
            <a:ext cx="304721" cy="60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28" name="Прямоугольник 27"/>
          <p:cNvSpPr/>
          <p:nvPr/>
        </p:nvSpPr>
        <p:spPr bwMode="gray">
          <a:xfrm>
            <a:off x="1218883" y="0"/>
            <a:ext cx="609441" cy="609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-2" y="0"/>
            <a:ext cx="1218883" cy="60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30" name="Прямоугольник 29"/>
          <p:cNvSpPr/>
          <p:nvPr/>
        </p:nvSpPr>
        <p:spPr bwMode="ltGray">
          <a:xfrm>
            <a:off x="0" y="0"/>
            <a:ext cx="12188825" cy="6096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cxnSp>
        <p:nvCxnSpPr>
          <p:cNvPr id="31" name="Прямая соединительная линия 30"/>
          <p:cNvCxnSpPr/>
          <p:nvPr/>
        </p:nvCxnSpPr>
        <p:spPr bwMode="white">
          <a:xfrm>
            <a:off x="11573293" y="0"/>
            <a:ext cx="0" cy="6096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Прямоугольник 31"/>
          <p:cNvSpPr/>
          <p:nvPr/>
        </p:nvSpPr>
        <p:spPr bwMode="black">
          <a:xfrm>
            <a:off x="0" y="0"/>
            <a:ext cx="1216152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cxnSp>
        <p:nvCxnSpPr>
          <p:cNvPr id="33" name="Прямая соединительная линия 32"/>
          <p:cNvCxnSpPr/>
          <p:nvPr/>
        </p:nvCxnSpPr>
        <p:spPr bwMode="white">
          <a:xfrm>
            <a:off x="1218884" y="0"/>
            <a:ext cx="0" cy="6096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8613" y="1600201"/>
            <a:ext cx="8283272" cy="2654064"/>
          </a:xfrm>
        </p:spPr>
        <p:txBody>
          <a:bodyPr rtlCol="0" anchor="b">
            <a:normAutofit/>
          </a:bodyPr>
          <a:lstStyle>
            <a:lvl1pPr algn="l">
              <a:defRPr sz="5400" b="0" cap="none" baseline="0"/>
            </a:lvl1pPr>
          </a:lstStyle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98613" y="4259996"/>
            <a:ext cx="7264623" cy="1150203"/>
          </a:xfrm>
        </p:spPr>
        <p:txBody>
          <a:bodyPr rtlCol="0" anchor="t">
            <a:normAutofit/>
          </a:bodyPr>
          <a:lstStyle>
            <a:lvl1pPr marL="0" indent="0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4A0BB48E-C38A-489F-B21D-27EBF8DA1A52}" type="datetime1">
              <a:rPr lang="ru-RU" smtClean="0"/>
              <a:t>07.12.2023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dirty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66571" y="6356351"/>
            <a:ext cx="609441" cy="365125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7DC1BBB0-96F0-4077-A278-0F3FB5C104D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4467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593436" y="1600200"/>
            <a:ext cx="4814586" cy="45720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561651" y="1600200"/>
            <a:ext cx="4814586" cy="45720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 baseline="0"/>
            </a:lvl6pPr>
            <a:lvl7pPr>
              <a:defRPr sz="1800" baseline="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C824002-8F04-447D-8224-40D7ED6840A4}" type="datetime1">
              <a:rPr lang="ru-RU" smtClean="0"/>
              <a:t>07.12.2023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dirty="0"/>
              <a:t>Добавить нижний колонтитул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9113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93436" y="1499616"/>
            <a:ext cx="4818888" cy="938784"/>
          </a:xfrm>
        </p:spPr>
        <p:txBody>
          <a:bodyPr rtlCol="0"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593436" y="2514706"/>
            <a:ext cx="4814586" cy="3657493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557349" y="1499616"/>
            <a:ext cx="4818888" cy="938784"/>
          </a:xfrm>
        </p:spPr>
        <p:txBody>
          <a:bodyPr rtlCol="0"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557349" y="2514600"/>
            <a:ext cx="4818888" cy="3655568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A510220-7851-4877-87D8-65579BB1DD91}" type="datetime1">
              <a:rPr lang="ru-RU" smtClean="0"/>
              <a:t>07.12.2023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dirty="0"/>
              <a:t>Добавить нижний колонтитул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8358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5D1B4D7-E962-4AD5-804D-44BB05D648F1}" type="datetime1">
              <a:rPr lang="ru-RU" smtClean="0"/>
              <a:t>07.12.2023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dirty="0"/>
              <a:t>Добавить нижний колонтитул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3578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 bwMode="ltGray">
          <a:xfrm>
            <a:off x="626239" y="0"/>
            <a:ext cx="30472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cxnSp>
        <p:nvCxnSpPr>
          <p:cNvPr id="7" name="Прямая соединительная линия 6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 bwMode="gray">
          <a:xfrm>
            <a:off x="10969942" y="0"/>
            <a:ext cx="922621" cy="6858000"/>
          </a:xfrm>
          <a:prstGeom prst="rect">
            <a:avLst/>
          </a:prstGeom>
          <a:solidFill>
            <a:schemeClr val="accent1">
              <a:lumMod val="75000"/>
              <a:alpha val="8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 bwMode="black">
          <a:xfrm>
            <a:off x="11892563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5E49B0F-5FC4-452C-84B9-DC5DB8F7EAF7}" type="datetime1">
              <a:rPr lang="ru-RU" smtClean="0"/>
              <a:t>07.12.2023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dirty="0"/>
              <a:t>Добавить нижний колонтитул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7DC1BBB0-96F0-4077-A278-0F3FB5C104D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381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 bwMode="gray">
          <a:xfrm>
            <a:off x="621792" y="0"/>
            <a:ext cx="4147717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 bwMode="lt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cxnSp>
        <p:nvCxnSpPr>
          <p:cNvPr id="10" name="Прямая соединительная линия 9"/>
          <p:cNvCxnSpPr/>
          <p:nvPr/>
        </p:nvCxnSpPr>
        <p:spPr bwMode="white">
          <a:xfrm>
            <a:off x="621792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 bwMode="gray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white">
          <a:xfrm>
            <a:off x="1074240" y="381000"/>
            <a:ext cx="3293422" cy="1371600"/>
          </a:xfrm>
        </p:spPr>
        <p:txBody>
          <a:bodyPr rtlCol="0" anchor="b">
            <a:normAutofit/>
          </a:bodyPr>
          <a:lstStyle>
            <a:lvl1pPr algn="l">
              <a:defRPr sz="2800" b="0" cap="all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0251" y="482600"/>
            <a:ext cx="6195986" cy="5689600"/>
          </a:xfrm>
        </p:spPr>
        <p:txBody>
          <a:bodyPr rtlCol="0"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white">
          <a:xfrm>
            <a:off x="1074240" y="1828800"/>
            <a:ext cx="3293422" cy="4343400"/>
          </a:xfrm>
        </p:spPr>
        <p:txBody>
          <a:bodyPr rtlCol="0"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C19F4E1-C9E2-4C86-91EE-CF98446AD814}" type="datetime1">
              <a:rPr lang="ru-RU" smtClean="0"/>
              <a:t>07.12.2023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dirty="0"/>
              <a:t>Добавить нижний колонтитул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8043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 bwMode="black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 bwMode="ltGray">
          <a:xfrm>
            <a:off x="4875530" y="0"/>
            <a:ext cx="7017034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4240" y="381000"/>
            <a:ext cx="3293422" cy="1371600"/>
          </a:xfrm>
        </p:spPr>
        <p:txBody>
          <a:bodyPr rtlCol="0" anchor="b">
            <a:normAutofit/>
          </a:bodyPr>
          <a:lstStyle>
            <a:lvl1pPr algn="l">
              <a:defRPr sz="2800" b="0" cap="all" baseline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Рисунок 2" descr="Пустой заполнитель, вместо которого можно добавить изображение. Щелкните заполнитель и выберите изображение, которое необходимо добавить"/>
          <p:cNvSpPr>
            <a:spLocks noGrp="1"/>
          </p:cNvSpPr>
          <p:nvPr>
            <p:ph type="pic" idx="1" hasCustomPrompt="1"/>
          </p:nvPr>
        </p:nvSpPr>
        <p:spPr bwMode="auto">
          <a:xfrm>
            <a:off x="5180251" y="482600"/>
            <a:ext cx="6195986" cy="5689600"/>
          </a:xfrm>
          <a:ln w="19050">
            <a:solidFill>
              <a:schemeClr val="bg1"/>
            </a:solidFill>
          </a:ln>
        </p:spPr>
        <p:txBody>
          <a:bodyPr rtlCol="0">
            <a:normAutofit/>
          </a:bodyPr>
          <a:lstStyle>
            <a:lvl1pPr marL="0" indent="0" rtl="0">
              <a:buNone/>
              <a:defRPr sz="2800" baseline="0">
                <a:solidFill>
                  <a:schemeClr val="tx2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 dirty="0"/>
              <a:t>Щелкните значок, чтобы добавить фото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074240" y="1828800"/>
            <a:ext cx="3293422" cy="4343400"/>
          </a:xfrm>
        </p:spPr>
        <p:txBody>
          <a:bodyPr rtlCol="0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C544DC91-F540-462A-9952-3A556B4DB6D1}" type="datetime1">
              <a:rPr lang="ru-RU" smtClean="0"/>
              <a:t>07.12.2023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dirty="0"/>
              <a:t>Добавить нижний колонтитул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7DC1BBB0-96F0-4077-A278-0F3FB5C104D3}" type="slidenum">
              <a:rPr lang="ru-RU" smtClean="0"/>
              <a:pPr/>
              <a:t>‹#›</a:t>
            </a:fld>
            <a:endParaRPr lang="ru-RU" dirty="0"/>
          </a:p>
        </p:txBody>
      </p:sp>
      <p:cxnSp>
        <p:nvCxnSpPr>
          <p:cNvPr id="10" name="Прямая соединительная линия 9"/>
          <p:cNvCxnSpPr/>
          <p:nvPr/>
        </p:nvCxnSpPr>
        <p:spPr bwMode="white">
          <a:xfrm>
            <a:off x="11879867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3900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gray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1714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87843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 bwMode="black">
          <a:xfrm>
            <a:off x="617143" y="736219"/>
            <a:ext cx="609441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cxnSp>
        <p:nvCxnSpPr>
          <p:cNvPr id="14" name="Прямая соединительная линия 13"/>
          <p:cNvCxnSpPr/>
          <p:nvPr/>
        </p:nvCxnSpPr>
        <p:spPr bwMode="white">
          <a:xfrm>
            <a:off x="617143" y="7362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 bwMode="white">
          <a:xfrm>
            <a:off x="617143" y="13458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и"/>
          <p:cNvSpPr>
            <a:spLocks/>
          </p:cNvSpPr>
          <p:nvPr/>
        </p:nvSpPr>
        <p:spPr bwMode="white">
          <a:xfrm>
            <a:off x="756095" y="898102"/>
            <a:ext cx="336023" cy="294097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dirty="0"/>
          </a:p>
        </p:txBody>
      </p:sp>
      <p:cxnSp>
        <p:nvCxnSpPr>
          <p:cNvPr id="16" name="Прямая соединительная линия 15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3436" y="177800"/>
            <a:ext cx="9782801" cy="12398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93436" y="1600200"/>
            <a:ext cx="9782801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u-RU" dirty="0"/>
              <a:t>Щелкните, чтобы изменить стили текста образца слайда</a:t>
            </a:r>
          </a:p>
          <a:p>
            <a:pPr lvl="1" rtl="0"/>
            <a:r>
              <a:rPr lang="ru-RU" dirty="0"/>
              <a:t>Второй уровень</a:t>
            </a:r>
          </a:p>
          <a:p>
            <a:pPr lvl="2" rtl="0"/>
            <a:r>
              <a:rPr lang="ru-RU" dirty="0"/>
              <a:t>Третий уровень</a:t>
            </a:r>
          </a:p>
          <a:p>
            <a:pPr lvl="3" rtl="0"/>
            <a:r>
              <a:rPr lang="ru-RU" dirty="0"/>
              <a:t>Четвертый уровень</a:t>
            </a:r>
          </a:p>
          <a:p>
            <a:pPr lvl="4" rtl="0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180250" y="6356351"/>
            <a:ext cx="12188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all" baseline="0">
                <a:solidFill>
                  <a:schemeClr val="tx1"/>
                </a:solidFill>
              </a:defRPr>
            </a:lvl1pPr>
          </a:lstStyle>
          <a:p>
            <a:pPr rtl="0"/>
            <a:fld id="{A4F087A6-40E8-4131-BEAB-4F5033CC1517}" type="datetime1">
              <a:rPr lang="ru-RU" smtClean="0"/>
              <a:t>07.12.2023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6595933" y="6356351"/>
            <a:ext cx="39740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all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ru-RU" dirty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0766796" y="6356351"/>
            <a:ext cx="6094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all" baseline="0">
                <a:solidFill>
                  <a:schemeClr val="tx1"/>
                </a:solidFill>
              </a:defRPr>
            </a:lvl1pPr>
          </a:lstStyle>
          <a:p>
            <a:pPr rtl="0"/>
            <a:fld id="{7DC1BBB0-96F0-4077-A278-0F3FB5C104D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4322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46888" indent="-246888" algn="l" defTabSz="914400" rtl="0" eaLnBrk="1" latinLnBrk="0" hangingPunct="1">
        <a:lnSpc>
          <a:spcPct val="90000"/>
        </a:lnSpc>
        <a:spcBef>
          <a:spcPts val="1400"/>
        </a:spcBef>
        <a:buFont typeface="Euphemia" pitchFamily="34" charset="0"/>
        <a:buChar char="›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126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784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44168" indent="-246888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0992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07568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4414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8072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17296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1" orient="horz" pos="2160">
          <p15:clr>
            <a:srgbClr val="F26B43"/>
          </p15:clr>
        </p15:guide>
        <p15:guide id="2" pos="3839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.png"/><Relationship Id="rId7" Type="http://schemas.microsoft.com/office/2007/relationships/hdphoto" Target="../media/hdphoto2.wd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6.wdp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1.png"/><Relationship Id="rId5" Type="http://schemas.openxmlformats.org/officeDocument/2006/relationships/image" Target="../media/image40.png"/><Relationship Id="rId4" Type="http://schemas.openxmlformats.org/officeDocument/2006/relationships/image" Target="../media/image3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8.png"/><Relationship Id="rId2" Type="http://schemas.openxmlformats.org/officeDocument/2006/relationships/image" Target="../media/image127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microsoft.com/office/2007/relationships/hdphoto" Target="../media/hdphoto3.wdp"/><Relationship Id="rId4" Type="http://schemas.openxmlformats.org/officeDocument/2006/relationships/image" Target="../media/image2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21.png"/><Relationship Id="rId7" Type="http://schemas.openxmlformats.org/officeDocument/2006/relationships/image" Target="../media/image2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microsoft.com/office/2007/relationships/hdphoto" Target="../media/hdphoto5.wdp"/><Relationship Id="rId5" Type="http://schemas.openxmlformats.org/officeDocument/2006/relationships/image" Target="../media/image22.png"/><Relationship Id="rId4" Type="http://schemas.microsoft.com/office/2007/relationships/hdphoto" Target="../media/hdphoto4.wd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Прямоугольник 1">
            <a:extLst>
              <a:ext uri="{FF2B5EF4-FFF2-40B4-BE49-F238E27FC236}">
                <a16:creationId xmlns:a16="http://schemas.microsoft.com/office/drawing/2014/main" xmlns="" id="{761A8389-55D9-D691-1706-1D740555E7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2242" y="261176"/>
            <a:ext cx="9262237" cy="1569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9pPr>
          </a:lstStyle>
          <a:p>
            <a:r>
              <a:rPr lang="ru-RU" altLang="ru-RU" sz="3199"/>
              <a:t>Каждая </a:t>
            </a:r>
            <a:r>
              <a:rPr lang="ru-RU" altLang="ru-RU" sz="3199" b="1"/>
              <a:t>координата суммы </a:t>
            </a:r>
            <a:r>
              <a:rPr lang="ru-RU" altLang="ru-RU" sz="3199"/>
              <a:t>двух или более векторов равна </a:t>
            </a:r>
            <a:r>
              <a:rPr lang="ru-RU" altLang="ru-RU" sz="3199" b="1"/>
              <a:t>сумме соответствующих координат </a:t>
            </a:r>
            <a:r>
              <a:rPr lang="ru-RU" altLang="ru-RU" sz="3199"/>
              <a:t>этих векторов. </a:t>
            </a:r>
          </a:p>
        </p:txBody>
      </p:sp>
      <p:sp>
        <p:nvSpPr>
          <p:cNvPr id="6" name="Скругленный прямоугольник 5">
            <a:extLst>
              <a:ext uri="{FF2B5EF4-FFF2-40B4-BE49-F238E27FC236}">
                <a16:creationId xmlns:a16="http://schemas.microsoft.com/office/drawing/2014/main" xmlns="" id="{BCA24EEF-2D8B-611F-B2A7-C06FC532A58D}"/>
              </a:ext>
            </a:extLst>
          </p:cNvPr>
          <p:cNvSpPr/>
          <p:nvPr/>
        </p:nvSpPr>
        <p:spPr>
          <a:xfrm>
            <a:off x="689853" y="83423"/>
            <a:ext cx="10766795" cy="1864297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399"/>
          </a:p>
        </p:txBody>
      </p:sp>
      <p:pic>
        <p:nvPicPr>
          <p:cNvPr id="15367" name="Picture 2">
            <a:extLst>
              <a:ext uri="{FF2B5EF4-FFF2-40B4-BE49-F238E27FC236}">
                <a16:creationId xmlns:a16="http://schemas.microsoft.com/office/drawing/2014/main" xmlns="" id="{5409F56D-54B3-C72C-D0C5-6991D9FE69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344" y="68608"/>
            <a:ext cx="1929897" cy="1879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7B01BFB9-8039-7FD0-4C1C-E6372934D65C}"/>
              </a:ext>
            </a:extLst>
          </p:cNvPr>
          <p:cNvSpPr/>
          <p:nvPr/>
        </p:nvSpPr>
        <p:spPr>
          <a:xfrm>
            <a:off x="3286100" y="4249990"/>
            <a:ext cx="7344816" cy="112322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399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68BEFA5F-EF13-FF93-A7F5-E88D66375E0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870276" y="2063775"/>
            <a:ext cx="3239417" cy="879577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C37C13AB-265B-86FF-0135-12C13F9D3EE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870276" y="2943352"/>
            <a:ext cx="3392146" cy="1123227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91D005CE-D6D4-4F4A-64BB-43A983DE4BA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790156" y="4355883"/>
            <a:ext cx="6480720" cy="739180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3B5F6E5-7020-439E-93AE-DE764E7871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3436" y="177801"/>
            <a:ext cx="9782801" cy="802928"/>
          </a:xfrm>
        </p:spPr>
        <p:txBody>
          <a:bodyPr>
            <a:normAutofit/>
          </a:bodyPr>
          <a:lstStyle/>
          <a:p>
            <a:r>
              <a:rPr lang="ru-RU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4)Скалярное произведение векторов</a:t>
            </a:r>
            <a:endParaRPr lang="ru-RU" sz="40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D58D1C2-19E2-4015-9B39-A1606AF450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3436" y="1234419"/>
            <a:ext cx="9782801" cy="1468760"/>
          </a:xfrm>
          <a:solidFill>
            <a:schemeClr val="accent3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txBody>
          <a:bodyPr/>
          <a:lstStyle/>
          <a:p>
            <a:pPr marL="0" indent="0" algn="ctr">
              <a:buNone/>
            </a:pPr>
            <a:r>
              <a:rPr lang="ru-RU" sz="32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Скалярным произведением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двух векторов называется </a:t>
            </a:r>
            <a:r>
              <a:rPr lang="ru-RU" sz="3200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число</a:t>
            </a:r>
            <a:r>
              <a:rPr lang="ru-RU" sz="32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равное произведению длин этих векторов на косинус угла между ними.</a:t>
            </a:r>
            <a:endParaRPr lang="ru-RU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86DCF5D4-0CC5-1BF5-B274-D8F280767575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7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384979" y="2997065"/>
            <a:ext cx="6199713" cy="159824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1304F531-BA9D-ACF3-29B1-AC08607E06DD}"/>
              </a:ext>
            </a:extLst>
          </p:cNvPr>
          <p:cNvSpPr txBox="1"/>
          <p:nvPr/>
        </p:nvSpPr>
        <p:spPr>
          <a:xfrm>
            <a:off x="1397085" y="4889201"/>
            <a:ext cx="107291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Скалярное произведение ненулевых векторов </a:t>
            </a:r>
            <a:r>
              <a:rPr lang="ru-RU"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равно нулю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тогда и только тогда, когда эти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вектора перпендикулярны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04103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DBB6702-CFD5-4E48-AA2C-9D50833E0A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Угол между векторами.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xmlns="" id="{3DCCC136-4F58-272B-B77D-D1B489B0E81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biLevel thresh="75000"/>
          </a:blip>
          <a:stretch>
            <a:fillRect/>
          </a:stretch>
        </p:blipFill>
        <p:spPr>
          <a:xfrm>
            <a:off x="1686786" y="4077073"/>
            <a:ext cx="9689451" cy="172819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bg1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8921BEBF-137B-284D-475B-504767E6F46E}"/>
              </a:ext>
            </a:extLst>
          </p:cNvPr>
          <p:cNvPicPr>
            <a:picLocks noChangeAspect="1"/>
          </p:cNvPicPr>
          <p:nvPr/>
        </p:nvPicPr>
        <p:blipFill>
          <a:blip r:embed="rId3">
            <a:biLevel thresh="75000"/>
          </a:blip>
          <a:stretch>
            <a:fillRect/>
          </a:stretch>
        </p:blipFill>
        <p:spPr>
          <a:xfrm>
            <a:off x="3790156" y="1396181"/>
            <a:ext cx="4016524" cy="2506912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080A4329-FE27-F1C1-2CA2-F14C58D8D7EA}"/>
              </a:ext>
            </a:extLst>
          </p:cNvPr>
          <p:cNvPicPr>
            <a:picLocks noChangeAspect="1"/>
          </p:cNvPicPr>
          <p:nvPr/>
        </p:nvPicPr>
        <p:blipFill>
          <a:blip r:embed="rId4">
            <a:biLevel thresh="75000"/>
          </a:blip>
          <a:stretch>
            <a:fillRect/>
          </a:stretch>
        </p:blipFill>
        <p:spPr>
          <a:xfrm>
            <a:off x="7248308" y="2028453"/>
            <a:ext cx="1942448" cy="968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9650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9267127-5F2D-B948-193F-CE3CBBEA47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3436" y="177801"/>
            <a:ext cx="9782801" cy="658912"/>
          </a:xfrm>
        </p:spPr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№1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03CD8EE-547F-1A1B-5FB6-484C762942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5632" y="836713"/>
            <a:ext cx="9782801" cy="604664"/>
          </a:xfrm>
        </p:spPr>
        <p:txBody>
          <a:bodyPr/>
          <a:lstStyle/>
          <a:p>
            <a:pPr marL="0" indent="0">
              <a:buNone/>
            </a:pP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Определи скалярное произведение данных векторов.</a:t>
            </a:r>
            <a:endParaRPr lang="ru-RU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4DF64307-C43F-CC7D-9620-A2A7FA3EDBCE}"/>
              </a:ext>
            </a:extLst>
          </p:cNvPr>
          <p:cNvPicPr>
            <a:picLocks noChangeAspect="1"/>
          </p:cNvPicPr>
          <p:nvPr/>
        </p:nvPicPr>
        <p:blipFill>
          <a:blip r:embed="rId3">
            <a:biLevel thresh="75000"/>
          </a:blip>
          <a:stretch>
            <a:fillRect/>
          </a:stretch>
        </p:blipFill>
        <p:spPr>
          <a:xfrm>
            <a:off x="1559180" y="1845393"/>
            <a:ext cx="6696744" cy="100652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3E50251F-A442-BEFA-FF1C-A47D43AF3829}"/>
              </a:ext>
            </a:extLst>
          </p:cNvPr>
          <p:cNvSpPr txBox="1"/>
          <p:nvPr/>
        </p:nvSpPr>
        <p:spPr>
          <a:xfrm>
            <a:off x="1585632" y="2852936"/>
            <a:ext cx="55168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03A549B0-DD4C-08BB-4BEF-4AA22EC7D352}"/>
              </a:ext>
            </a:extLst>
          </p:cNvPr>
          <p:cNvSpPr txBox="1"/>
          <p:nvPr/>
        </p:nvSpPr>
        <p:spPr>
          <a:xfrm>
            <a:off x="1596472" y="1399475"/>
            <a:ext cx="36446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Дано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D41BDBB7-5BA7-4CE4-7AC9-72C750352C33}"/>
              </a:ext>
            </a:extLst>
          </p:cNvPr>
          <p:cNvPicPr>
            <a:picLocks noChangeAspect="1"/>
          </p:cNvPicPr>
          <p:nvPr/>
        </p:nvPicPr>
        <p:blipFill>
          <a:blip r:embed="rId4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6053" y="3487682"/>
            <a:ext cx="4550328" cy="830038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E79E5612-2559-2D17-5E8A-77E7AA7AB33F}"/>
              </a:ext>
            </a:extLst>
          </p:cNvPr>
          <p:cNvPicPr>
            <a:picLocks noChangeAspect="1"/>
          </p:cNvPicPr>
          <p:nvPr/>
        </p:nvPicPr>
        <p:blipFill>
          <a:blip r:embed="rId5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8348" y="3561801"/>
            <a:ext cx="3024336" cy="739372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29E87859-C046-FAF4-199C-E3151D661A23}"/>
              </a:ext>
            </a:extLst>
          </p:cNvPr>
          <p:cNvPicPr>
            <a:picLocks noChangeAspect="1"/>
          </p:cNvPicPr>
          <p:nvPr/>
        </p:nvPicPr>
        <p:blipFill>
          <a:blip r:embed="rId6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0444" y="3544283"/>
            <a:ext cx="2952328" cy="877568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4D7E6102-CCBB-30FB-52CE-AA45375D37AB}"/>
              </a:ext>
            </a:extLst>
          </p:cNvPr>
          <p:cNvPicPr>
            <a:picLocks noChangeAspect="1"/>
          </p:cNvPicPr>
          <p:nvPr/>
        </p:nvPicPr>
        <p:blipFill>
          <a:blip r:embed="rId7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6747" y="3682478"/>
            <a:ext cx="1221330" cy="657859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DD47618B-7663-6842-1CF3-B14D3864F951}"/>
              </a:ext>
            </a:extLst>
          </p:cNvPr>
          <p:cNvSpPr txBox="1"/>
          <p:nvPr/>
        </p:nvSpPr>
        <p:spPr>
          <a:xfrm>
            <a:off x="1593436" y="5157192"/>
            <a:ext cx="46449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Ответ: </a:t>
            </a: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D2D36610-3755-AA51-3496-FF57BD5F3885}"/>
              </a:ext>
            </a:extLst>
          </p:cNvPr>
          <p:cNvPicPr>
            <a:picLocks noChangeAspect="1"/>
          </p:cNvPicPr>
          <p:nvPr/>
        </p:nvPicPr>
        <p:blipFill>
          <a:blip r:embed="rId7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8068" y="5046530"/>
            <a:ext cx="1529753" cy="823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3774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22ED730-C75D-49D1-5796-7E6DDDB1D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3436" y="177801"/>
            <a:ext cx="9782801" cy="730920"/>
          </a:xfrm>
        </p:spPr>
        <p:txBody>
          <a:bodyPr>
            <a:normAutofit/>
          </a:bodyPr>
          <a:lstStyle/>
          <a:p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№2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583A462-E54D-A309-4BE5-C3608E8E63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5900" y="1052736"/>
            <a:ext cx="9782801" cy="1395872"/>
          </a:xfrm>
        </p:spPr>
        <p:txBody>
          <a:bodyPr/>
          <a:lstStyle/>
          <a:p>
            <a:pPr marL="0" indent="0">
              <a:buNone/>
            </a:pPr>
            <a:r>
              <a:rPr lang="ru-RU" sz="3600" dirty="0">
                <a:solidFill>
                  <a:srgbClr val="4E4E3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Определи скалярное произведение векторов</a:t>
            </a:r>
            <a:endParaRPr lang="ru-RU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4677D547-3466-475A-2B85-371C81C2163F}"/>
              </a:ext>
            </a:extLst>
          </p:cNvPr>
          <p:cNvPicPr>
            <a:picLocks noChangeAspect="1"/>
          </p:cNvPicPr>
          <p:nvPr/>
        </p:nvPicPr>
        <p:blipFill>
          <a:blip r:embed="rId3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5312" y="2254728"/>
            <a:ext cx="4430098" cy="89181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C8D5B40-AE30-AF0A-AB50-1C3F883F0D9D}"/>
              </a:ext>
            </a:extLst>
          </p:cNvPr>
          <p:cNvSpPr txBox="1"/>
          <p:nvPr/>
        </p:nvSpPr>
        <p:spPr>
          <a:xfrm>
            <a:off x="1485900" y="1750672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Дано: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B0CBA55E-24EB-1805-6EB1-38FDB0DDFA23}"/>
              </a:ext>
            </a:extLst>
          </p:cNvPr>
          <p:cNvSpPr txBox="1"/>
          <p:nvPr/>
        </p:nvSpPr>
        <p:spPr>
          <a:xfrm>
            <a:off x="1505312" y="3004269"/>
            <a:ext cx="48610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Решение: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5D1418DF-8AF9-71E7-7243-DC05042B8627}"/>
              </a:ext>
            </a:extLst>
          </p:cNvPr>
          <p:cNvPicPr>
            <a:picLocks noChangeAspect="1"/>
          </p:cNvPicPr>
          <p:nvPr/>
        </p:nvPicPr>
        <p:blipFill>
          <a:blip r:embed="rId4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3937" y="3702025"/>
            <a:ext cx="6814443" cy="891816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AD823EA8-9235-302B-46F6-C0B15F44A7A3}"/>
              </a:ext>
            </a:extLst>
          </p:cNvPr>
          <p:cNvPicPr>
            <a:picLocks noChangeAspect="1"/>
          </p:cNvPicPr>
          <p:nvPr/>
        </p:nvPicPr>
        <p:blipFill>
          <a:blip r:embed="rId5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5312" y="4651989"/>
            <a:ext cx="4638000" cy="626130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89F0FF96-2E4A-A71E-8162-C852513A6618}"/>
              </a:ext>
            </a:extLst>
          </p:cNvPr>
          <p:cNvPicPr>
            <a:picLocks noChangeAspect="1"/>
          </p:cNvPicPr>
          <p:nvPr/>
        </p:nvPicPr>
        <p:blipFill>
          <a:blip r:embed="rId6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4412" y="4440501"/>
            <a:ext cx="717668" cy="72768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E48093AD-2D13-9561-5BBC-32FC066A8285}"/>
              </a:ext>
            </a:extLst>
          </p:cNvPr>
          <p:cNvSpPr txBox="1"/>
          <p:nvPr/>
        </p:nvSpPr>
        <p:spPr>
          <a:xfrm>
            <a:off x="1593436" y="5733256"/>
            <a:ext cx="64680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Ответ: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29</a:t>
            </a:r>
          </a:p>
        </p:txBody>
      </p:sp>
    </p:spTree>
    <p:extLst>
      <p:ext uri="{BB962C8B-B14F-4D97-AF65-F5344CB8AC3E}">
        <p14:creationId xmlns:p14="http://schemas.microsoft.com/office/powerpoint/2010/main" val="2866671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Объект 4"/>
              <p:cNvSpPr>
                <a:spLocks noGrp="1"/>
              </p:cNvSpPr>
              <p:nvPr>
                <p:ph sz="half" idx="1"/>
              </p:nvPr>
            </p:nvSpPr>
            <p:spPr>
              <a:xfrm>
                <a:off x="1341884" y="188640"/>
                <a:ext cx="5066138" cy="5839544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ru-RU" b="1" dirty="0"/>
                  <a:t>Вариант 1</a:t>
                </a:r>
                <a:endParaRPr lang="ru-RU" dirty="0"/>
              </a:p>
              <a:p>
                <a:pPr lvl="0"/>
                <a:r>
                  <a:rPr lang="ru-RU" dirty="0"/>
                  <a:t>Верно ли, что векторы, имеющие равные длины равны?</a:t>
                </a:r>
              </a:p>
              <a:p>
                <a:pPr lvl="0"/>
                <a:r>
                  <a:rPr lang="ru-RU" dirty="0"/>
                  <a:t>В тетраэдре </a:t>
                </a:r>
                <a:r>
                  <a:rPr lang="en-US" dirty="0"/>
                  <a:t>DABC</a:t>
                </a:r>
                <a:r>
                  <a:rPr lang="ru-RU" dirty="0"/>
                  <a:t> назовите вектор, равный сумме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i="1">
                            <a:latin typeface="Cambria Math"/>
                          </a:rPr>
                          <m:t>𝐷𝐴</m:t>
                        </m:r>
                      </m:e>
                    </m:acc>
                    <m:r>
                      <a:rPr lang="ru-RU" i="1">
                        <a:latin typeface="Cambria Math"/>
                      </a:rPr>
                      <m:t> + </m:t>
                    </m:r>
                    <m:acc>
                      <m:accPr>
                        <m:chr m:val="⃗"/>
                        <m:ctrlPr>
                          <a:rPr lang="ru-RU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i="1">
                            <a:latin typeface="Cambria Math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ru-RU" dirty="0"/>
                  <a:t>.</a:t>
                </a:r>
              </a:p>
              <a:p>
                <a:pPr lvl="0"/>
                <a:r>
                  <a:rPr lang="ru-RU" dirty="0"/>
                  <a:t>Дайте определение вектора.</a:t>
                </a:r>
              </a:p>
              <a:p>
                <a:pPr lvl="0"/>
                <a:r>
                  <a:rPr lang="ru-RU" dirty="0"/>
                  <a:t>В тетраэдре </a:t>
                </a:r>
                <a:r>
                  <a:rPr lang="en-US" dirty="0"/>
                  <a:t>DABC</a:t>
                </a:r>
                <a:r>
                  <a:rPr lang="ru-RU" dirty="0"/>
                  <a:t> назовите вектор, равный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i="1">
                            <a:latin typeface="Cambria Math"/>
                          </a:rPr>
                          <m:t>𝐷𝐴</m:t>
                        </m:r>
                      </m:e>
                    </m:acc>
                    <m:r>
                      <a:rPr lang="ru-RU" i="1">
                        <a:latin typeface="Cambria Math"/>
                      </a:rPr>
                      <m:t> + </m:t>
                    </m:r>
                    <m:acc>
                      <m:accPr>
                        <m:chr m:val="⃗"/>
                        <m:ctrlPr>
                          <a:rPr lang="ru-RU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i="1">
                            <a:latin typeface="Cambria Math"/>
                          </a:rPr>
                          <m:t>𝐴𝐵</m:t>
                        </m:r>
                      </m:e>
                    </m:acc>
                    <m:r>
                      <a:rPr lang="ru-RU" i="1">
                        <a:latin typeface="Cambria Math"/>
                      </a:rPr>
                      <m:t> – </m:t>
                    </m:r>
                    <m:acc>
                      <m:accPr>
                        <m:chr m:val="⃗"/>
                        <m:ctrlPr>
                          <a:rPr lang="ru-RU" i="1">
                            <a:latin typeface="Cambria Math"/>
                          </a:rPr>
                        </m:ctrlPr>
                      </m:accPr>
                      <m:e>
                        <m:r>
                          <a:rPr lang="ru-RU" i="1">
                            <a:latin typeface="Cambria Math"/>
                          </a:rPr>
                          <m:t>СВ</m:t>
                        </m:r>
                      </m:e>
                    </m:acc>
                  </m:oMath>
                </a14:m>
                <a:r>
                  <a:rPr lang="ru-RU" dirty="0"/>
                  <a:t>.</a:t>
                </a:r>
              </a:p>
              <a:p>
                <a:pPr lvl="0"/>
                <a:r>
                  <a:rPr lang="ru-RU" dirty="0"/>
                  <a:t> В кубе </a:t>
                </a:r>
                <a:r>
                  <a:rPr lang="en-US" dirty="0"/>
                  <a:t>ABCDA</a:t>
                </a:r>
                <a:r>
                  <a:rPr lang="ru-RU" dirty="0"/>
                  <a:t>1</a:t>
                </a:r>
                <a:r>
                  <a:rPr lang="en-US" dirty="0"/>
                  <a:t>B</a:t>
                </a:r>
                <a:r>
                  <a:rPr lang="ru-RU" dirty="0"/>
                  <a:t>1</a:t>
                </a:r>
                <a:r>
                  <a:rPr lang="en-US" dirty="0"/>
                  <a:t>C</a:t>
                </a:r>
                <a:r>
                  <a:rPr lang="ru-RU" dirty="0"/>
                  <a:t>1</a:t>
                </a:r>
                <a:r>
                  <a:rPr lang="en-US" dirty="0"/>
                  <a:t>D</a:t>
                </a:r>
                <a:r>
                  <a:rPr lang="ru-RU" dirty="0"/>
                  <a:t>1 назовите вектор, равный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/>
                          </a:rPr>
                        </m:ctrlPr>
                      </m:accPr>
                      <m:e>
                        <m:r>
                          <a:rPr lang="ru-RU" i="1">
                            <a:latin typeface="Cambria Math"/>
                          </a:rPr>
                          <m:t>АВ</m:t>
                        </m:r>
                      </m:e>
                    </m:acc>
                    <m:r>
                      <a:rPr lang="ru-RU" i="1">
                        <a:latin typeface="Cambria Math"/>
                      </a:rPr>
                      <m:t> + </m:t>
                    </m:r>
                    <m:acc>
                      <m:accPr>
                        <m:chr m:val="⃗"/>
                        <m:ctrlPr>
                          <a:rPr lang="ru-RU" i="1">
                            <a:latin typeface="Cambria Math"/>
                          </a:rPr>
                        </m:ctrlPr>
                      </m:accPr>
                      <m:e>
                        <m:r>
                          <a:rPr lang="ru-RU" i="1">
                            <a:latin typeface="Cambria Math"/>
                          </a:rPr>
                          <m:t>А</m:t>
                        </m:r>
                        <m:r>
                          <a:rPr lang="en-US" i="1">
                            <a:latin typeface="Cambria Math"/>
                          </a:rPr>
                          <m:t>𝐷</m:t>
                        </m:r>
                      </m:e>
                    </m:acc>
                    <m:r>
                      <a:rPr lang="ru-RU" i="1">
                        <a:latin typeface="Cambria Math"/>
                      </a:rPr>
                      <m:t> + </m:t>
                    </m:r>
                    <m:acc>
                      <m:accPr>
                        <m:chr m:val="⃗"/>
                        <m:ctrlPr>
                          <a:rPr lang="ru-RU" i="1">
                            <a:latin typeface="Cambria Math"/>
                          </a:rPr>
                        </m:ctrlPr>
                      </m:accPr>
                      <m:e>
                        <m:r>
                          <a:rPr lang="ru-RU" i="1">
                            <a:latin typeface="Cambria Math"/>
                          </a:rPr>
                          <m:t>АА1</m:t>
                        </m:r>
                      </m:e>
                    </m:acc>
                  </m:oMath>
                </a14:m>
                <a:r>
                  <a:rPr lang="ru-RU" dirty="0"/>
                  <a:t> .</a:t>
                </a:r>
              </a:p>
              <a:p>
                <a:pPr marL="0" indent="0">
                  <a:buNone/>
                </a:pPr>
                <a:endParaRPr lang="ru-RU" dirty="0"/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5" name="Объект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1341884" y="188640"/>
                <a:ext cx="5066138" cy="5839544"/>
              </a:xfrm>
              <a:blipFill rotWithShape="1">
                <a:blip r:embed="rId2"/>
                <a:stretch>
                  <a:fillRect l="-2407" t="-3027" r="-48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Объект 5"/>
              <p:cNvSpPr>
                <a:spLocks noGrp="1"/>
              </p:cNvSpPr>
              <p:nvPr>
                <p:ph sz="half" idx="2"/>
              </p:nvPr>
            </p:nvSpPr>
            <p:spPr>
              <a:xfrm>
                <a:off x="6561651" y="188640"/>
                <a:ext cx="4814586" cy="5983560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ru-RU" b="1" dirty="0"/>
                  <a:t>Вариант 2. </a:t>
                </a:r>
                <a:endParaRPr lang="ru-RU" dirty="0"/>
              </a:p>
              <a:p>
                <a:pPr lvl="0"/>
                <a:r>
                  <a:rPr lang="ru-RU" dirty="0"/>
                  <a:t>Верно ли, что длины равных векторов равны?</a:t>
                </a:r>
              </a:p>
              <a:p>
                <a:pPr lvl="0"/>
                <a:r>
                  <a:rPr lang="ru-RU" dirty="0"/>
                  <a:t>В тетраэдре </a:t>
                </a:r>
                <a:r>
                  <a:rPr lang="en-US" dirty="0"/>
                  <a:t>DABC</a:t>
                </a:r>
                <a:r>
                  <a:rPr lang="ru-RU" dirty="0"/>
                  <a:t> назовите вектор, равный сумме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/>
                          </a:rPr>
                        </m:ctrlPr>
                      </m:accPr>
                      <m:e>
                        <m:r>
                          <a:rPr lang="ru-RU" i="1">
                            <a:latin typeface="Cambria Math"/>
                          </a:rPr>
                          <m:t>ВС </m:t>
                        </m:r>
                      </m:e>
                    </m:acc>
                    <m:r>
                      <a:rPr lang="ru-RU" i="1">
                        <a:latin typeface="Cambria Math"/>
                      </a:rPr>
                      <m:t>+ </m:t>
                    </m:r>
                    <m:acc>
                      <m:accPr>
                        <m:chr m:val="⃗"/>
                        <m:ctrlPr>
                          <a:rPr lang="ru-RU" i="1">
                            <a:latin typeface="Cambria Math"/>
                          </a:rPr>
                        </m:ctrlPr>
                      </m:accPr>
                      <m:e>
                        <m:r>
                          <a:rPr lang="ru-RU" i="1">
                            <a:latin typeface="Cambria Math"/>
                          </a:rPr>
                          <m:t>С</m:t>
                        </m:r>
                        <m:r>
                          <a:rPr lang="en-US" i="1">
                            <a:latin typeface="Cambria Math"/>
                          </a:rPr>
                          <m:t>𝐷</m:t>
                        </m:r>
                      </m:e>
                    </m:acc>
                  </m:oMath>
                </a14:m>
                <a:r>
                  <a:rPr lang="ru-RU" dirty="0"/>
                  <a:t>.</a:t>
                </a:r>
              </a:p>
              <a:p>
                <a:pPr lvl="0"/>
                <a:r>
                  <a:rPr lang="ru-RU" dirty="0"/>
                  <a:t>Дайте определение коллинеарных векторов.</a:t>
                </a:r>
              </a:p>
              <a:p>
                <a:pPr lvl="0"/>
                <a:r>
                  <a:rPr lang="ru-RU" dirty="0"/>
                  <a:t>В тетраэдре </a:t>
                </a:r>
                <a:r>
                  <a:rPr lang="en-US" dirty="0"/>
                  <a:t>DABC</a:t>
                </a:r>
                <a:r>
                  <a:rPr lang="ru-RU" dirty="0"/>
                  <a:t> назовите вектор, равный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/>
                          </a:rPr>
                        </m:ctrlPr>
                      </m:accPr>
                      <m:e>
                        <m:r>
                          <a:rPr lang="ru-RU" i="1">
                            <a:latin typeface="Cambria Math"/>
                          </a:rPr>
                          <m:t>АВ </m:t>
                        </m:r>
                      </m:e>
                    </m:acc>
                    <m:r>
                      <a:rPr lang="ru-RU" i="1">
                        <a:latin typeface="Cambria Math"/>
                      </a:rPr>
                      <m:t>+ </m:t>
                    </m:r>
                    <m:acc>
                      <m:accPr>
                        <m:chr m:val="⃗"/>
                        <m:ctrlPr>
                          <a:rPr lang="ru-RU" i="1">
                            <a:latin typeface="Cambria Math"/>
                          </a:rPr>
                        </m:ctrlPr>
                      </m:accPr>
                      <m:e>
                        <m:r>
                          <a:rPr lang="ru-RU">
                            <a:latin typeface="Cambria Math"/>
                          </a:rPr>
                          <m:t>В</m:t>
                        </m:r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D</m:t>
                        </m:r>
                        <m:r>
                          <a:rPr lang="en-US" i="1">
                            <a:latin typeface="Cambria Math"/>
                          </a:rPr>
                          <m:t> </m:t>
                        </m:r>
                      </m:e>
                    </m:acc>
                    <m:r>
                      <a:rPr lang="ru-RU" i="1">
                        <a:latin typeface="Cambria Math"/>
                      </a:rPr>
                      <m:t>– </m:t>
                    </m:r>
                    <m:acc>
                      <m:accPr>
                        <m:chr m:val="⃗"/>
                        <m:ctrlPr>
                          <a:rPr lang="ru-RU" i="1">
                            <a:latin typeface="Cambria Math"/>
                          </a:rPr>
                        </m:ctrlPr>
                      </m:accPr>
                      <m:e>
                        <m:r>
                          <a:rPr lang="ru-RU">
                            <a:latin typeface="Cambria Math"/>
                          </a:rPr>
                          <m:t>С</m:t>
                        </m:r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D</m:t>
                        </m:r>
                      </m:e>
                    </m:acc>
                  </m:oMath>
                </a14:m>
                <a:r>
                  <a:rPr lang="ru-RU" dirty="0"/>
                  <a:t>.</a:t>
                </a:r>
              </a:p>
              <a:p>
                <a:pPr lvl="0"/>
                <a:r>
                  <a:rPr lang="ru-RU" dirty="0"/>
                  <a:t> В кубе </a:t>
                </a:r>
                <a:r>
                  <a:rPr lang="en-US" dirty="0"/>
                  <a:t>ABCDA</a:t>
                </a:r>
                <a:r>
                  <a:rPr lang="ru-RU" dirty="0"/>
                  <a:t>1</a:t>
                </a:r>
                <a:r>
                  <a:rPr lang="en-US" dirty="0"/>
                  <a:t>B</a:t>
                </a:r>
                <a:r>
                  <a:rPr lang="ru-RU" dirty="0"/>
                  <a:t>1</a:t>
                </a:r>
                <a:r>
                  <a:rPr lang="en-US" dirty="0"/>
                  <a:t>C</a:t>
                </a:r>
                <a:r>
                  <a:rPr lang="ru-RU" dirty="0"/>
                  <a:t>1</a:t>
                </a:r>
                <a:r>
                  <a:rPr lang="en-US" dirty="0"/>
                  <a:t>D</a:t>
                </a:r>
                <a:r>
                  <a:rPr lang="ru-RU" dirty="0"/>
                  <a:t>1 назовите вектор, равный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/>
                          </a:rPr>
                        </m:ctrlPr>
                      </m:accPr>
                      <m:e>
                        <m:r>
                          <a:rPr lang="ru-RU" i="1">
                            <a:latin typeface="Cambria Math"/>
                          </a:rPr>
                          <m:t>ВА</m:t>
                        </m:r>
                      </m:e>
                    </m:acc>
                    <m:r>
                      <a:rPr lang="ru-RU" i="1">
                        <a:latin typeface="Cambria Math"/>
                      </a:rPr>
                      <m:t> + </m:t>
                    </m:r>
                    <m:acc>
                      <m:accPr>
                        <m:chr m:val="⃗"/>
                        <m:ctrlPr>
                          <a:rPr lang="ru-RU" i="1">
                            <a:latin typeface="Cambria Math"/>
                          </a:rPr>
                        </m:ctrlPr>
                      </m:accPr>
                      <m:e>
                        <m:r>
                          <a:rPr lang="ru-RU" i="1">
                            <a:latin typeface="Cambria Math"/>
                          </a:rPr>
                          <m:t>ВС</m:t>
                        </m:r>
                      </m:e>
                    </m:acc>
                    <m:r>
                      <a:rPr lang="ru-RU" i="1">
                        <a:latin typeface="Cambria Math"/>
                      </a:rPr>
                      <m:t> + </m:t>
                    </m:r>
                    <m:acc>
                      <m:accPr>
                        <m:chr m:val="⃗"/>
                        <m:ctrlPr>
                          <a:rPr lang="ru-RU" i="1">
                            <a:latin typeface="Cambria Math"/>
                          </a:rPr>
                        </m:ctrlPr>
                      </m:accPr>
                      <m:e>
                        <m:r>
                          <a:rPr lang="ru-RU" i="1">
                            <a:latin typeface="Cambria Math"/>
                          </a:rPr>
                          <m:t>ВВ1</m:t>
                        </m:r>
                      </m:e>
                    </m:acc>
                  </m:oMath>
                </a14:m>
                <a:r>
                  <a:rPr lang="ru-RU" dirty="0"/>
                  <a:t>.</a:t>
                </a:r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6" name="Объект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6561651" y="188640"/>
                <a:ext cx="4814586" cy="5983560"/>
              </a:xfrm>
              <a:blipFill rotWithShape="1">
                <a:blip r:embed="rId3"/>
                <a:stretch>
                  <a:fillRect l="-2532" t="-295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02462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Прямоугольник 1">
            <a:extLst>
              <a:ext uri="{FF2B5EF4-FFF2-40B4-BE49-F238E27FC236}">
                <a16:creationId xmlns:a16="http://schemas.microsoft.com/office/drawing/2014/main" xmlns="" id="{0732C9CB-CEC0-E43E-6571-8415748DF7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8796" y="358517"/>
            <a:ext cx="8817852" cy="1569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9pPr>
          </a:lstStyle>
          <a:p>
            <a:r>
              <a:rPr lang="ru-RU" altLang="ru-RU" sz="3199"/>
              <a:t>Каждая </a:t>
            </a:r>
            <a:r>
              <a:rPr lang="ru-RU" altLang="ru-RU" sz="3199" b="1"/>
              <a:t>координата разности </a:t>
            </a:r>
            <a:r>
              <a:rPr lang="ru-RU" altLang="ru-RU" sz="3199"/>
              <a:t>двух векторов равна </a:t>
            </a:r>
            <a:r>
              <a:rPr lang="ru-RU" altLang="ru-RU" sz="3199" b="1"/>
              <a:t>разности соответствующих координат </a:t>
            </a:r>
            <a:r>
              <a:rPr lang="ru-RU" altLang="ru-RU" sz="3199"/>
              <a:t>этих векторов. </a:t>
            </a:r>
          </a:p>
        </p:txBody>
      </p:sp>
      <p:sp>
        <p:nvSpPr>
          <p:cNvPr id="6" name="Скругленный прямоугольник 5">
            <a:extLst>
              <a:ext uri="{FF2B5EF4-FFF2-40B4-BE49-F238E27FC236}">
                <a16:creationId xmlns:a16="http://schemas.microsoft.com/office/drawing/2014/main" xmlns="" id="{20BBE804-45C6-1983-08E3-A25987C7F96C}"/>
              </a:ext>
            </a:extLst>
          </p:cNvPr>
          <p:cNvSpPr/>
          <p:nvPr/>
        </p:nvSpPr>
        <p:spPr>
          <a:xfrm>
            <a:off x="689853" y="83423"/>
            <a:ext cx="10766795" cy="1864297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399"/>
          </a:p>
        </p:txBody>
      </p:sp>
      <p:pic>
        <p:nvPicPr>
          <p:cNvPr id="16391" name="Picture 2">
            <a:extLst>
              <a:ext uri="{FF2B5EF4-FFF2-40B4-BE49-F238E27FC236}">
                <a16:creationId xmlns:a16="http://schemas.microsoft.com/office/drawing/2014/main" xmlns="" id="{D4DA649E-DBFA-BDEF-C612-B30FFAA2B6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344" y="68608"/>
            <a:ext cx="1929897" cy="1879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4490C50F-0D8A-EA99-4D0C-49A9149C2D69}"/>
              </a:ext>
            </a:extLst>
          </p:cNvPr>
          <p:cNvSpPr/>
          <p:nvPr/>
        </p:nvSpPr>
        <p:spPr>
          <a:xfrm>
            <a:off x="2592241" y="4365104"/>
            <a:ext cx="7824337" cy="11521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399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254342E2-4A64-FFA0-081A-01C0C9116D6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10236" y="2222814"/>
            <a:ext cx="3676650" cy="1762125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BDC901C8-753A-6D78-6C2E-4E83A8721A1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14092" y="4605123"/>
            <a:ext cx="6382492" cy="696085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Прямоугольник 1">
            <a:extLst>
              <a:ext uri="{FF2B5EF4-FFF2-40B4-BE49-F238E27FC236}">
                <a16:creationId xmlns:a16="http://schemas.microsoft.com/office/drawing/2014/main" xmlns="" id="{F30B550F-BABE-B0D3-A7D9-4EDEE0F298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2242" y="-26617"/>
            <a:ext cx="8864407" cy="20615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9pPr>
          </a:lstStyle>
          <a:p>
            <a:r>
              <a:rPr lang="ru-RU" altLang="ru-RU" sz="3199"/>
              <a:t>Каждая </a:t>
            </a:r>
            <a:r>
              <a:rPr lang="ru-RU" altLang="ru-RU" sz="3199" b="1"/>
              <a:t>координата произведения </a:t>
            </a:r>
          </a:p>
          <a:p>
            <a:r>
              <a:rPr lang="ru-RU" altLang="ru-RU" sz="3199"/>
              <a:t>вектора на число равна </a:t>
            </a:r>
            <a:r>
              <a:rPr lang="ru-RU" altLang="ru-RU" sz="3199" b="1"/>
              <a:t>произведению соответствующей координаты </a:t>
            </a:r>
            <a:r>
              <a:rPr lang="ru-RU" altLang="ru-RU" sz="3199"/>
              <a:t>вектора на это число.</a:t>
            </a:r>
          </a:p>
        </p:txBody>
      </p:sp>
      <p:sp>
        <p:nvSpPr>
          <p:cNvPr id="7" name="Скругленный прямоугольник 6">
            <a:extLst>
              <a:ext uri="{FF2B5EF4-FFF2-40B4-BE49-F238E27FC236}">
                <a16:creationId xmlns:a16="http://schemas.microsoft.com/office/drawing/2014/main" xmlns="" id="{F5E81FF2-2379-E7E0-38F9-0F5DA58FF04B}"/>
              </a:ext>
            </a:extLst>
          </p:cNvPr>
          <p:cNvSpPr/>
          <p:nvPr/>
        </p:nvSpPr>
        <p:spPr>
          <a:xfrm>
            <a:off x="689853" y="83423"/>
            <a:ext cx="10766795" cy="1864297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399"/>
          </a:p>
        </p:txBody>
      </p:sp>
      <p:pic>
        <p:nvPicPr>
          <p:cNvPr id="17415" name="Picture 2">
            <a:extLst>
              <a:ext uri="{FF2B5EF4-FFF2-40B4-BE49-F238E27FC236}">
                <a16:creationId xmlns:a16="http://schemas.microsoft.com/office/drawing/2014/main" xmlns="" id="{A10BC860-DD58-4AC2-CA22-AAB14C2621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344" y="68608"/>
            <a:ext cx="1929897" cy="1879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55CA670D-7BF9-496C-459B-D9BF50F8DDC8}"/>
              </a:ext>
            </a:extLst>
          </p:cNvPr>
          <p:cNvSpPr/>
          <p:nvPr/>
        </p:nvSpPr>
        <p:spPr>
          <a:xfrm>
            <a:off x="3993110" y="4041488"/>
            <a:ext cx="6737712" cy="78296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399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45CEB026-C57C-5A2F-CE65-2ABD38EFC6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33972" y="2505607"/>
            <a:ext cx="2330935" cy="69744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16F6DED4-9AE8-794C-4FC4-94B82747289C}"/>
              </a:ext>
            </a:extLst>
          </p:cNvPr>
          <p:cNvSpPr txBox="1"/>
          <p:nvPr/>
        </p:nvSpPr>
        <p:spPr>
          <a:xfrm>
            <a:off x="4450991" y="2581021"/>
            <a:ext cx="6096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данный вектор, α - данное число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endParaRPr lang="ru-RU" dirty="0"/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37365C71-1EB5-9D19-DD42-663BD2F19C9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98268" y="4139076"/>
            <a:ext cx="4248472" cy="679265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Прямоугольник 1">
            <a:extLst>
              <a:ext uri="{FF2B5EF4-FFF2-40B4-BE49-F238E27FC236}">
                <a16:creationId xmlns:a16="http://schemas.microsoft.com/office/drawing/2014/main" xmlns="" id="{68621AE0-FC10-A787-044C-3C26AF04F6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1559" y="79931"/>
            <a:ext cx="1525482" cy="461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9pPr>
          </a:lstStyle>
          <a:p>
            <a:r>
              <a:rPr lang="ru-RU" altLang="ru-RU" sz="2399" b="1" dirty="0">
                <a:solidFill>
                  <a:srgbClr val="FF0000"/>
                </a:solidFill>
              </a:rPr>
              <a:t>Задача 1.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6408494F-A5AC-9899-8F00-6C01621FE3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2114" y="473454"/>
            <a:ext cx="1010213" cy="461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9pPr>
          </a:lstStyle>
          <a:p>
            <a:r>
              <a:rPr lang="ru-RU" altLang="ru-RU" sz="2399" b="1" dirty="0"/>
              <a:t>Дано: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6F5FF041-8B8F-3CE7-08A6-B268BDEC1F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24918" y="3198231"/>
            <a:ext cx="1761294" cy="461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9pPr>
          </a:lstStyle>
          <a:p>
            <a:r>
              <a:rPr lang="ru-RU" altLang="ru-RU" sz="2399" b="1" dirty="0"/>
              <a:t>Найти</a:t>
            </a:r>
            <a:r>
              <a:rPr lang="en-US" altLang="ru-RU" sz="2399" b="1" dirty="0"/>
              <a:t>:</a:t>
            </a:r>
            <a:r>
              <a:rPr lang="ru-RU" altLang="ru-RU" sz="2399" b="1" dirty="0"/>
              <a:t> 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ED3375CA-443F-4BBC-D718-5C1F06B4AF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0556" y="246683"/>
            <a:ext cx="1597297" cy="461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9pPr>
          </a:lstStyle>
          <a:p>
            <a:r>
              <a:rPr lang="ru-RU" altLang="ru-RU" sz="2399" b="1" dirty="0"/>
              <a:t>Решение</a:t>
            </a:r>
            <a:r>
              <a:rPr lang="en-US" altLang="ru-RU" sz="2399" b="1" dirty="0"/>
              <a:t>:</a:t>
            </a:r>
            <a:endParaRPr lang="ru-RU" altLang="ru-RU" sz="2399" b="1" dirty="0"/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xmlns="" id="{637DD276-80C7-7C1C-C90E-C6B48F6567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91372" y="3760400"/>
            <a:ext cx="334404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9pPr>
          </a:lstStyle>
          <a:p>
            <a:r>
              <a:rPr lang="ru-RU" altLang="ru-RU" sz="3200" dirty="0"/>
              <a:t>х = 2 - 0 –2 = 0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xmlns="" id="{DE3EAA7D-1A70-5733-F209-8CEA2D1A4C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93336" y="4229420"/>
            <a:ext cx="381642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9pPr>
          </a:lstStyle>
          <a:p>
            <a:r>
              <a:rPr lang="ru-RU" altLang="ru-RU" sz="3200" dirty="0"/>
              <a:t>у = </a:t>
            </a:r>
            <a:r>
              <a:rPr lang="en-US" altLang="ru-RU" sz="3200" dirty="0"/>
              <a:t>–</a:t>
            </a:r>
            <a:r>
              <a:rPr lang="ru-RU" altLang="ru-RU" sz="3200" dirty="0"/>
              <a:t>4 </a:t>
            </a:r>
            <a:r>
              <a:rPr lang="en-US" altLang="ru-RU" sz="3200" dirty="0"/>
              <a:t>–</a:t>
            </a:r>
            <a:r>
              <a:rPr lang="ru-RU" altLang="ru-RU" sz="3200" dirty="0"/>
              <a:t>1</a:t>
            </a:r>
            <a:r>
              <a:rPr lang="en-US" altLang="ru-RU" sz="3200" dirty="0"/>
              <a:t> </a:t>
            </a:r>
            <a:r>
              <a:rPr lang="ru-RU" altLang="ru-RU" sz="3200" dirty="0"/>
              <a:t>+</a:t>
            </a:r>
            <a:r>
              <a:rPr lang="en-US" altLang="ru-RU" sz="3200" dirty="0"/>
              <a:t> </a:t>
            </a:r>
            <a:r>
              <a:rPr lang="ru-RU" altLang="ru-RU" sz="3200" dirty="0"/>
              <a:t>3 = </a:t>
            </a:r>
            <a:r>
              <a:rPr lang="en-US" altLang="ru-RU" sz="3200" dirty="0"/>
              <a:t>–</a:t>
            </a:r>
            <a:r>
              <a:rPr lang="ru-RU" altLang="ru-RU" sz="3200" dirty="0"/>
              <a:t>2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xmlns="" id="{30366E01-451D-E299-AA40-73390427D9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15432" y="4784517"/>
            <a:ext cx="332994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9pPr>
          </a:lstStyle>
          <a:p>
            <a:r>
              <a:rPr lang="ru-RU" altLang="ru-RU" sz="3200" dirty="0"/>
              <a:t>z = 0 + 2 + 1 = 3</a:t>
            </a:r>
          </a:p>
        </p:txBody>
      </p:sp>
      <p:pic>
        <p:nvPicPr>
          <p:cNvPr id="17" name="Рисунок 16">
            <a:extLst>
              <a:ext uri="{FF2B5EF4-FFF2-40B4-BE49-F238E27FC236}">
                <a16:creationId xmlns:a16="http://schemas.microsoft.com/office/drawing/2014/main" xmlns="" id="{91F6C9C2-52DE-3D89-7A51-C9D3661AB7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7167" y="963838"/>
            <a:ext cx="2330669" cy="2105121"/>
          </a:xfrm>
          <a:prstGeom prst="rect">
            <a:avLst/>
          </a:prstGeom>
        </p:spPr>
      </p:pic>
      <p:pic>
        <p:nvPicPr>
          <p:cNvPr id="19" name="Рисунок 18">
            <a:extLst>
              <a:ext uri="{FF2B5EF4-FFF2-40B4-BE49-F238E27FC236}">
                <a16:creationId xmlns:a16="http://schemas.microsoft.com/office/drawing/2014/main" xmlns="" id="{D03A0C0A-DD41-5081-645B-8483000AB1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24918" y="3789040"/>
            <a:ext cx="2845358" cy="828226"/>
          </a:xfrm>
          <a:prstGeom prst="rect">
            <a:avLst/>
          </a:prstGeom>
        </p:spPr>
      </p:pic>
      <p:pic>
        <p:nvPicPr>
          <p:cNvPr id="23" name="Рисунок 22">
            <a:extLst>
              <a:ext uri="{FF2B5EF4-FFF2-40B4-BE49-F238E27FC236}">
                <a16:creationId xmlns:a16="http://schemas.microsoft.com/office/drawing/2014/main" xmlns="" id="{D7D58B8B-63D1-B109-B943-24F3E198B1A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89905" y="1079058"/>
            <a:ext cx="6195895" cy="752473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20BD0765-3708-8683-B4DF-81DA13F5A394}"/>
              </a:ext>
            </a:extLst>
          </p:cNvPr>
          <p:cNvSpPr txBox="1"/>
          <p:nvPr/>
        </p:nvSpPr>
        <p:spPr>
          <a:xfrm>
            <a:off x="5331139" y="1185200"/>
            <a:ext cx="7315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1)</a:t>
            </a:r>
            <a:endParaRPr lang="ru-RU" sz="3200" b="1" dirty="0"/>
          </a:p>
        </p:txBody>
      </p:sp>
      <p:pic>
        <p:nvPicPr>
          <p:cNvPr id="26" name="Рисунок 25">
            <a:extLst>
              <a:ext uri="{FF2B5EF4-FFF2-40B4-BE49-F238E27FC236}">
                <a16:creationId xmlns:a16="http://schemas.microsoft.com/office/drawing/2014/main" xmlns="" id="{9C75260D-F77E-A7BC-8F3A-054B236281C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79211" y="2229927"/>
            <a:ext cx="6037366" cy="913844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827D21FC-FCF7-A9BD-70BC-28D0F902CFD7}"/>
              </a:ext>
            </a:extLst>
          </p:cNvPr>
          <p:cNvSpPr txBox="1"/>
          <p:nvPr/>
        </p:nvSpPr>
        <p:spPr>
          <a:xfrm>
            <a:off x="5331139" y="2268921"/>
            <a:ext cx="6480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2)</a:t>
            </a:r>
            <a:endParaRPr lang="ru-RU" sz="3200" b="1" dirty="0"/>
          </a:p>
        </p:txBody>
      </p:sp>
      <p:pic>
        <p:nvPicPr>
          <p:cNvPr id="29" name="Рисунок 28">
            <a:extLst>
              <a:ext uri="{FF2B5EF4-FFF2-40B4-BE49-F238E27FC236}">
                <a16:creationId xmlns:a16="http://schemas.microsoft.com/office/drawing/2014/main" xmlns="" id="{590E4DC8-A6B4-7E34-8AE8-A1650151134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792192" y="3117842"/>
            <a:ext cx="4723713" cy="671198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E5D6B934-1533-06F2-1D6C-0DC96462206D}"/>
              </a:ext>
            </a:extLst>
          </p:cNvPr>
          <p:cNvSpPr txBox="1"/>
          <p:nvPr/>
        </p:nvSpPr>
        <p:spPr>
          <a:xfrm>
            <a:off x="5374552" y="3226745"/>
            <a:ext cx="8352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3)</a:t>
            </a:r>
            <a:endParaRPr lang="ru-RU" sz="3200" b="1" dirty="0"/>
          </a:p>
        </p:txBody>
      </p:sp>
      <p:pic>
        <p:nvPicPr>
          <p:cNvPr id="18432" name="Рисунок 18431">
            <a:extLst>
              <a:ext uri="{FF2B5EF4-FFF2-40B4-BE49-F238E27FC236}">
                <a16:creationId xmlns:a16="http://schemas.microsoft.com/office/drawing/2014/main" xmlns="" id="{51DDDBAE-CDF6-DD8E-02F1-4F0F2302AA2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293552" y="4862591"/>
            <a:ext cx="4376923" cy="76047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0918948" y="2492896"/>
            <a:ext cx="144016" cy="360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1345372" y="2636912"/>
            <a:ext cx="221648" cy="0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18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13" grpId="0"/>
      <p:bldP spid="14" grpId="0"/>
      <p:bldP spid="15" grpId="0"/>
      <p:bldP spid="24" grpId="0"/>
      <p:bldP spid="27" grpId="0"/>
      <p:bldP spid="3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1">
            <a:extLst>
              <a:ext uri="{FF2B5EF4-FFF2-40B4-BE49-F238E27FC236}">
                <a16:creationId xmlns:a16="http://schemas.microsoft.com/office/drawing/2014/main" xmlns="" id="{7A82D246-675E-37EF-85BF-308BF4B32C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93939" y="-15971"/>
            <a:ext cx="1525482" cy="461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9pPr>
          </a:lstStyle>
          <a:p>
            <a:r>
              <a:rPr lang="ru-RU" altLang="ru-RU" sz="2399" b="1" dirty="0">
                <a:solidFill>
                  <a:srgbClr val="FF0000"/>
                </a:solidFill>
              </a:rPr>
              <a:t>Задача </a:t>
            </a:r>
            <a:r>
              <a:rPr lang="en-US" altLang="ru-RU" sz="2399" b="1" dirty="0">
                <a:solidFill>
                  <a:srgbClr val="FF0000"/>
                </a:solidFill>
              </a:rPr>
              <a:t>2</a:t>
            </a:r>
            <a:r>
              <a:rPr lang="ru-RU" altLang="ru-RU" sz="2399" b="1" dirty="0">
                <a:solidFill>
                  <a:srgbClr val="FF0000"/>
                </a:solidFill>
              </a:rPr>
              <a:t>.</a:t>
            </a:r>
          </a:p>
        </p:txBody>
      </p:sp>
      <p:cxnSp>
        <p:nvCxnSpPr>
          <p:cNvPr id="4" name="Прямая со стрелкой 3">
            <a:extLst>
              <a:ext uri="{FF2B5EF4-FFF2-40B4-BE49-F238E27FC236}">
                <a16:creationId xmlns:a16="http://schemas.microsoft.com/office/drawing/2014/main" xmlns="" id="{C07CF4B8-8C21-8631-BFDF-94B4C4F27C19}"/>
              </a:ext>
            </a:extLst>
          </p:cNvPr>
          <p:cNvCxnSpPr/>
          <p:nvPr/>
        </p:nvCxnSpPr>
        <p:spPr>
          <a:xfrm>
            <a:off x="7245580" y="3141208"/>
            <a:ext cx="4608899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>
            <a:extLst>
              <a:ext uri="{FF2B5EF4-FFF2-40B4-BE49-F238E27FC236}">
                <a16:creationId xmlns:a16="http://schemas.microsoft.com/office/drawing/2014/main" xmlns="" id="{F483B860-C950-7C04-D2E6-0283A7D65E5F}"/>
              </a:ext>
            </a:extLst>
          </p:cNvPr>
          <p:cNvCxnSpPr/>
          <p:nvPr/>
        </p:nvCxnSpPr>
        <p:spPr>
          <a:xfrm flipV="1">
            <a:off x="7245579" y="618798"/>
            <a:ext cx="0" cy="252241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>
            <a:extLst>
              <a:ext uri="{FF2B5EF4-FFF2-40B4-BE49-F238E27FC236}">
                <a16:creationId xmlns:a16="http://schemas.microsoft.com/office/drawing/2014/main" xmlns="" id="{3B5B7DB1-7CD2-E73B-08A9-C1C661F2C377}"/>
              </a:ext>
            </a:extLst>
          </p:cNvPr>
          <p:cNvCxnSpPr/>
          <p:nvPr/>
        </p:nvCxnSpPr>
        <p:spPr>
          <a:xfrm flipH="1">
            <a:off x="5806620" y="3141209"/>
            <a:ext cx="1438959" cy="124850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xmlns="" id="{F5C47BBF-F073-39A3-D9E2-F716E32D622D}"/>
              </a:ext>
            </a:extLst>
          </p:cNvPr>
          <p:cNvCxnSpPr/>
          <p:nvPr/>
        </p:nvCxnSpPr>
        <p:spPr>
          <a:xfrm>
            <a:off x="7245579" y="1797475"/>
            <a:ext cx="4128542" cy="134373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xmlns="" id="{60DAA0C2-C3E0-8F8B-157F-D927BE4523E6}"/>
              </a:ext>
            </a:extLst>
          </p:cNvPr>
          <p:cNvCxnSpPr/>
          <p:nvPr/>
        </p:nvCxnSpPr>
        <p:spPr>
          <a:xfrm flipH="1">
            <a:off x="6526100" y="3141209"/>
            <a:ext cx="4848021" cy="62425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xmlns="" id="{5FB23DC4-085A-0DE0-C17F-1FE99E622BFF}"/>
              </a:ext>
            </a:extLst>
          </p:cNvPr>
          <p:cNvCxnSpPr/>
          <p:nvPr/>
        </p:nvCxnSpPr>
        <p:spPr>
          <a:xfrm flipH="1">
            <a:off x="6526100" y="1797477"/>
            <a:ext cx="719479" cy="19679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>
            <a:extLst>
              <a:ext uri="{FF2B5EF4-FFF2-40B4-BE49-F238E27FC236}">
                <a16:creationId xmlns:a16="http://schemas.microsoft.com/office/drawing/2014/main" xmlns="" id="{CEBA5FA9-B19D-BF6B-D03B-11415916A91F}"/>
              </a:ext>
            </a:extLst>
          </p:cNvPr>
          <p:cNvCxnSpPr/>
          <p:nvPr/>
        </p:nvCxnSpPr>
        <p:spPr>
          <a:xfrm flipH="1">
            <a:off x="6526100" y="3126397"/>
            <a:ext cx="730060" cy="639067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>
            <a:extLst>
              <a:ext uri="{FF2B5EF4-FFF2-40B4-BE49-F238E27FC236}">
                <a16:creationId xmlns:a16="http://schemas.microsoft.com/office/drawing/2014/main" xmlns="" id="{FD25835A-9199-38AE-070B-145450F3E57C}"/>
              </a:ext>
            </a:extLst>
          </p:cNvPr>
          <p:cNvCxnSpPr/>
          <p:nvPr/>
        </p:nvCxnSpPr>
        <p:spPr>
          <a:xfrm>
            <a:off x="7245579" y="3141208"/>
            <a:ext cx="4031201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>
            <a:extLst>
              <a:ext uri="{FF2B5EF4-FFF2-40B4-BE49-F238E27FC236}">
                <a16:creationId xmlns:a16="http://schemas.microsoft.com/office/drawing/2014/main" xmlns="" id="{C90FD688-84FD-01F2-FE8A-A20A376E15BA}"/>
              </a:ext>
            </a:extLst>
          </p:cNvPr>
          <p:cNvCxnSpPr/>
          <p:nvPr/>
        </p:nvCxnSpPr>
        <p:spPr>
          <a:xfrm flipV="1">
            <a:off x="7245579" y="1797475"/>
            <a:ext cx="0" cy="1343733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76" name="TextBox 22">
            <a:extLst>
              <a:ext uri="{FF2B5EF4-FFF2-40B4-BE49-F238E27FC236}">
                <a16:creationId xmlns:a16="http://schemas.microsoft.com/office/drawing/2014/main" xmlns="" id="{DEFA72BC-1645-4A54-22B5-009F278630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99079" y="548968"/>
            <a:ext cx="324128" cy="461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9pPr>
          </a:lstStyle>
          <a:p>
            <a:r>
              <a:rPr lang="en-US" altLang="ru-RU" sz="2399"/>
              <a:t>z</a:t>
            </a:r>
            <a:endParaRPr lang="ru-RU" altLang="ru-RU" sz="2399"/>
          </a:p>
        </p:txBody>
      </p:sp>
      <p:sp>
        <p:nvSpPr>
          <p:cNvPr id="11277" name="TextBox 23">
            <a:extLst>
              <a:ext uri="{FF2B5EF4-FFF2-40B4-BE49-F238E27FC236}">
                <a16:creationId xmlns:a16="http://schemas.microsoft.com/office/drawing/2014/main" xmlns="" id="{EAACDE96-D4A3-9A7B-4400-D948E8AADC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64571" y="3191996"/>
            <a:ext cx="340158" cy="461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9pPr>
          </a:lstStyle>
          <a:p>
            <a:r>
              <a:rPr lang="en-US" altLang="ru-RU" sz="2399"/>
              <a:t>y</a:t>
            </a:r>
            <a:endParaRPr lang="ru-RU" altLang="ru-RU" sz="2399"/>
          </a:p>
        </p:txBody>
      </p:sp>
      <p:sp>
        <p:nvSpPr>
          <p:cNvPr id="11278" name="TextBox 24">
            <a:extLst>
              <a:ext uri="{FF2B5EF4-FFF2-40B4-BE49-F238E27FC236}">
                <a16:creationId xmlns:a16="http://schemas.microsoft.com/office/drawing/2014/main" xmlns="" id="{93D1A563-D32E-E454-3759-BF777D0579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12481" y="3856456"/>
            <a:ext cx="333746" cy="461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9pPr>
          </a:lstStyle>
          <a:p>
            <a:r>
              <a:rPr lang="en-US" altLang="ru-RU" sz="2399"/>
              <a:t>x</a:t>
            </a:r>
            <a:endParaRPr lang="ru-RU" altLang="ru-RU" sz="2399"/>
          </a:p>
        </p:txBody>
      </p:sp>
      <p:sp>
        <p:nvSpPr>
          <p:cNvPr id="11279" name="TextBox 25">
            <a:extLst>
              <a:ext uri="{FF2B5EF4-FFF2-40B4-BE49-F238E27FC236}">
                <a16:creationId xmlns:a16="http://schemas.microsoft.com/office/drawing/2014/main" xmlns="" id="{BB99B60F-00E7-B312-1FF2-169C743B16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50354" y="3045985"/>
            <a:ext cx="385042" cy="461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9pPr>
          </a:lstStyle>
          <a:p>
            <a:r>
              <a:rPr lang="en-US" altLang="ru-RU" sz="2399"/>
              <a:t>O</a:t>
            </a:r>
            <a:endParaRPr lang="ru-RU" altLang="ru-RU" sz="2399"/>
          </a:p>
        </p:txBody>
      </p:sp>
      <p:sp>
        <p:nvSpPr>
          <p:cNvPr id="11280" name="TextBox 27">
            <a:extLst>
              <a:ext uri="{FF2B5EF4-FFF2-40B4-BE49-F238E27FC236}">
                <a16:creationId xmlns:a16="http://schemas.microsoft.com/office/drawing/2014/main" xmlns="" id="{E845CA9C-0C1E-36C5-3862-87DA97F1E5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4830" y="1304421"/>
            <a:ext cx="357790" cy="461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9pPr>
          </a:lstStyle>
          <a:p>
            <a:r>
              <a:rPr lang="en-US" altLang="ru-RU" sz="2399"/>
              <a:t>C</a:t>
            </a:r>
            <a:endParaRPr lang="ru-RU" altLang="ru-RU" sz="2399"/>
          </a:p>
        </p:txBody>
      </p:sp>
      <p:sp>
        <p:nvSpPr>
          <p:cNvPr id="11281" name="TextBox 28">
            <a:extLst>
              <a:ext uri="{FF2B5EF4-FFF2-40B4-BE49-F238E27FC236}">
                <a16:creationId xmlns:a16="http://schemas.microsoft.com/office/drawing/2014/main" xmlns="" id="{00307805-2BDF-519A-764B-B737C018C1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61043" y="3782393"/>
            <a:ext cx="377026" cy="461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9pPr>
          </a:lstStyle>
          <a:p>
            <a:r>
              <a:rPr lang="en-US" altLang="ru-RU" sz="2399"/>
              <a:t>A</a:t>
            </a:r>
            <a:endParaRPr lang="ru-RU" altLang="ru-RU" sz="2399"/>
          </a:p>
        </p:txBody>
      </p:sp>
      <p:sp>
        <p:nvSpPr>
          <p:cNvPr id="11282" name="Прямоугольник 2050">
            <a:extLst>
              <a:ext uri="{FF2B5EF4-FFF2-40B4-BE49-F238E27FC236}">
                <a16:creationId xmlns:a16="http://schemas.microsoft.com/office/drawing/2014/main" xmlns="" id="{87A9EA20-79B9-4EDF-D51E-D8CEEDC7EF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8077" y="458444"/>
            <a:ext cx="6094413" cy="461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9pPr>
          </a:lstStyle>
          <a:p>
            <a:r>
              <a:rPr lang="ru-RU" altLang="ru-RU" sz="2399" b="1" dirty="0"/>
              <a:t>Дано:</a:t>
            </a:r>
          </a:p>
        </p:txBody>
      </p:sp>
      <p:sp>
        <p:nvSpPr>
          <p:cNvPr id="2052" name="Прямоугольник 2051">
            <a:extLst>
              <a:ext uri="{FF2B5EF4-FFF2-40B4-BE49-F238E27FC236}">
                <a16:creationId xmlns:a16="http://schemas.microsoft.com/office/drawing/2014/main" xmlns="" id="{C2DDEA0F-7676-F861-6C4C-3484B374EB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8077" y="1088354"/>
            <a:ext cx="6094413" cy="461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9pPr>
          </a:lstStyle>
          <a:p>
            <a:r>
              <a:rPr lang="ru-RU" altLang="ru-RU" sz="2399" dirty="0"/>
              <a:t>ОА</a:t>
            </a:r>
            <a:r>
              <a:rPr lang="en-US" altLang="ru-RU" sz="2399" dirty="0"/>
              <a:t> </a:t>
            </a:r>
            <a:r>
              <a:rPr lang="ru-RU" altLang="ru-RU" sz="2399" dirty="0"/>
              <a:t>=</a:t>
            </a:r>
            <a:r>
              <a:rPr lang="en-US" altLang="ru-RU" sz="2399" dirty="0"/>
              <a:t> </a:t>
            </a:r>
            <a:r>
              <a:rPr lang="ru-RU" altLang="ru-RU" sz="2399" dirty="0"/>
              <a:t>4, ОВ</a:t>
            </a:r>
            <a:r>
              <a:rPr lang="en-US" altLang="ru-RU" sz="2399" dirty="0"/>
              <a:t> </a:t>
            </a:r>
            <a:r>
              <a:rPr lang="ru-RU" altLang="ru-RU" sz="2399" dirty="0"/>
              <a:t>=</a:t>
            </a:r>
            <a:r>
              <a:rPr lang="en-US" altLang="ru-RU" sz="2399" dirty="0"/>
              <a:t> </a:t>
            </a:r>
            <a:r>
              <a:rPr lang="ru-RU" altLang="ru-RU" sz="2399" dirty="0"/>
              <a:t>9, ОС</a:t>
            </a:r>
            <a:r>
              <a:rPr lang="en-US" altLang="ru-RU" sz="2399" dirty="0"/>
              <a:t> </a:t>
            </a:r>
            <a:r>
              <a:rPr lang="ru-RU" altLang="ru-RU" sz="2399" dirty="0"/>
              <a:t>=</a:t>
            </a:r>
            <a:r>
              <a:rPr lang="en-US" altLang="ru-RU" sz="2399" dirty="0"/>
              <a:t> </a:t>
            </a:r>
            <a:r>
              <a:rPr lang="ru-RU" altLang="ru-RU" sz="2399" dirty="0"/>
              <a:t>2</a:t>
            </a:r>
          </a:p>
        </p:txBody>
      </p:sp>
      <p:sp>
        <p:nvSpPr>
          <p:cNvPr id="44" name="Прямоугольник 43">
            <a:extLst>
              <a:ext uri="{FF2B5EF4-FFF2-40B4-BE49-F238E27FC236}">
                <a16:creationId xmlns:a16="http://schemas.microsoft.com/office/drawing/2014/main" xmlns="" id="{82095D1D-274E-4AFC-ABF7-1C09962813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7917" y="1502470"/>
            <a:ext cx="6094413" cy="461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9pPr>
          </a:lstStyle>
          <a:p>
            <a:r>
              <a:rPr lang="ru-RU" altLang="ru-RU" sz="2399" b="1" dirty="0"/>
              <a:t>Найти:</a:t>
            </a:r>
          </a:p>
        </p:txBody>
      </p:sp>
      <p:sp>
        <p:nvSpPr>
          <p:cNvPr id="2056" name="TextBox 2055">
            <a:extLst>
              <a:ext uri="{FF2B5EF4-FFF2-40B4-BE49-F238E27FC236}">
                <a16:creationId xmlns:a16="http://schemas.microsoft.com/office/drawing/2014/main" xmlns="" id="{93897A76-FDBD-6937-31BF-21B9917909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6966" y="1546764"/>
            <a:ext cx="1912255" cy="461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9pPr>
          </a:lstStyle>
          <a:p>
            <a:r>
              <a:rPr lang="ru-RU" altLang="ru-RU" sz="2399" dirty="0"/>
              <a:t>координаты</a:t>
            </a:r>
          </a:p>
        </p:txBody>
      </p:sp>
      <p:sp>
        <p:nvSpPr>
          <p:cNvPr id="47" name="Прямоугольник 46">
            <a:extLst>
              <a:ext uri="{FF2B5EF4-FFF2-40B4-BE49-F238E27FC236}">
                <a16:creationId xmlns:a16="http://schemas.microsoft.com/office/drawing/2014/main" xmlns="" id="{DC7A9508-A291-A66A-5652-2674A01AE0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6039" y="2589848"/>
            <a:ext cx="6094413" cy="461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9pPr>
          </a:lstStyle>
          <a:p>
            <a:r>
              <a:rPr lang="ru-RU" altLang="ru-RU" sz="2399" b="1" dirty="0"/>
              <a:t>Решение:</a:t>
            </a:r>
          </a:p>
        </p:txBody>
      </p:sp>
      <p:sp>
        <p:nvSpPr>
          <p:cNvPr id="11291" name="TextBox 38">
            <a:extLst>
              <a:ext uri="{FF2B5EF4-FFF2-40B4-BE49-F238E27FC236}">
                <a16:creationId xmlns:a16="http://schemas.microsoft.com/office/drawing/2014/main" xmlns="" id="{99AA5F88-F7B7-441D-86A1-A4E412E183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60936" y="3234318"/>
            <a:ext cx="372218" cy="461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9pPr>
          </a:lstStyle>
          <a:p>
            <a:r>
              <a:rPr lang="ru-RU" altLang="ru-RU" sz="2399"/>
              <a:t>В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xmlns="" id="{FDF1003E-0509-1474-33D1-6898FA98F4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69995" y="3767579"/>
            <a:ext cx="1226618" cy="461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9pPr>
          </a:lstStyle>
          <a:p>
            <a:r>
              <a:rPr lang="en-US" altLang="ru-RU" sz="2399"/>
              <a:t>(</a:t>
            </a:r>
            <a:r>
              <a:rPr lang="ru-RU" altLang="ru-RU" sz="2399"/>
              <a:t>4;</a:t>
            </a:r>
            <a:r>
              <a:rPr lang="en-US" altLang="ru-RU" sz="2399"/>
              <a:t> </a:t>
            </a:r>
            <a:r>
              <a:rPr lang="ru-RU" altLang="ru-RU" sz="2399"/>
              <a:t>0;</a:t>
            </a:r>
            <a:r>
              <a:rPr lang="en-US" altLang="ru-RU" sz="2399"/>
              <a:t> </a:t>
            </a:r>
            <a:r>
              <a:rPr lang="ru-RU" altLang="ru-RU" sz="2399"/>
              <a:t>0</a:t>
            </a:r>
            <a:r>
              <a:rPr lang="en-US" altLang="ru-RU" sz="2399"/>
              <a:t>)</a:t>
            </a:r>
            <a:endParaRPr lang="ru-RU" altLang="ru-RU" sz="2399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xmlns="" id="{8F388900-ADE1-4C43-B9BF-5255F33FB4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48292" y="3608871"/>
            <a:ext cx="1226618" cy="461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9pPr>
          </a:lstStyle>
          <a:p>
            <a:r>
              <a:rPr lang="en-US" altLang="ru-RU" sz="2399"/>
              <a:t>(</a:t>
            </a:r>
            <a:r>
              <a:rPr lang="ru-RU" altLang="ru-RU" sz="2399"/>
              <a:t>0;</a:t>
            </a:r>
            <a:r>
              <a:rPr lang="en-US" altLang="ru-RU" sz="2399"/>
              <a:t> </a:t>
            </a:r>
            <a:r>
              <a:rPr lang="ru-RU" altLang="ru-RU" sz="2399"/>
              <a:t>9;</a:t>
            </a:r>
            <a:r>
              <a:rPr lang="en-US" altLang="ru-RU" sz="2399"/>
              <a:t> </a:t>
            </a:r>
            <a:r>
              <a:rPr lang="ru-RU" altLang="ru-RU" sz="2399"/>
              <a:t>0</a:t>
            </a:r>
            <a:r>
              <a:rPr lang="en-US" altLang="ru-RU" sz="2399"/>
              <a:t>)</a:t>
            </a:r>
            <a:endParaRPr lang="ru-RU" altLang="ru-RU" sz="2399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xmlns="" id="{5C8C3213-62A3-C57A-6757-BD8299496F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33370" y="1283260"/>
            <a:ext cx="1226618" cy="461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9pPr>
          </a:lstStyle>
          <a:p>
            <a:r>
              <a:rPr lang="en-US" altLang="ru-RU" sz="2399"/>
              <a:t>(</a:t>
            </a:r>
            <a:r>
              <a:rPr lang="ru-RU" altLang="ru-RU" sz="2399"/>
              <a:t>0;</a:t>
            </a:r>
            <a:r>
              <a:rPr lang="en-US" altLang="ru-RU" sz="2399"/>
              <a:t> </a:t>
            </a:r>
            <a:r>
              <a:rPr lang="ru-RU" altLang="ru-RU" sz="2399"/>
              <a:t>0;</a:t>
            </a:r>
            <a:r>
              <a:rPr lang="en-US" altLang="ru-RU" sz="2399"/>
              <a:t> </a:t>
            </a:r>
            <a:r>
              <a:rPr lang="ru-RU" altLang="ru-RU" sz="2399"/>
              <a:t>2</a:t>
            </a:r>
            <a:r>
              <a:rPr lang="en-US" altLang="ru-RU" sz="2399"/>
              <a:t>)</a:t>
            </a:r>
            <a:endParaRPr lang="ru-RU" altLang="ru-RU" sz="2399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418B74E3-7981-1C5F-FEFE-0DFBCB92CA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86385" y="1985817"/>
            <a:ext cx="1870846" cy="544500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A3D3849F-5138-172F-18D7-646BAABE032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28439" y="2933436"/>
            <a:ext cx="4538411" cy="624255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2C9E1BAD-DB09-3E1A-B4F1-7916C0AE9AE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45207" y="3514378"/>
            <a:ext cx="4090851" cy="502170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xmlns="" id="{4A20C58F-9E0F-6CED-A05F-A9384F4055D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43428" y="4435765"/>
            <a:ext cx="4650807" cy="654242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/>
      <p:bldP spid="44" grpId="0"/>
      <p:bldP spid="2056" grpId="0"/>
      <p:bldP spid="47" grpId="0"/>
      <p:bldP spid="45" grpId="0"/>
      <p:bldP spid="46" grpId="0"/>
      <p:bldP spid="4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2957A9F3-5DC7-434E-9866-17C0373006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22004" y="748873"/>
            <a:ext cx="8329031" cy="2680127"/>
          </a:xfrm>
        </p:spPr>
        <p:txBody>
          <a:bodyPr/>
          <a:lstStyle/>
          <a:p>
            <a:pPr algn="ctr"/>
            <a:r>
              <a:rPr lang="ru-RU" dirty="0"/>
              <a:t>Простейшие задачи в координатах.</a:t>
            </a:r>
          </a:p>
        </p:txBody>
      </p:sp>
    </p:spTree>
    <p:extLst>
      <p:ext uri="{BB962C8B-B14F-4D97-AF65-F5344CB8AC3E}">
        <p14:creationId xmlns:p14="http://schemas.microsoft.com/office/powerpoint/2010/main" val="2987751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C5823FD-C5C5-A7C0-ADC2-460B07224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Длина вектора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xmlns="" id="{304B913A-29F3-97DB-D8B9-B1077C03BFB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biLevel thresh="75000"/>
          </a:blip>
          <a:stretch>
            <a:fillRect/>
          </a:stretch>
        </p:blipFill>
        <p:spPr>
          <a:xfrm>
            <a:off x="3214092" y="2564904"/>
            <a:ext cx="5145931" cy="1239779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8" name="Овал 7">
            <a:extLst>
              <a:ext uri="{FF2B5EF4-FFF2-40B4-BE49-F238E27FC236}">
                <a16:creationId xmlns:a16="http://schemas.microsoft.com/office/drawing/2014/main" xmlns="" id="{6F6F762C-CA9C-B470-4EA6-4042612CE1B6}"/>
              </a:ext>
            </a:extLst>
          </p:cNvPr>
          <p:cNvSpPr/>
          <p:nvPr/>
        </p:nvSpPr>
        <p:spPr>
          <a:xfrm flipV="1">
            <a:off x="4582244" y="5373216"/>
            <a:ext cx="2844316" cy="108012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xmlns="" id="{046E7BB2-DF25-78EC-0239-066B6C06924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542684" y="429003"/>
            <a:ext cx="2401505" cy="2135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884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EBFFADE-22C4-4167-BD3F-94FCC59E1D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ru-RU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Расстояние между двумя точками в пространстве (длина вектора).</a:t>
            </a:r>
            <a:endParaRPr lang="ru-RU" sz="44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9D464C1-4D7B-45EA-85F6-DE4B965BEF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3436" y="1600200"/>
            <a:ext cx="9782801" cy="1239837"/>
          </a:xfr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accent4">
                <a:lumMod val="75000"/>
              </a:schemeClr>
            </a:solidFill>
          </a:ln>
        </p:spPr>
        <p:txBody>
          <a:bodyPr>
            <a:normAutofit fontScale="92500" lnSpcReduction="1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ru-RU" b="1" i="1" dirty="0"/>
              <a:t>Длина вектора AB  в пространстве – это расстояние между точками А и В.</a:t>
            </a:r>
          </a:p>
        </p:txBody>
      </p:sp>
      <p:cxnSp>
        <p:nvCxnSpPr>
          <p:cNvPr id="5" name="Прямая со стрелкой 4">
            <a:extLst>
              <a:ext uri="{FF2B5EF4-FFF2-40B4-BE49-F238E27FC236}">
                <a16:creationId xmlns:a16="http://schemas.microsoft.com/office/drawing/2014/main" xmlns="" id="{15067F6F-3B7B-A747-B93A-E1D08F1A917B}"/>
              </a:ext>
            </a:extLst>
          </p:cNvPr>
          <p:cNvCxnSpPr/>
          <p:nvPr/>
        </p:nvCxnSpPr>
        <p:spPr>
          <a:xfrm>
            <a:off x="4726260" y="1700808"/>
            <a:ext cx="360040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3F36D952-7D97-7098-0A1A-2B85D6B536B6}"/>
              </a:ext>
            </a:extLst>
          </p:cNvPr>
          <p:cNvPicPr>
            <a:picLocks noChangeAspect="1"/>
          </p:cNvPicPr>
          <p:nvPr/>
        </p:nvPicPr>
        <p:blipFill>
          <a:blip r:embed="rId3">
            <a:biLevel thresh="7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275594" y="2910805"/>
            <a:ext cx="4901331" cy="801801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1A2F4A52-B713-057A-8A33-66487830FA9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50000"/>
                    </a14:imgEffect>
                    <a14:imgEffect>
                      <a14:saturation sat="4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182644" y="3022600"/>
            <a:ext cx="2867025" cy="1714500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xmlns="" id="{36403B0E-3617-99C5-DE85-64561ED6BB61}"/>
              </a:ext>
            </a:extLst>
          </p:cNvPr>
          <p:cNvPicPr>
            <a:picLocks noChangeAspect="1"/>
          </p:cNvPicPr>
          <p:nvPr/>
        </p:nvPicPr>
        <p:blipFill>
          <a:blip r:embed="rId7">
            <a:biLevel thresh="75000"/>
          </a:blip>
          <a:stretch>
            <a:fillRect/>
          </a:stretch>
        </p:blipFill>
        <p:spPr>
          <a:xfrm>
            <a:off x="2379561" y="3924696"/>
            <a:ext cx="5155011" cy="753517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xmlns="" id="{DA2F2936-4E78-E065-74B0-335D4B858A79}"/>
              </a:ext>
            </a:extLst>
          </p:cNvPr>
          <p:cNvPicPr>
            <a:picLocks noChangeAspect="1"/>
          </p:cNvPicPr>
          <p:nvPr/>
        </p:nvPicPr>
        <p:blipFill>
          <a:blip r:embed="rId8">
            <a:biLevel thresh="75000"/>
          </a:blip>
          <a:stretch>
            <a:fillRect/>
          </a:stretch>
        </p:blipFill>
        <p:spPr>
          <a:xfrm>
            <a:off x="1989956" y="5014603"/>
            <a:ext cx="8496944" cy="915769"/>
          </a:xfrm>
          <a:prstGeom prst="rect">
            <a:avLst/>
          </a:prstGeom>
          <a:ln w="28575"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xmlns="" id="{1A887931-0691-53B7-BC4A-65E02EC23350}"/>
              </a:ext>
            </a:extLst>
          </p:cNvPr>
          <p:cNvSpPr/>
          <p:nvPr/>
        </p:nvSpPr>
        <p:spPr>
          <a:xfrm>
            <a:off x="4294212" y="4941168"/>
            <a:ext cx="1368152" cy="7343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6825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C6482B9-D944-4DCC-AD9F-4971E07598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3</a:t>
            </a:r>
            <a:r>
              <a:rPr lang="en-US" dirty="0"/>
              <a:t>) </a:t>
            </a:r>
            <a:r>
              <a:rPr lang="ru-RU" dirty="0">
                <a:solidFill>
                  <a:srgbClr val="4E4E3F"/>
                </a:solidFill>
                <a:latin typeface="Open Sans" panose="020B0606030504020204" pitchFamily="34" charset="0"/>
              </a:rPr>
              <a:t>К</a:t>
            </a:r>
            <a:r>
              <a:rPr lang="ru-RU" b="0" i="0" dirty="0">
                <a:solidFill>
                  <a:srgbClr val="4E4E3F"/>
                </a:solidFill>
                <a:effectLst/>
                <a:latin typeface="Open Sans" panose="020B0606030504020204" pitchFamily="34" charset="0"/>
              </a:rPr>
              <a:t>оординаты середин</a:t>
            </a:r>
            <a:r>
              <a:rPr lang="ru-RU" dirty="0">
                <a:solidFill>
                  <a:srgbClr val="4E4E3F"/>
                </a:solidFill>
                <a:latin typeface="Open Sans" panose="020B0606030504020204" pitchFamily="34" charset="0"/>
              </a:rPr>
              <a:t>ы</a:t>
            </a:r>
            <a:r>
              <a:rPr lang="ru-RU" b="0" i="0" dirty="0">
                <a:solidFill>
                  <a:srgbClr val="4E4E3F"/>
                </a:solidFill>
                <a:effectLst/>
                <a:latin typeface="Open Sans" panose="020B0606030504020204" pitchFamily="34" charset="0"/>
              </a:rPr>
              <a:t> отрезка.</a:t>
            </a:r>
            <a:endParaRPr lang="ru-RU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693D77BC-8584-0FAA-E3CC-F5B39410E7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0921" y="1582410"/>
            <a:ext cx="6309788" cy="4647329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F9F6E561-BC9F-4C15-E8EF-82E19E3C36C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8216" y="1726055"/>
            <a:ext cx="3020177" cy="957617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xmlns="" id="{2AE3E222-37E7-4814-5D30-636F25FD65A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93366" y="2819400"/>
            <a:ext cx="2809875" cy="1219200"/>
          </a:xfrm>
          <a:prstGeom prst="rect">
            <a:avLst/>
          </a:prstGeom>
        </p:spPr>
      </p:pic>
      <p:pic>
        <p:nvPicPr>
          <p:cNvPr id="15" name="Объект 14">
            <a:extLst>
              <a:ext uri="{FF2B5EF4-FFF2-40B4-BE49-F238E27FC236}">
                <a16:creationId xmlns:a16="http://schemas.microsoft.com/office/drawing/2014/main" xmlns="" id="{51B99862-2518-45A9-FF5F-ED1D08A0592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6"/>
          <a:stretch>
            <a:fillRect/>
          </a:stretch>
        </p:blipFill>
        <p:spPr>
          <a:xfrm>
            <a:off x="8614692" y="4653136"/>
            <a:ext cx="2904703" cy="1131833"/>
          </a:xfrm>
        </p:spPr>
      </p:pic>
    </p:spTree>
    <p:extLst>
      <p:ext uri="{BB962C8B-B14F-4D97-AF65-F5344CB8AC3E}">
        <p14:creationId xmlns:p14="http://schemas.microsoft.com/office/powerpoint/2010/main" val="3941335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Математика 16 х 9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9696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_16309082_TF02787947.potx" id="{3964D7A7-1B85-4031-AAD6-1B50F98CF473}" vid="{CAF00616-F4D4-4454-9A4A-5919532F2D53}"/>
    </a:ext>
  </a:extLst>
</a:theme>
</file>

<file path=ppt/theme/theme2.xml><?xml version="1.0" encoding="utf-8"?>
<a:theme xmlns:a="http://schemas.openxmlformats.org/drawingml/2006/main" name="Тема Office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A97C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A97C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847</TotalTime>
  <Words>664</Words>
  <Application>Microsoft Office PowerPoint</Application>
  <PresentationFormat>Произвольный</PresentationFormat>
  <Paragraphs>84</Paragraphs>
  <Slides>14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Математика 16 х 9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Простейшие задачи в координатах.</vt:lpstr>
      <vt:lpstr>1) Длина вектора</vt:lpstr>
      <vt:lpstr>2) Расстояние между двумя точками в пространстве (длина вектора).</vt:lpstr>
      <vt:lpstr>3) Координаты середины отрезка.</vt:lpstr>
      <vt:lpstr>4)Скалярное произведение векторов</vt:lpstr>
      <vt:lpstr>5) Угол между векторами.</vt:lpstr>
      <vt:lpstr>Задача №1</vt:lpstr>
      <vt:lpstr>Задача №2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Векторы. Основные понятия.</dc:title>
  <dc:creator>Светлана Костенкова</dc:creator>
  <cp:lastModifiedBy>admin</cp:lastModifiedBy>
  <cp:revision>18</cp:revision>
  <dcterms:created xsi:type="dcterms:W3CDTF">2022-11-15T20:07:27Z</dcterms:created>
  <dcterms:modified xsi:type="dcterms:W3CDTF">2023-12-07T08:21:28Z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CampaignTags">
    <vt:lpwstr/>
  </property>
  <property fmtid="{D5CDD505-2E9C-101B-9397-08002B2CF9AE}" pid="7" name="ScenarioTags">
    <vt:lpwstr/>
  </property>
</Properties>
</file>