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2"/>
  </p:notesMasterIdLst>
  <p:sldIdLst>
    <p:sldId id="256" r:id="rId2"/>
    <p:sldId id="305" r:id="rId3"/>
    <p:sldId id="316" r:id="rId4"/>
    <p:sldId id="322" r:id="rId5"/>
    <p:sldId id="318" r:id="rId6"/>
    <p:sldId id="317" r:id="rId7"/>
    <p:sldId id="323" r:id="rId8"/>
    <p:sldId id="306" r:id="rId9"/>
    <p:sldId id="319" r:id="rId10"/>
    <p:sldId id="324" r:id="rId11"/>
    <p:sldId id="325" r:id="rId12"/>
    <p:sldId id="320" r:id="rId13"/>
    <p:sldId id="321" r:id="rId14"/>
    <p:sldId id="293" r:id="rId15"/>
    <p:sldId id="326" r:id="rId16"/>
    <p:sldId id="327" r:id="rId17"/>
    <p:sldId id="264" r:id="rId18"/>
    <p:sldId id="310" r:id="rId19"/>
    <p:sldId id="328" r:id="rId20"/>
    <p:sldId id="32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5" autoAdjust="0"/>
  </p:normalViewPr>
  <p:slideViewPr>
    <p:cSldViewPr>
      <p:cViewPr varScale="1">
        <p:scale>
          <a:sx n="64" d="100"/>
          <a:sy n="64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E54F2-1612-4F83-93F9-96A8AB74F87C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BFDBF-7F00-4695-A228-E4640D6FFE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47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389-D5C8-442D-8DDF-08252DF7DCEE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2AE6-DD63-4CCD-B885-C36061BBB09A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C47B-4532-4323-A1F8-313CBDA17421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EDA0-C41E-4400-9D32-E67C37DCB5FB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C3AB-E9CA-4D0F-8783-E39CB4107B8D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6A3F-B4E4-4146-BEB6-D33938962CE0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0C81-DCFD-4590-810E-6AF254D0040D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F7D2-AAF0-4A96-91D6-89D8377EA36D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3488-6928-43F8-B1B3-546477673BE5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6214-BE5D-4691-AD15-87115FE8C5CB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4CB4B-2571-45BF-A7A9-BDB3D2832CAA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60F16-C511-4FFB-8992-4D10E3F1A576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40.wmf"/><Relationship Id="rId3" Type="http://schemas.openxmlformats.org/officeDocument/2006/relationships/image" Target="../media/image2.jpeg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5112568"/>
          </a:xfrm>
        </p:spPr>
        <p:txBody>
          <a:bodyPr>
            <a:normAutofit fontScale="90000"/>
          </a:bodyPr>
          <a:lstStyle/>
          <a:p>
            <a:pPr algn="r"/>
            <a:r>
              <a:rPr lang="ru-RU" sz="3100" b="1" dirty="0" smtClean="0"/>
              <a:t>	</a:t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Тема урока:  </a:t>
            </a:r>
            <a:br>
              <a:rPr lang="ru-RU" sz="3100" b="1" dirty="0" smtClean="0"/>
            </a:br>
            <a:r>
              <a:rPr lang="ru-RU" sz="3100" b="1" dirty="0" smtClean="0"/>
              <a:t>			</a:t>
            </a:r>
            <a:r>
              <a:rPr lang="ru-RU" sz="3100" b="1" i="1" dirty="0" smtClean="0"/>
              <a:t>Неопределенный интеграл и его свойства.</a:t>
            </a:r>
            <a:br>
              <a:rPr lang="ru-RU" sz="3100" b="1" i="1" dirty="0" smtClean="0"/>
            </a:br>
            <a:r>
              <a:rPr lang="ru-RU" sz="3100" b="1" i="1" dirty="0" smtClean="0"/>
              <a:t>Нахождение неопределенного </a:t>
            </a:r>
            <a:br>
              <a:rPr lang="ru-RU" sz="3100" b="1" i="1" dirty="0" smtClean="0"/>
            </a:br>
            <a:r>
              <a:rPr lang="ru-RU" sz="3100" b="1" i="1" dirty="0" smtClean="0"/>
              <a:t>интеграла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			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</a:t>
            </a:r>
            <a:endParaRPr lang="ru-RU" sz="24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857232"/>
            <a:ext cx="6500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Дисциплина «Математика»</a:t>
            </a:r>
            <a:endParaRPr lang="ru-RU" sz="24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B62516AA-E132-4A3B-974D-2240D3DCB089}" type="datetime1">
              <a:rPr lang="ru-RU" sz="2000" b="1" smtClean="0">
                <a:solidFill>
                  <a:schemeClr val="tx1"/>
                </a:solidFill>
              </a:rPr>
              <a:pPr/>
              <a:t>20.11.2024</a:t>
            </a:fld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Таблица интегралов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3" name="Содержимое 4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;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BC46-DAEC-4BE7-BB39-66654160F7C8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2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000108"/>
            <a:ext cx="1562100" cy="762000"/>
          </a:xfrm>
          <a:prstGeom prst="rect">
            <a:avLst/>
          </a:prstGeom>
          <a:noFill/>
        </p:spPr>
      </p:pic>
      <p:sp>
        <p:nvSpPr>
          <p:cNvPr id="166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23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1000108"/>
            <a:ext cx="1943100" cy="762000"/>
          </a:xfrm>
          <a:prstGeom prst="rect">
            <a:avLst/>
          </a:prstGeom>
          <a:noFill/>
        </p:spPr>
      </p:pic>
      <p:sp>
        <p:nvSpPr>
          <p:cNvPr id="16692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25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714488"/>
            <a:ext cx="4400550" cy="866775"/>
          </a:xfrm>
          <a:prstGeom prst="rect">
            <a:avLst/>
          </a:prstGeom>
          <a:noFill/>
        </p:spPr>
      </p:pic>
      <p:sp>
        <p:nvSpPr>
          <p:cNvPr id="166927" name="Rectangle 15"/>
          <p:cNvSpPr>
            <a:spLocks noChangeArrowheads="1"/>
          </p:cNvSpPr>
          <p:nvPr/>
        </p:nvSpPr>
        <p:spPr bwMode="auto">
          <a:xfrm>
            <a:off x="45720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2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28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643182"/>
            <a:ext cx="2466975" cy="790575"/>
          </a:xfrm>
          <a:prstGeom prst="rect">
            <a:avLst/>
          </a:prstGeom>
          <a:noFill/>
        </p:spPr>
      </p:pic>
      <p:sp>
        <p:nvSpPr>
          <p:cNvPr id="166930" name="Rectangle 18"/>
          <p:cNvSpPr>
            <a:spLocks noChangeArrowheads="1"/>
          </p:cNvSpPr>
          <p:nvPr/>
        </p:nvSpPr>
        <p:spPr bwMode="auto">
          <a:xfrm>
            <a:off x="45720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31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2643182"/>
            <a:ext cx="4905375" cy="828675"/>
          </a:xfrm>
          <a:prstGeom prst="rect">
            <a:avLst/>
          </a:prstGeom>
          <a:noFill/>
        </p:spPr>
      </p:pic>
      <p:sp>
        <p:nvSpPr>
          <p:cNvPr id="166933" name="Rectangle 21"/>
          <p:cNvSpPr>
            <a:spLocks noChangeArrowheads="1"/>
          </p:cNvSpPr>
          <p:nvPr/>
        </p:nvSpPr>
        <p:spPr bwMode="auto">
          <a:xfrm>
            <a:off x="457200" y="1285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3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36" name="Rectangle 24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3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37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571876"/>
            <a:ext cx="3219450" cy="762000"/>
          </a:xfrm>
          <a:prstGeom prst="rect">
            <a:avLst/>
          </a:prstGeom>
          <a:noFill/>
        </p:spPr>
      </p:pic>
      <p:sp>
        <p:nvSpPr>
          <p:cNvPr id="166939" name="Rectangle 27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4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40" name="Picture 2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643314"/>
            <a:ext cx="3657600" cy="762000"/>
          </a:xfrm>
          <a:prstGeom prst="rect">
            <a:avLst/>
          </a:prstGeom>
          <a:noFill/>
        </p:spPr>
      </p:pic>
      <p:sp>
        <p:nvSpPr>
          <p:cNvPr id="166942" name="Rectangle 30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4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43" name="Picture 3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429132"/>
            <a:ext cx="2857500" cy="790575"/>
          </a:xfrm>
          <a:prstGeom prst="rect">
            <a:avLst/>
          </a:prstGeom>
          <a:noFill/>
        </p:spPr>
      </p:pic>
      <p:sp>
        <p:nvSpPr>
          <p:cNvPr id="166945" name="Rectangle 33"/>
          <p:cNvSpPr>
            <a:spLocks noChangeArrowheads="1"/>
          </p:cNvSpPr>
          <p:nvPr/>
        </p:nvSpPr>
        <p:spPr bwMode="auto">
          <a:xfrm>
            <a:off x="45720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47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46" name="Picture 3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4357694"/>
            <a:ext cx="3162300" cy="790575"/>
          </a:xfrm>
          <a:prstGeom prst="rect">
            <a:avLst/>
          </a:prstGeom>
          <a:noFill/>
        </p:spPr>
      </p:pic>
      <p:sp>
        <p:nvSpPr>
          <p:cNvPr id="166948" name="Rectangle 36"/>
          <p:cNvSpPr>
            <a:spLocks noChangeArrowheads="1"/>
          </p:cNvSpPr>
          <p:nvPr/>
        </p:nvSpPr>
        <p:spPr bwMode="auto">
          <a:xfrm>
            <a:off x="45720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50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49" name="Picture 3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286388"/>
            <a:ext cx="2562225" cy="762000"/>
          </a:xfrm>
          <a:prstGeom prst="rect">
            <a:avLst/>
          </a:prstGeom>
          <a:noFill/>
        </p:spPr>
      </p:pic>
      <p:sp>
        <p:nvSpPr>
          <p:cNvPr id="166951" name="Rectangle 39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53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6952" name="Picture 40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214950"/>
            <a:ext cx="2676525" cy="800100"/>
          </a:xfrm>
          <a:prstGeom prst="rect">
            <a:avLst/>
          </a:prstGeom>
          <a:noFill/>
        </p:spPr>
      </p:pic>
      <p:sp>
        <p:nvSpPr>
          <p:cNvPr id="166954" name="Rectangle 42"/>
          <p:cNvSpPr>
            <a:spLocks noChangeArrowheads="1"/>
          </p:cNvSpPr>
          <p:nvPr/>
        </p:nvSpPr>
        <p:spPr bwMode="auto">
          <a:xfrm>
            <a:off x="285720" y="12858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Овал 50"/>
          <p:cNvSpPr/>
          <p:nvPr/>
        </p:nvSpPr>
        <p:spPr>
          <a:xfrm flipV="1">
            <a:off x="6643702" y="2214554"/>
            <a:ext cx="285752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 flipH="1">
            <a:off x="5072066" y="221455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928926" y="221455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214414" y="221455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одержимое 42"/>
          <p:cNvSpPr>
            <a:spLocks noGrp="1"/>
          </p:cNvSpPr>
          <p:nvPr>
            <p:ph idx="4294967295"/>
          </p:nvPr>
        </p:nvSpPr>
        <p:spPr>
          <a:xfrm>
            <a:off x="0" y="285728"/>
            <a:ext cx="9144000" cy="6572272"/>
          </a:xfrm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Интеграл суммы равен сумме интегралов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Постоянный множитель можно вынести за знак интеграла: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16896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000240"/>
            <a:ext cx="6715172" cy="928694"/>
          </a:xfrm>
          <a:prstGeom prst="rect">
            <a:avLst/>
          </a:prstGeom>
          <a:noFill/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BC46-DAEC-4BE7-BB39-66654160F7C8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Пример 1: Вычислить интеграл</a:t>
            </a:r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2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2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30" name="Rectangle 18"/>
          <p:cNvSpPr>
            <a:spLocks noChangeArrowheads="1"/>
          </p:cNvSpPr>
          <p:nvPr/>
        </p:nvSpPr>
        <p:spPr bwMode="auto">
          <a:xfrm>
            <a:off x="45720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3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36" name="Rectangle 24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3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39" name="Rectangle 27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4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42" name="Rectangle 30"/>
          <p:cNvSpPr>
            <a:spLocks noChangeArrowheads="1"/>
          </p:cNvSpPr>
          <p:nvPr/>
        </p:nvSpPr>
        <p:spPr bwMode="auto">
          <a:xfrm>
            <a:off x="45720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4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45" name="Rectangle 33"/>
          <p:cNvSpPr>
            <a:spLocks noChangeArrowheads="1"/>
          </p:cNvSpPr>
          <p:nvPr/>
        </p:nvSpPr>
        <p:spPr bwMode="auto">
          <a:xfrm>
            <a:off x="357158" y="107154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47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48" name="Rectangle 36"/>
          <p:cNvSpPr>
            <a:spLocks noChangeArrowheads="1"/>
          </p:cNvSpPr>
          <p:nvPr/>
        </p:nvSpPr>
        <p:spPr bwMode="auto">
          <a:xfrm>
            <a:off x="357158" y="121442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50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51" name="Rectangle 39"/>
          <p:cNvSpPr>
            <a:spLocks noChangeArrowheads="1"/>
          </p:cNvSpPr>
          <p:nvPr/>
        </p:nvSpPr>
        <p:spPr bwMode="auto">
          <a:xfrm>
            <a:off x="0" y="1643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53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6954" name="Rectangle 42"/>
          <p:cNvSpPr>
            <a:spLocks noChangeArrowheads="1"/>
          </p:cNvSpPr>
          <p:nvPr/>
        </p:nvSpPr>
        <p:spPr bwMode="auto">
          <a:xfrm>
            <a:off x="0" y="200024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896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500042"/>
            <a:ext cx="4276725" cy="819150"/>
          </a:xfrm>
          <a:prstGeom prst="rect">
            <a:avLst/>
          </a:prstGeom>
          <a:noFill/>
        </p:spPr>
      </p:pic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-1571668" y="157161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214686"/>
            <a:ext cx="7143800" cy="1000132"/>
          </a:xfrm>
          <a:prstGeom prst="rect">
            <a:avLst/>
          </a:prstGeom>
          <a:noFill/>
        </p:spPr>
      </p:pic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-99060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-1071602" y="121442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 rot="5400000">
            <a:off x="2321703" y="2821777"/>
            <a:ext cx="928694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5400000">
            <a:off x="4500562" y="2857496"/>
            <a:ext cx="92869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5400000">
            <a:off x="6179355" y="2893215"/>
            <a:ext cx="857256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rot="5400000">
            <a:off x="607191" y="2750339"/>
            <a:ext cx="857256" cy="50006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8972" name="Rectangle 12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9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-53975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97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-539750" y="1990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98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8979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429132"/>
            <a:ext cx="7953375" cy="857250"/>
          </a:xfrm>
          <a:prstGeom prst="rect">
            <a:avLst/>
          </a:prstGeom>
          <a:noFill/>
        </p:spPr>
      </p:pic>
      <p:sp>
        <p:nvSpPr>
          <p:cNvPr id="168981" name="Rectangle 21"/>
          <p:cNvSpPr>
            <a:spLocks noChangeArrowheads="1"/>
          </p:cNvSpPr>
          <p:nvPr/>
        </p:nvSpPr>
        <p:spPr bwMode="auto">
          <a:xfrm>
            <a:off x="-809625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Найти первообразные для функций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7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ru-RU" sz="4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/>
                      </a:rPr>
                      <m:t>=</m:t>
                    </m:r>
                    <m:r>
                      <a:rPr lang="en-US" sz="4000" b="1" i="1">
                        <a:latin typeface="Cambria Math"/>
                      </a:rPr>
                      <m:t>𝟏𝟎</m:t>
                    </m:r>
                    <m:r>
                      <a:rPr lang="en-US" sz="4000" b="1" i="1">
                        <a:latin typeface="Cambria Math"/>
                      </a:rPr>
                      <m:t>𝒙</m:t>
                    </m:r>
                  </m:oMath>
                </a14:m>
                <a:endParaRPr lang="ru-RU" sz="4000" dirty="0"/>
              </a:p>
              <a:p>
                <a:pPr lvl="0"/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ru-RU" sz="4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/>
                      </a:rPr>
                      <m:t>=</m:t>
                    </m:r>
                    <m:r>
                      <a:rPr lang="en-US" sz="4000" b="1" i="1"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ru-RU" sz="4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dirty="0"/>
              </a:p>
              <a:p>
                <a:pPr lvl="0"/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ru-RU" sz="4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ru-RU" sz="40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4000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  <m:r>
                          <a:rPr lang="en-US" sz="4000" b="1" i="1">
                            <a:latin typeface="Cambria Math"/>
                          </a:rPr>
                          <m:t>+</m:t>
                        </m:r>
                        <m:r>
                          <a:rPr lang="en-US" sz="4000" b="1" i="1">
                            <a:latin typeface="Cambria Math"/>
                          </a:rPr>
                          <m:t>𝟓</m:t>
                        </m:r>
                      </m:e>
                    </m:func>
                  </m:oMath>
                </a14:m>
                <a:endParaRPr lang="ru-RU" sz="4000" dirty="0"/>
              </a:p>
              <a:p>
                <a:pPr lvl="0"/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ru-RU" sz="4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/>
                      </a:rPr>
                      <m:t>=</m:t>
                    </m:r>
                    <m:r>
                      <a:rPr lang="en-US" sz="4000" b="1" i="1">
                        <a:latin typeface="Cambria Math"/>
                      </a:rPr>
                      <m:t>𝟓</m:t>
                    </m:r>
                    <m:func>
                      <m:funcPr>
                        <m:ctrlPr>
                          <a:rPr lang="ru-RU" sz="40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4000" b="1" i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func>
                  </m:oMath>
                </a14:m>
                <a:endParaRPr lang="ru-RU" sz="4000" dirty="0"/>
              </a:p>
              <a:p>
                <a:pPr lvl="0"/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ru-RU" sz="4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/>
                      </a:rPr>
                      <m:t>=</m:t>
                    </m:r>
                    <m:r>
                      <a:rPr lang="en-US" sz="4000" b="1" i="1">
                        <a:latin typeface="Cambria Math"/>
                      </a:rPr>
                      <m:t>𝟔</m:t>
                    </m:r>
                    <m:sSup>
                      <m:sSupPr>
                        <m:ctrlPr>
                          <a:rPr lang="ru-RU" sz="4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dirty="0"/>
              </a:p>
              <a:p>
                <a:pPr lvl="0"/>
                <a14:m>
                  <m:oMath xmlns:m="http://schemas.openxmlformats.org/officeDocument/2006/math">
                    <m:r>
                      <a:rPr lang="en-US" sz="40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ru-RU" sz="4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/>
                      </a:rPr>
                      <m:t>=</m:t>
                    </m:r>
                    <m:r>
                      <a:rPr lang="en-US" sz="4000" b="1" i="1">
                        <a:latin typeface="Cambria Math"/>
                      </a:rPr>
                      <m:t>𝟑</m:t>
                    </m:r>
                    <m:r>
                      <a:rPr lang="en-US" sz="4000" b="1" i="1">
                        <a:latin typeface="Cambria Math"/>
                      </a:rPr>
                      <m:t>−</m:t>
                    </m:r>
                    <m:r>
                      <a:rPr lang="en-US" sz="4000" b="1" i="1">
                        <a:latin typeface="Cambria Math"/>
                      </a:rPr>
                      <m:t>𝟐</m:t>
                    </m:r>
                    <m:r>
                      <a:rPr lang="en-US" sz="4000" b="1" i="1">
                        <a:latin typeface="Cambria Math"/>
                      </a:rPr>
                      <m:t>𝒙</m:t>
                    </m:r>
                  </m:oMath>
                </a14:m>
                <a:endParaRPr lang="ru-RU" sz="4000" dirty="0"/>
              </a:p>
              <a:p>
                <a:pPr marL="0" indent="0">
                  <a:buNone/>
                </a:pPr>
                <a:endParaRPr lang="en-US" b="1" i="1" dirty="0" smtClean="0"/>
              </a:p>
              <a:p>
                <a:pPr marL="0" indent="0">
                  <a:buNone/>
                </a:pPr>
                <a:endParaRPr lang="ru-RU" sz="3400" dirty="0"/>
              </a:p>
              <a:p>
                <a:pPr marL="0" indent="0">
                  <a:buNone/>
                </a:pPr>
                <a:endParaRPr lang="en-US" sz="3400" dirty="0" smtClean="0"/>
              </a:p>
              <a:p>
                <a:pPr marL="0" indent="0">
                  <a:buNone/>
                </a:pPr>
                <a:endParaRPr lang="ru-RU" sz="3400" dirty="0"/>
              </a:p>
              <a:p>
                <a:pPr marL="0" indent="0">
                  <a:buNone/>
                </a:pPr>
                <a:endParaRPr lang="ru-RU" sz="3400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8" name="Объект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BC46-DAEC-4BE7-BB39-66654160F7C8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Содержимое 20"/>
          <p:cNvSpPr>
            <a:spLocks noGrp="1"/>
          </p:cNvSpPr>
          <p:nvPr>
            <p:ph sz="half" idx="2"/>
          </p:nvPr>
        </p:nvSpPr>
        <p:spPr>
          <a:xfrm>
            <a:off x="4572000" y="1571612"/>
            <a:ext cx="4324352" cy="4525963"/>
          </a:xfrm>
        </p:spPr>
        <p:txBody>
          <a:bodyPr/>
          <a:lstStyle/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5" name="Rectangle 21"/>
          <p:cNvSpPr>
            <a:spLocks noChangeArrowheads="1"/>
          </p:cNvSpPr>
          <p:nvPr/>
        </p:nvSpPr>
        <p:spPr bwMode="auto">
          <a:xfrm>
            <a:off x="21428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6" name="Rectangle 22"/>
          <p:cNvSpPr>
            <a:spLocks noChangeArrowheads="1"/>
          </p:cNvSpPr>
          <p:nvPr/>
        </p:nvSpPr>
        <p:spPr bwMode="auto">
          <a:xfrm>
            <a:off x="22860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228600" y="2343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214282" y="335756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9" name="Rectangle 25"/>
          <p:cNvSpPr>
            <a:spLocks noChangeArrowheads="1"/>
          </p:cNvSpPr>
          <p:nvPr/>
        </p:nvSpPr>
        <p:spPr bwMode="auto">
          <a:xfrm>
            <a:off x="228600" y="3905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9776" name="Picture 3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714488"/>
            <a:ext cx="1095375" cy="419100"/>
          </a:xfrm>
          <a:prstGeom prst="rect">
            <a:avLst/>
          </a:prstGeom>
          <a:noFill/>
        </p:spPr>
      </p:pic>
      <p:pic>
        <p:nvPicPr>
          <p:cNvPr id="159775" name="Picture 3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428868"/>
            <a:ext cx="1095375" cy="419100"/>
          </a:xfrm>
          <a:prstGeom prst="rect">
            <a:avLst/>
          </a:prstGeom>
          <a:noFill/>
        </p:spPr>
      </p:pic>
      <p:pic>
        <p:nvPicPr>
          <p:cNvPr id="159774" name="Picture 3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143248"/>
            <a:ext cx="1095375" cy="419100"/>
          </a:xfrm>
          <a:prstGeom prst="rect">
            <a:avLst/>
          </a:prstGeom>
          <a:noFill/>
        </p:spPr>
      </p:pic>
      <p:pic>
        <p:nvPicPr>
          <p:cNvPr id="159773" name="Picture 2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786190"/>
            <a:ext cx="1095375" cy="419100"/>
          </a:xfrm>
          <a:prstGeom prst="rect">
            <a:avLst/>
          </a:prstGeom>
          <a:noFill/>
        </p:spPr>
      </p:pic>
      <p:pic>
        <p:nvPicPr>
          <p:cNvPr id="159772" name="Picture 2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500570"/>
            <a:ext cx="1095375" cy="419100"/>
          </a:xfrm>
          <a:prstGeom prst="rect">
            <a:avLst/>
          </a:prstGeom>
          <a:noFill/>
        </p:spPr>
      </p:pic>
      <p:pic>
        <p:nvPicPr>
          <p:cNvPr id="159771" name="Picture 2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5143512"/>
            <a:ext cx="1095375" cy="419100"/>
          </a:xfrm>
          <a:prstGeom prst="rect">
            <a:avLst/>
          </a:prstGeom>
          <a:noFill/>
        </p:spPr>
      </p:pic>
      <p:sp>
        <p:nvSpPr>
          <p:cNvPr id="15977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78" name="Rectangle 34"/>
          <p:cNvSpPr>
            <a:spLocks noChangeArrowheads="1"/>
          </p:cNvSpPr>
          <p:nvPr/>
        </p:nvSpPr>
        <p:spPr bwMode="auto">
          <a:xfrm>
            <a:off x="22860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79" name="Rectangle 35"/>
          <p:cNvSpPr>
            <a:spLocks noChangeArrowheads="1"/>
          </p:cNvSpPr>
          <p:nvPr/>
        </p:nvSpPr>
        <p:spPr bwMode="auto">
          <a:xfrm>
            <a:off x="22860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80" name="Rectangle 36"/>
          <p:cNvSpPr>
            <a:spLocks noChangeArrowheads="1"/>
          </p:cNvSpPr>
          <p:nvPr/>
        </p:nvSpPr>
        <p:spPr bwMode="auto">
          <a:xfrm>
            <a:off x="428596" y="28574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81" name="Rectangle 37"/>
          <p:cNvSpPr>
            <a:spLocks noChangeArrowheads="1"/>
          </p:cNvSpPr>
          <p:nvPr/>
        </p:nvSpPr>
        <p:spPr bwMode="auto">
          <a:xfrm>
            <a:off x="285720" y="378619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82" name="Rectangle 38"/>
          <p:cNvSpPr>
            <a:spLocks noChangeArrowheads="1"/>
          </p:cNvSpPr>
          <p:nvPr/>
        </p:nvSpPr>
        <p:spPr bwMode="auto">
          <a:xfrm>
            <a:off x="228600" y="4381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83" name="Rectangle 39"/>
          <p:cNvSpPr>
            <a:spLocks noChangeArrowheads="1"/>
          </p:cNvSpPr>
          <p:nvPr/>
        </p:nvSpPr>
        <p:spPr bwMode="auto">
          <a:xfrm>
            <a:off x="228600" y="525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7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Верно ли что?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3203848" y="1196752"/>
            <a:ext cx="548295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BC46-DAEC-4BE7-BB39-66654160F7C8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1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196752"/>
                <a:ext cx="2674640" cy="4929411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𝒅𝒙</m:t>
                          </m:r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</a:rPr>
                            <m:t>𝟓</m:t>
                          </m:r>
                          <m:sSup>
                            <m:sSupPr>
                              <m:ctrlPr>
                                <a:rPr lang="ru-RU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>
                              <a:latin typeface="Cambria Math"/>
                            </a:rPr>
                            <m:t>𝟑</m:t>
                          </m:r>
                          <m:sSup>
                            <m:sSupPr>
                              <m:ctrlPr>
                                <a:rPr lang="ru-RU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𝒅𝒙</m:t>
                          </m:r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r>
                            <a:rPr lang="en-US" b="1" i="1">
                              <a:latin typeface="Cambria Math"/>
                            </a:rPr>
                            <m:t>𝟔</m:t>
                          </m:r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  <m:r>
                            <a:rPr lang="en-US" b="1" i="1">
                              <a:latin typeface="Cambria Math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1" i="1">
                              <a:latin typeface="Cambria Math"/>
                            </a:rPr>
                            <m:t>𝟑</m:t>
                          </m:r>
                          <m:sSup>
                            <m:sSupPr>
                              <m:ctrlPr>
                                <a:rPr lang="ru-RU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𝒅𝒙</m:t>
                          </m:r>
                          <m:r>
                            <a:rPr lang="en-US" b="1" i="1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ru-RU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eqArr>
                            <m:eqArrPr>
                              <m:ctrlPr>
                                <a:rPr lang="ru-RU" b="1" i="1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𝟔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/>
                                </a:rPr>
                                <m:t>𝒅𝒙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/>
                                    </a:rPr>
                                    <m:t>𝟕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ru-RU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𝟕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𝑪</m:t>
                              </m:r>
                            </m:e>
                            <m:e/>
                          </m:eqArr>
                        </m:e>
                      </m:nary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3" name="Объект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196752"/>
                <a:ext cx="2674640" cy="4929411"/>
              </a:xfr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>
                <a:normAutofit/>
              </a:bodyPr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3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01122" cy="63579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Пример 2 </a:t>
            </a:r>
            <a:r>
              <a:rPr lang="ru-RU" sz="24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Вычислить неопределенный интеграл</a:t>
            </a:r>
          </a:p>
          <a:p>
            <a:pPr>
              <a:buNone/>
            </a:pPr>
            <a:endParaRPr lang="ru-RU" b="1" i="1" dirty="0" smtClean="0">
              <a:ln w="24500" cmpd="dbl">
                <a:solidFill>
                  <a:schemeClr val="tx2">
                    <a:lumMod val="50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Comic Sans MS" pitchFamily="66" charset="0"/>
              <a:ea typeface="Kz Times New Roman" pitchFamily="18" charset="0"/>
              <a:cs typeface="Kz 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  <a:latin typeface="Kz Times New Roman" pitchFamily="18" charset="0"/>
              <a:ea typeface="Kz Times New Roman" pitchFamily="18" charset="0"/>
              <a:cs typeface="Kz 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Kz Times New Roman" pitchFamily="18" charset="0"/>
                <a:ea typeface="Kz Times New Roman" pitchFamily="18" charset="0"/>
                <a:cs typeface="Kz 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57158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2400"/>
            <a:ext cx="929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74A9-1270-4354-A106-3EC0E90B12DC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8572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-809625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66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928670"/>
            <a:ext cx="302895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18"/>
            <a:ext cx="8501122" cy="63579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Пример 3 </a:t>
            </a:r>
            <a:r>
              <a:rPr lang="ru-RU" sz="24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Вычислить неопределенный интеграл</a:t>
            </a:r>
          </a:p>
          <a:p>
            <a:pPr>
              <a:buNone/>
            </a:pPr>
            <a:endParaRPr lang="ru-RU" b="1" i="1" dirty="0" smtClean="0">
              <a:ln w="24500" cmpd="dbl">
                <a:solidFill>
                  <a:schemeClr val="tx2">
                    <a:lumMod val="50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Comic Sans MS" pitchFamily="66" charset="0"/>
              <a:ea typeface="Kz Times New Roman" pitchFamily="18" charset="0"/>
              <a:cs typeface="Kz 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  <a:latin typeface="Kz Times New Roman" pitchFamily="18" charset="0"/>
              <a:ea typeface="Kz Times New Roman" pitchFamily="18" charset="0"/>
              <a:cs typeface="Kz 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Kz Times New Roman" pitchFamily="18" charset="0"/>
                <a:ea typeface="Kz Times New Roman" pitchFamily="18" charset="0"/>
                <a:cs typeface="Kz 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57158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2400"/>
            <a:ext cx="929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74A9-1270-4354-A106-3EC0E90B12DC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8572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-809625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-1214478" y="135729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99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071546"/>
            <a:ext cx="4352925" cy="904875"/>
          </a:xfrm>
          <a:prstGeom prst="rect">
            <a:avLst/>
          </a:prstGeom>
          <a:noFill/>
        </p:spPr>
      </p:pic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0" y="150017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-809625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501122" cy="657227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Пример 4 </a:t>
            </a:r>
            <a:r>
              <a:rPr lang="ru-RU" sz="24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Вычислить неопределенный интеграл</a:t>
            </a:r>
          </a:p>
          <a:p>
            <a:pPr>
              <a:buNone/>
            </a:pPr>
            <a:endParaRPr lang="ru-RU" b="1" i="1" dirty="0" smtClean="0">
              <a:ln w="24500" cmpd="dbl">
                <a:solidFill>
                  <a:schemeClr val="tx2">
                    <a:lumMod val="50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Comic Sans MS" pitchFamily="66" charset="0"/>
              <a:ea typeface="Kz Times New Roman" pitchFamily="18" charset="0"/>
              <a:cs typeface="Kz 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  <a:latin typeface="Kz Times New Roman" pitchFamily="18" charset="0"/>
              <a:ea typeface="Kz Times New Roman" pitchFamily="18" charset="0"/>
              <a:cs typeface="Kz 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Kz Times New Roman" pitchFamily="18" charset="0"/>
                <a:ea typeface="Kz Times New Roman" pitchFamily="18" charset="0"/>
                <a:cs typeface="Kz 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57158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0" y="414338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0" y="92867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2400"/>
            <a:ext cx="929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74A9-1270-4354-A106-3EC0E90B12DC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8572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-809625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-1214478" y="135729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0" y="150017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-809625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0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928670"/>
            <a:ext cx="3009900" cy="704850"/>
          </a:xfrm>
          <a:prstGeom prst="rect">
            <a:avLst/>
          </a:prstGeom>
          <a:noFill/>
        </p:spPr>
      </p:pic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69875" y="1162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928670"/>
            <a:ext cx="4200525" cy="714375"/>
          </a:xfrm>
          <a:prstGeom prst="rect">
            <a:avLst/>
          </a:prstGeom>
          <a:noFill/>
        </p:spPr>
      </p:pic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269875" y="1171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269875" y="1609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1714488"/>
            <a:ext cx="3705225" cy="1152525"/>
          </a:xfrm>
          <a:prstGeom prst="rect">
            <a:avLst/>
          </a:prstGeom>
          <a:noFill/>
        </p:spPr>
      </p:pic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2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857496"/>
            <a:ext cx="3381375" cy="1152525"/>
          </a:xfrm>
          <a:prstGeom prst="rect">
            <a:avLst/>
          </a:prstGeom>
          <a:noFill/>
        </p:spPr>
      </p:pic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22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143380"/>
            <a:ext cx="3343275" cy="723900"/>
          </a:xfrm>
          <a:prstGeom prst="rect">
            <a:avLst/>
          </a:prstGeom>
          <a:noFill/>
        </p:spPr>
      </p:pic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69875" y="1181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1025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214950"/>
            <a:ext cx="3057525" cy="723900"/>
          </a:xfrm>
          <a:prstGeom prst="rect">
            <a:avLst/>
          </a:prstGeom>
          <a:noFill/>
        </p:spPr>
      </p:pic>
      <p:sp>
        <p:nvSpPr>
          <p:cNvPr id="23" name="Блок-схема: процесс 22"/>
          <p:cNvSpPr/>
          <p:nvPr/>
        </p:nvSpPr>
        <p:spPr>
          <a:xfrm>
            <a:off x="4071934" y="857232"/>
            <a:ext cx="4789999" cy="6000768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D710-C326-48EF-92BB-DF1BB41EDD55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86556" y="3214686"/>
            <a:ext cx="1370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85728"/>
            <a:ext cx="8001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Пример 4 </a:t>
            </a:r>
            <a:r>
              <a:rPr lang="ru-RU" sz="20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Вычислить неопределенный интеграл</a:t>
            </a:r>
            <a:endParaRPr lang="ru-RU" sz="2000" dirty="0"/>
          </a:p>
        </p:txBody>
      </p:sp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95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857232"/>
            <a:ext cx="2076450" cy="819150"/>
          </a:xfrm>
          <a:prstGeom prst="rect">
            <a:avLst/>
          </a:prstGeom>
          <a:noFill/>
        </p:spPr>
      </p:pic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269875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D710-C326-48EF-92BB-DF1BB41EDD55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86556" y="3214686"/>
            <a:ext cx="1370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85728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Пример 5 Вычислить неопределенный интеграл</a:t>
            </a:r>
            <a:endParaRPr lang="ru-RU" sz="2400" dirty="0"/>
          </a:p>
        </p:txBody>
      </p:sp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8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928670"/>
            <a:ext cx="2066925" cy="895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86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24500" cmpd="dbl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Comic Sans MS" pitchFamily="66" charset="0"/>
              </a:rPr>
              <a:t>Самостоятельная работа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285720" y="857233"/>
            <a:ext cx="4211668" cy="500066"/>
          </a:xfrm>
        </p:spPr>
        <p:txBody>
          <a:bodyPr>
            <a:normAutofit fontScale="25000" lnSpcReduction="20000"/>
          </a:bodyPr>
          <a:lstStyle/>
          <a:p>
            <a:endParaRPr lang="ru-RU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7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Уровень А на (</a:t>
            </a:r>
            <a:r>
              <a:rPr lang="ru-RU" sz="7400" dirty="0" err="1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на</a:t>
            </a:r>
            <a:r>
              <a:rPr lang="ru-RU" sz="74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3)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457200" y="4071942"/>
            <a:ext cx="7901014" cy="5715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Уровень С (на 5)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645025" y="857233"/>
            <a:ext cx="4041775" cy="571504"/>
          </a:xfrm>
        </p:spPr>
        <p:txBody>
          <a:bodyPr>
            <a:normAutofit fontScale="55000" lnSpcReduction="20000"/>
          </a:bodyPr>
          <a:lstStyle/>
          <a:p>
            <a:endParaRPr lang="ru-RU" dirty="0" smtClean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Уровень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B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(на 4)</a:t>
            </a:r>
          </a:p>
          <a:p>
            <a:endParaRPr lang="ru-RU" dirty="0"/>
          </a:p>
        </p:txBody>
      </p:sp>
      <p:sp>
        <p:nvSpPr>
          <p:cNvPr id="19" name="Содержимое 18"/>
          <p:cNvSpPr>
            <a:spLocks noGrp="1"/>
          </p:cNvSpPr>
          <p:nvPr>
            <p:ph sz="quarter" idx="4"/>
          </p:nvPr>
        </p:nvSpPr>
        <p:spPr>
          <a:xfrm>
            <a:off x="9144000" y="2357430"/>
            <a:ext cx="4041775" cy="2197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D710-C326-48EF-92BB-DF1BB41EDD55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2034" name="Object 2"/>
          <p:cNvGraphicFramePr>
            <a:graphicFrameLocks noChangeAspect="1"/>
          </p:cNvGraphicFramePr>
          <p:nvPr/>
        </p:nvGraphicFramePr>
        <p:xfrm>
          <a:off x="428596" y="1571612"/>
          <a:ext cx="3886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2" name="Формула" r:id="rId4" imgW="1358640" imgH="393480" progId="Equation.3">
                  <p:embed/>
                </p:oleObj>
              </mc:Choice>
              <mc:Fallback>
                <p:oleObj name="Формула" r:id="rId4" imgW="1358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571612"/>
                        <a:ext cx="3886200" cy="1066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6" name="Object 4"/>
          <p:cNvGraphicFramePr>
            <a:graphicFrameLocks noChangeAspect="1"/>
          </p:cNvGraphicFramePr>
          <p:nvPr/>
        </p:nvGraphicFramePr>
        <p:xfrm>
          <a:off x="500034" y="2786058"/>
          <a:ext cx="38100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3" name="Формула" r:id="rId6" imgW="1422360" imgH="228600" progId="Equation.3">
                  <p:embed/>
                </p:oleObj>
              </mc:Choice>
              <mc:Fallback>
                <p:oleObj name="Формула" r:id="rId6" imgW="14223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786058"/>
                        <a:ext cx="3810000" cy="8731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7" name="Object 5"/>
          <p:cNvGraphicFramePr>
            <a:graphicFrameLocks noChangeAspect="1"/>
          </p:cNvGraphicFramePr>
          <p:nvPr/>
        </p:nvGraphicFramePr>
        <p:xfrm>
          <a:off x="5000628" y="1428736"/>
          <a:ext cx="3505200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4" name="Формула" r:id="rId8" imgW="1155600" imgH="393480" progId="Equation.3">
                  <p:embed/>
                </p:oleObj>
              </mc:Choice>
              <mc:Fallback>
                <p:oleObj name="Формула" r:id="rId8" imgW="11556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428736"/>
                        <a:ext cx="3505200" cy="107157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8" name="Object 6"/>
          <p:cNvGraphicFramePr>
            <a:graphicFrameLocks noChangeAspect="1"/>
          </p:cNvGraphicFramePr>
          <p:nvPr/>
        </p:nvGraphicFramePr>
        <p:xfrm>
          <a:off x="5000628" y="2714620"/>
          <a:ext cx="3581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5" name="Формула" r:id="rId10" imgW="838080" imgH="393480" progId="Equation.3">
                  <p:embed/>
                </p:oleObj>
              </mc:Choice>
              <mc:Fallback>
                <p:oleObj name="Формула" r:id="rId10" imgW="8380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2714620"/>
                        <a:ext cx="3581400" cy="10668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40" name="Object 8"/>
          <p:cNvGraphicFramePr>
            <a:graphicFrameLocks noChangeAspect="1"/>
          </p:cNvGraphicFramePr>
          <p:nvPr/>
        </p:nvGraphicFramePr>
        <p:xfrm>
          <a:off x="500034" y="5072074"/>
          <a:ext cx="3886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6" name="Формула" r:id="rId12" imgW="1180800" imgH="393480" progId="Equation.3">
                  <p:embed/>
                </p:oleObj>
              </mc:Choice>
              <mc:Fallback>
                <p:oleObj name="Формула" r:id="rId12" imgW="11808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072074"/>
                        <a:ext cx="3886200" cy="1066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41" name="Object 9"/>
          <p:cNvGraphicFramePr>
            <a:graphicFrameLocks noChangeAspect="1"/>
          </p:cNvGraphicFramePr>
          <p:nvPr/>
        </p:nvGraphicFramePr>
        <p:xfrm>
          <a:off x="4643438" y="5072074"/>
          <a:ext cx="4191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7" name="Формула" r:id="rId14" imgW="1663560" imgH="393480" progId="Equation.3">
                  <p:embed/>
                </p:oleObj>
              </mc:Choice>
              <mc:Fallback>
                <p:oleObj name="Формула" r:id="rId14" imgW="166356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072074"/>
                        <a:ext cx="4191000" cy="1066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863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785794"/>
            <a:ext cx="8072494" cy="5214974"/>
          </a:xfrm>
        </p:spPr>
        <p:txBody>
          <a:bodyPr>
            <a:noAutofit/>
          </a:bodyPr>
          <a:lstStyle/>
          <a:p>
            <a:pPr lvl="5"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Cambria Math" pitchFamily="18" charset="0"/>
                <a:cs typeface="Times New Roman" pitchFamily="18" charset="0"/>
              </a:rPr>
              <a:t>Эпиграф: </a:t>
            </a:r>
          </a:p>
          <a:p>
            <a:pPr lvl="5" algn="ctr">
              <a:buNone/>
            </a:pPr>
            <a:endParaRPr lang="ru-RU" sz="24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Cambria Math" pitchFamily="18" charset="0"/>
              <a:cs typeface="Times New Roman" pitchFamily="18" charset="0"/>
            </a:endParaRPr>
          </a:p>
          <a:p>
            <a:pPr lvl="5" algn="ctr">
              <a:buNone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«Кто с детских лет занимается математикой, тот развивает внимание, тренирует свой мозг, свою волю, воспитывает свою настойчивость, и упорство в достижении цели.»</a:t>
            </a:r>
          </a:p>
          <a:p>
            <a:pPr lvl="5" algn="ctr">
              <a:buNone/>
            </a:pPr>
            <a:endPara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5" algn="r">
              <a:buNone/>
            </a:pPr>
            <a:r>
              <a:rPr lang="ru-RU" sz="2400" i="1" dirty="0" err="1" smtClean="0">
                <a:latin typeface="Comic Sans MS" pitchFamily="66" charset="0"/>
              </a:rPr>
              <a:t>А.Маркушевич</a:t>
            </a:r>
            <a: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5" algn="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ED2B-5FD5-4782-8BC6-3880EEC3D600}" type="datetime1">
              <a:rPr lang="ru-RU" smtClean="0"/>
              <a:pPr/>
              <a:t>20.11.2024</a:t>
            </a:fld>
            <a:endParaRPr lang="ru-RU"/>
          </a:p>
        </p:txBody>
      </p:sp>
      <p:pic>
        <p:nvPicPr>
          <p:cNvPr id="126978" name="Picture 2" descr="http://www.lanbook.com/images/authors/Markushevich_A.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214422"/>
            <a:ext cx="2571768" cy="3714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44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Установите соответствие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D710-C326-48EF-92BB-DF1BB41EDD55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3064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357158" y="1714488"/>
          <a:ext cx="3643338" cy="3714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6" name="Equation" r:id="rId4" imgW="1993680" imgH="1600200" progId="">
                  <p:embed/>
                </p:oleObj>
              </mc:Choice>
              <mc:Fallback>
                <p:oleObj name="Equation" r:id="rId4" imgW="1993680" imgH="16002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714488"/>
                        <a:ext cx="3643338" cy="3714776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65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4876" y="1071546"/>
          <a:ext cx="4004710" cy="535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7" name="Equation" r:id="rId6" imgW="3644640" imgH="5397480" progId="">
                  <p:embed/>
                </p:oleObj>
              </mc:Choice>
              <mc:Fallback>
                <p:oleObj name="Equation" r:id="rId6" imgW="3644640" imgH="53974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1071546"/>
                        <a:ext cx="4004710" cy="53578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Стрелка вправо с вырезом 24"/>
          <p:cNvSpPr/>
          <p:nvPr/>
        </p:nvSpPr>
        <p:spPr>
          <a:xfrm rot="473835">
            <a:off x="2949043" y="2102530"/>
            <a:ext cx="1617676" cy="188544"/>
          </a:xfrm>
          <a:prstGeom prst="notchedRightArrow">
            <a:avLst>
              <a:gd name="adj1" fmla="val 65369"/>
              <a:gd name="adj2" fmla="val 8206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с вырезом 25"/>
          <p:cNvSpPr/>
          <p:nvPr/>
        </p:nvSpPr>
        <p:spPr>
          <a:xfrm rot="1609031">
            <a:off x="3168879" y="3310098"/>
            <a:ext cx="1740257" cy="211830"/>
          </a:xfrm>
          <a:prstGeom prst="notchedRightArrow">
            <a:avLst>
              <a:gd name="adj1" fmla="val 65369"/>
              <a:gd name="adj2" fmla="val 8206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с вырезом 26"/>
          <p:cNvSpPr/>
          <p:nvPr/>
        </p:nvSpPr>
        <p:spPr>
          <a:xfrm rot="21115947">
            <a:off x="2643011" y="3489622"/>
            <a:ext cx="2914400" cy="203186"/>
          </a:xfrm>
          <a:prstGeom prst="notchedRightArrow">
            <a:avLst>
              <a:gd name="adj1" fmla="val 65369"/>
              <a:gd name="adj2" fmla="val 8206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948360">
            <a:off x="3569148" y="5104246"/>
            <a:ext cx="1307747" cy="161567"/>
          </a:xfrm>
          <a:prstGeom prst="notchedRightArrow">
            <a:avLst>
              <a:gd name="adj1" fmla="val 65369"/>
              <a:gd name="adj2" fmla="val 8206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3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Повторение пройденной темы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4348" y="1071546"/>
            <a:ext cx="3214710" cy="5054617"/>
          </a:xfrm>
          <a:ln w="12700"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dirty="0" smtClean="0">
                <a:latin typeface="Constantia" pitchFamily="18" charset="0"/>
              </a:rPr>
              <a:t>Дайте определение первообразной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C530-1589-4EE8-8B9B-5AB1AB6D6A90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-357222" y="57148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0" y="50004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142844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-214346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0" y="-57152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57147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1785918" y="-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1" name="Rectangle 27"/>
          <p:cNvSpPr>
            <a:spLocks noChangeArrowheads="1"/>
          </p:cNvSpPr>
          <p:nvPr/>
        </p:nvSpPr>
        <p:spPr bwMode="auto">
          <a:xfrm>
            <a:off x="64291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Содержимое 29"/>
          <p:cNvSpPr>
            <a:spLocks noGrp="1"/>
          </p:cNvSpPr>
          <p:nvPr>
            <p:ph sz="half" idx="2"/>
          </p:nvPr>
        </p:nvSpPr>
        <p:spPr>
          <a:xfrm>
            <a:off x="4000496" y="1071546"/>
            <a:ext cx="4857784" cy="5054617"/>
          </a:xfr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ahoma" pitchFamily="34" charset="0"/>
                <a:ea typeface="Kz Times New Roman" pitchFamily="18" charset="0"/>
                <a:cs typeface="Tahoma" pitchFamily="34" charset="0"/>
              </a:rPr>
              <a:t>Функция </a:t>
            </a:r>
            <a:r>
              <a:rPr lang="en-US" b="1" i="1" dirty="0" smtClean="0">
                <a:solidFill>
                  <a:srgbClr val="FF0000"/>
                </a:solidFill>
                <a:latin typeface="Tahoma" pitchFamily="34" charset="0"/>
                <a:ea typeface="Kz Times New Roman" pitchFamily="18" charset="0"/>
                <a:cs typeface="Tahoma" pitchFamily="34" charset="0"/>
              </a:rPr>
              <a:t>F</a:t>
            </a:r>
            <a:r>
              <a:rPr lang="ru-RU" b="1" dirty="0" smtClean="0">
                <a:latin typeface="Tahoma" pitchFamily="34" charset="0"/>
                <a:ea typeface="Kz Times New Roman" pitchFamily="18" charset="0"/>
                <a:cs typeface="Tahoma" pitchFamily="34" charset="0"/>
              </a:rPr>
              <a:t> называется </a:t>
            </a:r>
            <a:r>
              <a:rPr lang="ru-RU" b="1" i="1" dirty="0" smtClean="0">
                <a:latin typeface="Tahoma" pitchFamily="34" charset="0"/>
                <a:ea typeface="Kz Times New Roman" pitchFamily="18" charset="0"/>
                <a:cs typeface="Tahoma" pitchFamily="34" charset="0"/>
              </a:rPr>
              <a:t>первообразной</a:t>
            </a:r>
            <a:r>
              <a:rPr lang="ru-RU" b="1" dirty="0" smtClean="0">
                <a:latin typeface="Tahoma" pitchFamily="34" charset="0"/>
                <a:ea typeface="Kz Times New Roman" pitchFamily="18" charset="0"/>
                <a:cs typeface="Tahoma" pitchFamily="34" charset="0"/>
              </a:rPr>
              <a:t> для функции </a:t>
            </a:r>
            <a:r>
              <a:rPr lang="en-US" b="1" i="1" dirty="0" smtClean="0">
                <a:solidFill>
                  <a:srgbClr val="FF0000"/>
                </a:solidFill>
                <a:latin typeface="Tahoma" pitchFamily="34" charset="0"/>
                <a:ea typeface="Kz Times New Roman" pitchFamily="18" charset="0"/>
                <a:cs typeface="Tahoma" pitchFamily="34" charset="0"/>
              </a:rPr>
              <a:t>f</a:t>
            </a:r>
            <a:r>
              <a:rPr lang="ru-RU" b="1" dirty="0" smtClean="0">
                <a:solidFill>
                  <a:srgbClr val="FF0000"/>
                </a:solidFill>
                <a:latin typeface="Tahoma" pitchFamily="34" charset="0"/>
                <a:ea typeface="Kz Times New Roman" pitchFamily="18" charset="0"/>
                <a:cs typeface="Tahoma" pitchFamily="34" charset="0"/>
              </a:rPr>
              <a:t> </a:t>
            </a:r>
            <a:r>
              <a:rPr lang="ru-RU" b="1" dirty="0" smtClean="0">
                <a:latin typeface="Tahoma" pitchFamily="34" charset="0"/>
                <a:ea typeface="Kz Times New Roman" pitchFamily="18" charset="0"/>
                <a:cs typeface="Tahoma" pitchFamily="34" charset="0"/>
              </a:rPr>
              <a:t>на заданном промежутке, если для всех </a:t>
            </a:r>
            <a:r>
              <a:rPr lang="en-US" b="1" i="1" dirty="0" smtClean="0">
                <a:solidFill>
                  <a:srgbClr val="FF0000"/>
                </a:solidFill>
                <a:latin typeface="Tahoma" pitchFamily="34" charset="0"/>
                <a:ea typeface="Kz Times New Roman" pitchFamily="18" charset="0"/>
                <a:cs typeface="Tahoma" pitchFamily="34" charset="0"/>
              </a:rPr>
              <a:t>x</a:t>
            </a:r>
            <a:r>
              <a:rPr lang="ru-RU" b="1" dirty="0" smtClean="0">
                <a:solidFill>
                  <a:srgbClr val="FF0000"/>
                </a:solidFill>
                <a:latin typeface="Tahoma" pitchFamily="34" charset="0"/>
                <a:ea typeface="Kz Times New Roman" pitchFamily="18" charset="0"/>
                <a:cs typeface="Tahoma" pitchFamily="34" charset="0"/>
              </a:rPr>
              <a:t> </a:t>
            </a:r>
            <a:r>
              <a:rPr lang="ru-RU" b="1" dirty="0" smtClean="0">
                <a:latin typeface="Tahoma" pitchFamily="34" charset="0"/>
                <a:ea typeface="Kz Times New Roman" pitchFamily="18" charset="0"/>
                <a:cs typeface="Tahoma" pitchFamily="34" charset="0"/>
              </a:rPr>
              <a:t>из этого промежутка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  <a:latin typeface="Kz Times New Roman" pitchFamily="18" charset="0"/>
                <a:ea typeface="Kz Times New Roman" pitchFamily="18" charset="0"/>
                <a:cs typeface="Kz Times New Roman" pitchFamily="18" charset="0"/>
              </a:rPr>
              <a:t>F</a:t>
            </a:r>
            <a:r>
              <a:rPr lang="en-US" b="1" i="1" dirty="0" smtClean="0">
                <a:solidFill>
                  <a:srgbClr val="FF0000"/>
                </a:solidFill>
                <a:latin typeface="Kz Times New Roman" pitchFamily="18" charset="0"/>
                <a:ea typeface="Kz Times New Roman" pitchFamily="18" charset="0"/>
                <a:cs typeface="Kz Times New Roman" pitchFamily="18" charset="0"/>
                <a:sym typeface="Symbol" pitchFamily="18" charset="2"/>
              </a:rPr>
              <a:t>(x) = f(x)</a:t>
            </a:r>
            <a:endParaRPr lang="ru-RU" b="1" i="1" dirty="0" smtClean="0">
              <a:solidFill>
                <a:srgbClr val="FF0000"/>
              </a:solidFill>
              <a:latin typeface="Kz Times New Roman" pitchFamily="18" charset="0"/>
              <a:ea typeface="Kz Times New Roman" pitchFamily="18" charset="0"/>
              <a:cs typeface="Kz Times New Roman" pitchFamily="18" charset="0"/>
            </a:endParaRPr>
          </a:p>
          <a:p>
            <a:pPr algn="ctr">
              <a:buNone/>
            </a:pPr>
            <a:endParaRPr lang="ru-RU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322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3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Повторение пройденной темы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1472" y="1071546"/>
            <a:ext cx="3357586" cy="5054617"/>
          </a:xfrm>
          <a:ln w="12700">
            <a:solidFill>
              <a:schemeClr val="tx2">
                <a:lumMod val="60000"/>
                <a:lumOff val="4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ru-RU" dirty="0" smtClean="0">
                <a:latin typeface="Constantia" pitchFamily="18" charset="0"/>
              </a:rPr>
              <a:t>Дайте свойство неоднозначности первообразной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C530-1589-4EE8-8B9B-5AB1AB6D6A90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-357222" y="57148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0" y="50004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142844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-214346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0" y="-57152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57147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1785918" y="-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1" name="Rectangle 27"/>
          <p:cNvSpPr>
            <a:spLocks noChangeArrowheads="1"/>
          </p:cNvSpPr>
          <p:nvPr/>
        </p:nvSpPr>
        <p:spPr bwMode="auto">
          <a:xfrm>
            <a:off x="64291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Содержимое 29"/>
          <p:cNvSpPr>
            <a:spLocks noGrp="1"/>
          </p:cNvSpPr>
          <p:nvPr>
            <p:ph sz="half" idx="2"/>
          </p:nvPr>
        </p:nvSpPr>
        <p:spPr>
          <a:xfrm>
            <a:off x="4000496" y="1071546"/>
            <a:ext cx="4857784" cy="5054617"/>
          </a:xfr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" b="1" i="1" dirty="0" smtClean="0">
                <a:latin typeface="Tahoma" pitchFamily="34" charset="0"/>
                <a:ea typeface="Times New Roman"/>
                <a:cs typeface="Tahoma" pitchFamily="34" charset="0"/>
                <a:sym typeface="Times New Roman"/>
              </a:rPr>
              <a:t>y = f(x) </a:t>
            </a:r>
            <a:r>
              <a:rPr lang="ru" b="1" dirty="0" smtClean="0">
                <a:latin typeface="Tahoma" pitchFamily="34" charset="0"/>
                <a:cs typeface="Tahoma" pitchFamily="34" charset="0"/>
              </a:rPr>
              <a:t>имеет бесконечно много первообразных вида</a:t>
            </a:r>
          </a:p>
          <a:p>
            <a:pPr lvl="0" algn="ctr">
              <a:buNone/>
            </a:pPr>
            <a:r>
              <a:rPr lang="ru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" b="1" i="1" dirty="0" smtClean="0">
                <a:solidFill>
                  <a:srgbClr val="C00000"/>
                </a:solidFill>
                <a:latin typeface="Tahoma" pitchFamily="34" charset="0"/>
                <a:ea typeface="Times New Roman"/>
                <a:cs typeface="Tahoma" pitchFamily="34" charset="0"/>
                <a:sym typeface="Times New Roman"/>
              </a:rPr>
              <a:t>y = F(x)+C</a:t>
            </a:r>
            <a:r>
              <a:rPr lang="ru" b="1" i="1" dirty="0" smtClean="0">
                <a:latin typeface="Tahoma" pitchFamily="34" charset="0"/>
                <a:ea typeface="Times New Roman"/>
                <a:cs typeface="Tahoma" pitchFamily="34" charset="0"/>
                <a:sym typeface="Times New Roman"/>
              </a:rPr>
              <a:t>, </a:t>
            </a:r>
          </a:p>
          <a:p>
            <a:pPr lvl="0" algn="ctr">
              <a:buNone/>
            </a:pPr>
            <a:r>
              <a:rPr lang="ru" b="1" i="1" dirty="0" smtClean="0">
                <a:latin typeface="Tahoma" pitchFamily="34" charset="0"/>
                <a:ea typeface="Times New Roman"/>
                <a:cs typeface="Tahoma" pitchFamily="34" charset="0"/>
                <a:sym typeface="Times New Roman"/>
              </a:rPr>
              <a:t>где </a:t>
            </a:r>
          </a:p>
          <a:p>
            <a:pPr lvl="0">
              <a:buNone/>
            </a:pPr>
            <a:r>
              <a:rPr lang="ru" b="1" i="1" dirty="0" smtClean="0">
                <a:solidFill>
                  <a:srgbClr val="FF0000"/>
                </a:solidFill>
                <a:latin typeface="Tahoma" pitchFamily="34" charset="0"/>
                <a:ea typeface="Times New Roman"/>
                <a:cs typeface="Tahoma" pitchFamily="34" charset="0"/>
                <a:sym typeface="Times New Roman"/>
              </a:rPr>
              <a:t>C </a:t>
            </a:r>
            <a:r>
              <a:rPr lang="ru" b="1" i="1" dirty="0" smtClean="0">
                <a:latin typeface="Tahoma" pitchFamily="34" charset="0"/>
                <a:ea typeface="Times New Roman"/>
                <a:cs typeface="Tahoma" pitchFamily="34" charset="0"/>
                <a:sym typeface="Times New Roman"/>
              </a:rPr>
              <a:t>- </a:t>
            </a:r>
            <a:r>
              <a:rPr lang="ru" b="1" dirty="0" smtClean="0">
                <a:latin typeface="Tahoma" pitchFamily="34" charset="0"/>
                <a:cs typeface="Tahoma" pitchFamily="34" charset="0"/>
              </a:rPr>
              <a:t>произвольное число</a:t>
            </a:r>
            <a:endParaRPr lang="ru-RU" b="1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322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Немного истории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2" name="Содержимое 41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4840303"/>
          </a:xfrm>
          <a:solidFill>
            <a:schemeClr val="accent1">
              <a:lumMod val="5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3600" i="1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Интегральное исчисление</a:t>
            </a:r>
            <a:r>
              <a:rPr lang="ru-RU" sz="36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появилось во времена античного периода развития  математической науки и началось с метода исчерпывания, который  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азработан математиками Древней Греции, и представлял  собой набор правил, разработанных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</a:rPr>
              <a:t>Евдоксом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</a:rPr>
              <a:t>Книдским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 этим правилам  вычисляли площади и объёмы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C530-1589-4EE8-8B9B-5AB1AB6D6A90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0" y="50004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142844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-214346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0" y="-57152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57147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1785918" y="-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1" name="Rectangle 27"/>
          <p:cNvSpPr>
            <a:spLocks noChangeArrowheads="1"/>
          </p:cNvSpPr>
          <p:nvPr/>
        </p:nvSpPr>
        <p:spPr bwMode="auto">
          <a:xfrm>
            <a:off x="64291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142984"/>
            <a:ext cx="2928957" cy="498317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299322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Заголовок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Немного истории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2" name="Содержимое 41"/>
          <p:cNvSpPr>
            <a:spLocks noGrp="1"/>
          </p:cNvSpPr>
          <p:nvPr>
            <p:ph sz="half" idx="2"/>
          </p:nvPr>
        </p:nvSpPr>
        <p:spPr>
          <a:xfrm>
            <a:off x="4214810" y="1214422"/>
            <a:ext cx="4572032" cy="5214974"/>
          </a:xfrm>
          <a:solidFill>
            <a:schemeClr val="accent1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 marL="365760" indent="-256032" algn="r">
              <a:buFont typeface="Wingdings 3"/>
              <a:buChar char=""/>
              <a:defRPr/>
            </a:pPr>
            <a:r>
              <a:rPr lang="ru-RU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«Интеграл» - </a:t>
            </a: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латинское слово </a:t>
            </a:r>
            <a:r>
              <a:rPr lang="ru-RU" b="1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integro</a:t>
            </a: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“восстанавливать” или </a:t>
            </a:r>
            <a:r>
              <a:rPr lang="ru-RU" b="1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“целый”. </a:t>
            </a:r>
          </a:p>
          <a:p>
            <a:pPr marL="365760" indent="-256032" algn="r">
              <a:buFont typeface="Wingdings 3"/>
              <a:buChar char=""/>
              <a:defRPr/>
            </a:pP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 из основных понятий математического анализа, возникшее в связи потребностью измерять площади, объемы, отыскивать функции по их производным.</a:t>
            </a:r>
          </a:p>
          <a:p>
            <a:pPr marL="365760" indent="-256032" algn="r">
              <a:buFont typeface="Wingdings 3"/>
              <a:buChar char=""/>
              <a:defRPr/>
            </a:pP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Впервые это слово употребил в печати </a:t>
            </a:r>
            <a:r>
              <a:rPr lang="ru-RU" b="1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швецкий</a:t>
            </a: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ученый Я. Бернулли (1690 г.)</a:t>
            </a:r>
            <a:endParaRPr lang="ru-RU" b="1" dirty="0">
              <a:solidFill>
                <a:schemeClr val="accent5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C530-1589-4EE8-8B9B-5AB1AB6D6A90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0" y="50004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142844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0" y="-57152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57147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1785918" y="-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1" name="Rectangle 27"/>
          <p:cNvSpPr>
            <a:spLocks noChangeArrowheads="1"/>
          </p:cNvSpPr>
          <p:nvPr/>
        </p:nvSpPr>
        <p:spPr bwMode="auto">
          <a:xfrm>
            <a:off x="571472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3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500174"/>
            <a:ext cx="2786082" cy="3643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9932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Что такое интеграл?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4" name="Содержимое 43"/>
          <p:cNvSpPr>
            <a:spLocks noGrp="1"/>
          </p:cNvSpPr>
          <p:nvPr>
            <p:ph idx="1"/>
          </p:nvPr>
        </p:nvSpPr>
        <p:spPr>
          <a:xfrm>
            <a:off x="1571604" y="1600200"/>
            <a:ext cx="7115196" cy="4525963"/>
          </a:xfrm>
        </p:spPr>
        <p:txBody>
          <a:bodyPr/>
          <a:lstStyle/>
          <a:p>
            <a:pPr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толковом словаре русского языка, под редакцией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Д.Н. Ушакова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термин «интеграл» означает следующее –</a:t>
            </a:r>
          </a:p>
          <a:p>
            <a:pPr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являющийся началом, первым этапом какого-нибудь действия, процесса, первым видом,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первой формой развития кого(чего)-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т.е. тоже самое что и первообразная. </a:t>
            </a:r>
          </a:p>
          <a:p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C530-1589-4EE8-8B9B-5AB1AB6D6A90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0" y="50004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142844" y="7857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0" y="-57152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571472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1785918" y="-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1" name="Rectangle 27"/>
          <p:cNvSpPr>
            <a:spLocks noChangeArrowheads="1"/>
          </p:cNvSpPr>
          <p:nvPr/>
        </p:nvSpPr>
        <p:spPr bwMode="auto">
          <a:xfrm>
            <a:off x="571472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905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932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Неопределенный интеграл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2000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tx2"/>
                </a:solidFill>
              </a:rPr>
              <a:t>Множество всех первообразных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tx2"/>
                </a:solidFill>
              </a:rPr>
              <a:t>для  функции</a:t>
            </a:r>
            <a:r>
              <a:rPr lang="en-US" b="1" i="1" dirty="0" smtClean="0">
                <a:solidFill>
                  <a:schemeClr val="tx2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f(x)</a:t>
            </a:r>
            <a:r>
              <a:rPr lang="en-US" b="1" i="1" dirty="0" smtClean="0">
                <a:solidFill>
                  <a:schemeClr val="tx2"/>
                </a:solidFill>
              </a:rPr>
              <a:t> </a:t>
            </a:r>
            <a:r>
              <a:rPr lang="ru-RU" b="1" i="1" dirty="0" smtClean="0">
                <a:solidFill>
                  <a:schemeClr val="tx2"/>
                </a:solidFill>
              </a:rPr>
              <a:t>на интервале </a:t>
            </a:r>
            <a:r>
              <a:rPr lang="en-US" b="1" i="1" dirty="0" smtClean="0">
                <a:solidFill>
                  <a:srgbClr val="C00000"/>
                </a:solidFill>
              </a:rPr>
              <a:t>(a; b) </a:t>
            </a:r>
            <a:r>
              <a:rPr lang="ru-RU" b="1" i="1" dirty="0" smtClean="0">
                <a:solidFill>
                  <a:schemeClr val="tx2"/>
                </a:solidFill>
              </a:rPr>
              <a:t>называется неопределенным интегралом и обозначается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BC46-DAEC-4BE7-BB39-66654160F7C8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2000232" y="3143248"/>
          <a:ext cx="5529263" cy="1500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3" name="Equation" r:id="rId4" imgW="1168400" imgH="279400" progId="Equation.3">
                  <p:embed/>
                </p:oleObj>
              </mc:Choice>
              <mc:Fallback>
                <p:oleObj name="Equation" r:id="rId4" imgW="1168400" imgH="279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3143248"/>
                        <a:ext cx="5529263" cy="150019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1000100" y="4786322"/>
            <a:ext cx="7500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rgbClr val="1F497D"/>
                </a:solidFill>
              </a:rPr>
              <a:t>Где </a:t>
            </a:r>
            <a:r>
              <a:rPr lang="ru-RU" sz="2800" b="1" i="1" dirty="0" smtClean="0">
                <a:solidFill>
                  <a:srgbClr val="C00000"/>
                </a:solidFill>
              </a:rPr>
              <a:t>С</a:t>
            </a:r>
            <a:r>
              <a:rPr lang="ru-RU" sz="2800" b="1" i="1" dirty="0" smtClean="0">
                <a:solidFill>
                  <a:srgbClr val="FFC000"/>
                </a:solidFill>
              </a:rPr>
              <a:t> </a:t>
            </a:r>
            <a:r>
              <a:rPr lang="ru-RU" sz="2800" b="1" i="1" dirty="0" smtClean="0">
                <a:solidFill>
                  <a:srgbClr val="1F497D"/>
                </a:solidFill>
              </a:rPr>
              <a:t>– произвольная постоянная </a:t>
            </a:r>
            <a:r>
              <a:rPr lang="ru-RU" sz="2800" b="1" i="1" dirty="0" smtClean="0">
                <a:solidFill>
                  <a:srgbClr val="C00000"/>
                </a:solidFill>
              </a:rPr>
              <a:t>(</a:t>
            </a:r>
            <a:r>
              <a:rPr lang="en-US" sz="2800" b="1" i="1" dirty="0" smtClean="0">
                <a:solidFill>
                  <a:srgbClr val="C00000"/>
                </a:solidFill>
              </a:rPr>
              <a:t>const).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8799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142984"/>
            <a:ext cx="1276350" cy="447675"/>
          </a:xfrm>
          <a:prstGeom prst="rect">
            <a:avLst/>
          </a:prstGeom>
          <a:noFill/>
        </p:spPr>
      </p:pic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0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Свойства неопределенного интеграла</a:t>
            </a:r>
            <a:endParaRPr lang="ru-RU" sz="28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Объект 7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r>
              <a:rPr lang="ru-RU" dirty="0">
                <a:noFill/>
              </a:rPr>
              <a:t> 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BC46-DAEC-4BE7-BB39-66654160F7C8}" type="datetime1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2874</TotalTime>
  <Words>469</Words>
  <Application>Microsoft Office PowerPoint</Application>
  <PresentationFormat>Экран (4:3)</PresentationFormat>
  <Paragraphs>105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Equation</vt:lpstr>
      <vt:lpstr>Формула</vt:lpstr>
      <vt:lpstr>   Тема урока:      Неопределенный интеграл и его свойства. Нахождение неопределенного  интеграла          </vt:lpstr>
      <vt:lpstr>Презентация PowerPoint</vt:lpstr>
      <vt:lpstr>Повторение пройденной темы</vt:lpstr>
      <vt:lpstr>Повторение пройденной темы</vt:lpstr>
      <vt:lpstr>Немного истории</vt:lpstr>
      <vt:lpstr>Немного истории</vt:lpstr>
      <vt:lpstr>Что такое интеграл?</vt:lpstr>
      <vt:lpstr>Неопределенный интеграл</vt:lpstr>
      <vt:lpstr>Свойства неопределенного интеграла</vt:lpstr>
      <vt:lpstr>Таблица интегралов</vt:lpstr>
      <vt:lpstr>Презентация PowerPoint</vt:lpstr>
      <vt:lpstr>Найти первообразные для функций</vt:lpstr>
      <vt:lpstr>Верно ли что?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Самостоятельная работа </vt:lpstr>
      <vt:lpstr>Установите соответствие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                                          Понятие логарифма. Основные свойства  логарифмов.                                                                                        Десятичные и натуральные логарифмы.</dc:title>
  <dc:creator>Student</dc:creator>
  <cp:lastModifiedBy>admin</cp:lastModifiedBy>
  <cp:revision>338</cp:revision>
  <dcterms:created xsi:type="dcterms:W3CDTF">2015-03-31T02:30:18Z</dcterms:created>
  <dcterms:modified xsi:type="dcterms:W3CDTF">2024-11-20T10:29:37Z</dcterms:modified>
</cp:coreProperties>
</file>