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7" r:id="rId2"/>
    <p:sldId id="277" r:id="rId3"/>
    <p:sldId id="284" r:id="rId4"/>
    <p:sldId id="285" r:id="rId5"/>
    <p:sldId id="276" r:id="rId6"/>
    <p:sldId id="278" r:id="rId7"/>
    <p:sldId id="304" r:id="rId8"/>
    <p:sldId id="264" r:id="rId9"/>
    <p:sldId id="306" r:id="rId10"/>
    <p:sldId id="307" r:id="rId11"/>
    <p:sldId id="308" r:id="rId12"/>
    <p:sldId id="309" r:id="rId13"/>
    <p:sldId id="270" r:id="rId14"/>
    <p:sldId id="310" r:id="rId15"/>
    <p:sldId id="311" r:id="rId16"/>
    <p:sldId id="261" r:id="rId17"/>
    <p:sldId id="312" r:id="rId18"/>
    <p:sldId id="317" r:id="rId19"/>
    <p:sldId id="313" r:id="rId20"/>
    <p:sldId id="314" r:id="rId21"/>
    <p:sldId id="315" r:id="rId22"/>
    <p:sldId id="316" r:id="rId23"/>
    <p:sldId id="318" r:id="rId24"/>
    <p:sldId id="319" r:id="rId25"/>
    <p:sldId id="305" r:id="rId26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howGuides="1">
      <p:cViewPr varScale="1">
        <p:scale>
          <a:sx n="61" d="100"/>
          <a:sy n="61" d="100"/>
        </p:scale>
        <p:origin x="-102" y="-168"/>
      </p:cViewPr>
      <p:guideLst>
        <p:guide orient="horz" pos="2160"/>
        <p:guide pos="3839"/>
        <p:guide pos="100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305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3BC5DFD-D59C-4A78-9863-7389301FC12B}" type="datetime1">
              <a:rPr lang="ru-RU" smtClean="0"/>
              <a:t>20.11.2024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4772CC64-04AB-4F40-B370-C9EC22A15BA9}" type="datetime1">
              <a:rPr lang="ru-RU" smtClean="0"/>
              <a:t>20.11.2024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478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Координаты равных векторов соответственно равны, т. е. если векторы  {х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₁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у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₁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₁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} и {х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₂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у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₂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₂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} равны, то х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₁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х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₂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у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₁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у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₂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₁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₂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553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Другими словами, если 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{х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₁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у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₁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₁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} и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{х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₂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у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₂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₂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} -  данные векторы, то вектор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имеет координаты {х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₁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х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₂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у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₁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у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₂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z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₁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z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₂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}. 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638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Другими словами, если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{х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₁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у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₁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₁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} и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{х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₂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у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₂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₂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} -  данные векторы, то вектор 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имеет координаты {х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₁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х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₂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у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₁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у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₂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z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₁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z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₂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}. 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893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Другими словами, если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{х; у;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} - данный вектор, α - данное число, то вектор α  имеет координаты {αх; αу; α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}. 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854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данным рисунка найдите координаты векторов   если ОА=4, ОВ=9, ОС=2.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Получаем координаты точек А(4; 0; 0),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(0; 9; 0),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(0; 0; 2),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Вычисляем координаты векторов по формуле. Координаты вектора равны разности координат конца и начала.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Получаем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972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Длина вектора по его координатам определяется формулой: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070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 Координаты вектора,  А</a:t>
            </a:r>
            <a:r>
              <a:rPr lang="en-US" b="0" i="0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B </a:t>
            </a:r>
            <a:r>
              <a:rPr lang="ru-RU" b="0" i="0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определяются разностью координат начальной и конечной точек  А(ха,</a:t>
            </a:r>
            <a:r>
              <a:rPr lang="en-US" b="0" i="0" dirty="0" err="1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ya</a:t>
            </a:r>
            <a:r>
              <a:rPr lang="en-US" b="0" i="0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, za), B(</a:t>
            </a:r>
            <a:r>
              <a:rPr lang="en-US" b="0" i="0" dirty="0" err="1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xb,yb,zb</a:t>
            </a:r>
            <a:r>
              <a:rPr lang="en-US" b="0" i="0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)</a:t>
            </a:r>
            <a:r>
              <a:rPr lang="ru-RU" b="0" i="0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.</a:t>
            </a:r>
            <a:r>
              <a:rPr lang="en-US" b="0" i="0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dirty="0"/>
              <a:t>Длина вектора AB в пространстве – это расстояние между точками А и В. Находится как корень квадратный из суммы квадратов координат вектора.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07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Координаты серединной точки отрезка, если даны координаты начальной и конечной точек отрезка равны </a:t>
            </a:r>
            <a:r>
              <a:rPr lang="ru-RU" b="0" i="0" dirty="0" err="1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полусумме</a:t>
            </a:r>
            <a:r>
              <a:rPr lang="ru-RU" b="0" i="0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 соответствующих координат его концов.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1439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Скалярное произведение векторов — число, которое определяется как произведение длин векторов на косинус угла между векторами: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136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даны координаты векторов, то число, которое является скалярным произведением векторов, определяется следующим образом: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29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0911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Повторим понятия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 ненулевых вектора называются коллинеарными, если они лежат на одной прямой или на параллельных прямых.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два ненулевых вектора  и  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коллинеарны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если при этом лучи АВ и 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сонаправлены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векторы  и   называются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сонаправленными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64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280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317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055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305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Повторим понятия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 ненулевых вектора называются коллинеарными, если они лежат на одной прямой или на параллельных прямых.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два ненулевых вектора 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 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коллинеарны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если при этом лучи АВ и 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сонаправлены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векторы АВ  и 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называются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сонаправленными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183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Вектор, конец которого совпадает с данной точкой, а начало - с началом координат, называется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радиус-вектором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данной точки.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054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 как нулевой вектор можно представить в виде = 0 +0 +0 (нулевой вектор равен: ноль, умноженный на вектор и, плюс ноль, умноженный на вектор джи, плюс ноль, умноженный на вектор ка), то все координаты нулевого вектора равны кулю. 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70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и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8E289087-3B90-4B7A-B0B3-663DF715D0C0}" type="datetime1">
              <a:rPr lang="ru-RU" smtClean="0"/>
              <a:t>20.11.2024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076F26-008E-40CD-B0DF-FD99CADBA164}" type="datetime1">
              <a:rPr lang="ru-RU" smtClean="0"/>
              <a:t>20.11.2024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и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20A7CE-0912-4C2F-926E-0DDC0C423B66}" type="datetime1">
              <a:rPr lang="ru-RU" smtClean="0"/>
              <a:t>20.11.2024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1BBC6F-1CE0-4655-9B16-DDAF1AD7C72C}" type="datetime1">
              <a:rPr lang="ru-RU" smtClean="0"/>
              <a:t>20.11.2024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 bwMode="black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 bwMode="gray"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8" name="Пи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cxnSp>
        <p:nvCxnSpPr>
          <p:cNvPr id="23" name="Прямая соединительная линия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 bwMode="black"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 bwMode="gray"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 bwMode="gray"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 bwMode="black"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4A0BB48E-C38A-489F-B21D-27EBF8DA1A52}" type="datetime1">
              <a:rPr lang="ru-RU" smtClean="0"/>
              <a:t>20.11.2024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66571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824002-8F04-447D-8224-40D7ED6840A4}" type="datetime1">
              <a:rPr lang="ru-RU" smtClean="0"/>
              <a:t>20.11.2024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510220-7851-4877-87D8-65579BB1DD91}" type="datetime1">
              <a:rPr lang="ru-RU" smtClean="0"/>
              <a:t>20.11.2024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D1B4D7-E962-4AD5-804D-44BB05D648F1}" type="datetime1">
              <a:rPr lang="ru-RU" smtClean="0"/>
              <a:t>20.11.2024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ltGray"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gray"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black"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E49B0F-5FC4-452C-84B9-DC5DB8F7EAF7}" type="datetime1">
              <a:rPr lang="ru-RU" smtClean="0"/>
              <a:t>20.11.2024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19F4E1-C9E2-4C86-91EE-CF98446AD814}" type="datetime1">
              <a:rPr lang="ru-RU" smtClean="0"/>
              <a:t>20.11.2024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rtl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dirty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C544DC91-F540-462A-9952-3A556B4DB6D1}" type="datetime1">
              <a:rPr lang="ru-RU" smtClean="0"/>
              <a:t>20.11.2024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и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fld id="{A4F087A6-40E8-4131-BEAB-4F5033CC1517}" type="datetime1">
              <a:rPr lang="ru-RU" smtClean="0"/>
              <a:t>20.11.2024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0.wdp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2.png"/><Relationship Id="rId7" Type="http://schemas.microsoft.com/office/2007/relationships/hdphoto" Target="../media/hdphoto2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microsoft.com/office/2007/relationships/hdphoto" Target="../media/hdphoto21.wdp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3.wdp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5.wdp"/><Relationship Id="rId5" Type="http://schemas.openxmlformats.org/officeDocument/2006/relationships/image" Target="../media/image57.png"/><Relationship Id="rId4" Type="http://schemas.microsoft.com/office/2007/relationships/hdphoto" Target="../media/hdphoto2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microsoft.com/office/2007/relationships/hdphoto" Target="../media/hdphoto7.wdp"/><Relationship Id="rId9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microsoft.com/office/2007/relationships/hdphoto" Target="../media/hdphoto13.wdp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6" Type="http://schemas.microsoft.com/office/2007/relationships/hdphoto" Target="../media/hdphoto1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5" Type="http://schemas.openxmlformats.org/officeDocument/2006/relationships/image" Target="../media/image21.png"/><Relationship Id="rId10" Type="http://schemas.microsoft.com/office/2007/relationships/hdphoto" Target="../media/hdphoto12.wdp"/><Relationship Id="rId4" Type="http://schemas.microsoft.com/office/2007/relationships/hdphoto" Target="../media/hdphoto10.wdp"/><Relationship Id="rId9" Type="http://schemas.openxmlformats.org/officeDocument/2006/relationships/image" Target="../media/image18.png"/><Relationship Id="rId14" Type="http://schemas.microsoft.com/office/2007/relationships/hdphoto" Target="../media/hdphoto1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24.png"/><Relationship Id="rId10" Type="http://schemas.microsoft.com/office/2007/relationships/hdphoto" Target="../media/hdphoto19.wdp"/><Relationship Id="rId4" Type="http://schemas.microsoft.com/office/2007/relationships/hdphoto" Target="../media/hdphoto16.wdp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7E904A0-4801-56BD-4D02-591D87B41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с векторами</a:t>
            </a:r>
          </a:p>
        </p:txBody>
      </p:sp>
    </p:spTree>
    <p:extLst>
      <p:ext uri="{BB962C8B-B14F-4D97-AF65-F5344CB8AC3E}">
        <p14:creationId xmlns:p14="http://schemas.microsoft.com/office/powerpoint/2010/main" val="214755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2">
            <a:extLst>
              <a:ext uri="{FF2B5EF4-FFF2-40B4-BE49-F238E27FC236}">
                <a16:creationId xmlns:a16="http://schemas.microsoft.com/office/drawing/2014/main" xmlns="" id="{CDD01122-3288-7F55-9ACA-1224D036B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272" y="322543"/>
            <a:ext cx="4124847" cy="7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ru-RU" altLang="ru-RU" sz="4266"/>
              <a:t>Нулевой вектор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684B5A2-4E74-188D-F724-88EC630F2DB1}"/>
              </a:ext>
            </a:extLst>
          </p:cNvPr>
          <p:cNvCxnSpPr/>
          <p:nvPr/>
        </p:nvCxnSpPr>
        <p:spPr>
          <a:xfrm>
            <a:off x="8521597" y="1617605"/>
            <a:ext cx="0" cy="2922356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C203A801-E0F1-F88D-DB03-0FA39E4362AB}"/>
              </a:ext>
            </a:extLst>
          </p:cNvPr>
          <p:cNvCxnSpPr/>
          <p:nvPr/>
        </p:nvCxnSpPr>
        <p:spPr>
          <a:xfrm flipH="1">
            <a:off x="7821162" y="3867037"/>
            <a:ext cx="3072600" cy="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F2F74217-B75E-F37A-F3DD-6855130A6445}"/>
              </a:ext>
            </a:extLst>
          </p:cNvPr>
          <p:cNvCxnSpPr/>
          <p:nvPr/>
        </p:nvCxnSpPr>
        <p:spPr>
          <a:xfrm flipH="1">
            <a:off x="7245579" y="3484019"/>
            <a:ext cx="1659035" cy="1684428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C35A1369-F080-927A-9F9A-82EB5A09FB84}"/>
              </a:ext>
            </a:extLst>
          </p:cNvPr>
          <p:cNvCxnSpPr/>
          <p:nvPr/>
        </p:nvCxnSpPr>
        <p:spPr>
          <a:xfrm>
            <a:off x="9454803" y="3778160"/>
            <a:ext cx="0" cy="1777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5C09043B-DFE3-437C-F617-3CC179E5FE59}"/>
              </a:ext>
            </a:extLst>
          </p:cNvPr>
          <p:cNvCxnSpPr/>
          <p:nvPr/>
        </p:nvCxnSpPr>
        <p:spPr>
          <a:xfrm rot="16200000">
            <a:off x="8521597" y="2844952"/>
            <a:ext cx="0" cy="1777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89DFED81-D2CC-575A-0CA3-87FA303D2645}"/>
              </a:ext>
            </a:extLst>
          </p:cNvPr>
          <p:cNvCxnSpPr/>
          <p:nvPr/>
        </p:nvCxnSpPr>
        <p:spPr>
          <a:xfrm rot="8106891">
            <a:off x="7857137" y="4432039"/>
            <a:ext cx="0" cy="1798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B67EB8-BA70-2C5A-9E9D-E90D59DFCCD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521104" y="3867129"/>
            <a:ext cx="485476" cy="53958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ru-RU" sz="2399">
                <a:noFill/>
              </a:rPr>
              <a:t> </a:t>
            </a:r>
          </a:p>
        </p:txBody>
      </p:sp>
      <p:sp>
        <p:nvSpPr>
          <p:cNvPr id="13323" name="TextBox 13">
            <a:extLst>
              <a:ext uri="{FF2B5EF4-FFF2-40B4-BE49-F238E27FC236}">
                <a16:creationId xmlns:a16="http://schemas.microsoft.com/office/drawing/2014/main" xmlns="" id="{C65FCC10-1DDD-2C07-97D8-C716F8EEC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57" y="1636652"/>
            <a:ext cx="324128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en-US" altLang="ru-RU" sz="2399"/>
              <a:t>z</a:t>
            </a:r>
            <a:endParaRPr lang="ru-RU" altLang="ru-RU" sz="2399"/>
          </a:p>
        </p:txBody>
      </p:sp>
      <p:sp>
        <p:nvSpPr>
          <p:cNvPr id="13324" name="TextBox 14">
            <a:extLst>
              <a:ext uri="{FF2B5EF4-FFF2-40B4-BE49-F238E27FC236}">
                <a16:creationId xmlns:a16="http://schemas.microsoft.com/office/drawing/2014/main" xmlns="" id="{C9027B43-1A29-FE97-527F-EBD8BE6BF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9584" y="3945333"/>
            <a:ext cx="340158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en-US" altLang="ru-RU" sz="2399"/>
              <a:t>y</a:t>
            </a:r>
            <a:endParaRPr lang="ru-RU" altLang="ru-RU" sz="2399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2972B288-6185-15FE-A1ED-927C731A1D33}"/>
              </a:ext>
            </a:extLst>
          </p:cNvPr>
          <p:cNvSpPr/>
          <p:nvPr/>
        </p:nvSpPr>
        <p:spPr>
          <a:xfrm>
            <a:off x="8470810" y="3820482"/>
            <a:ext cx="101574" cy="9310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399"/>
          </a:p>
        </p:txBody>
      </p:sp>
      <p:sp>
        <p:nvSpPr>
          <p:cNvPr id="13326" name="TextBox 20">
            <a:extLst>
              <a:ext uri="{FF2B5EF4-FFF2-40B4-BE49-F238E27FC236}">
                <a16:creationId xmlns:a16="http://schemas.microsoft.com/office/drawing/2014/main" xmlns="" id="{BA0A6E57-8F2D-DC71-2E2F-F2023BA35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8146" y="4922978"/>
            <a:ext cx="333746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ru-RU" altLang="ru-RU" sz="2399"/>
              <a:t>х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AAEECEC6-1E50-6EDF-BB5C-3E4D2D136B25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42187" y="3093082"/>
            <a:ext cx="2532512" cy="863602"/>
          </a:xfrm>
          <a:prstGeom prst="rect">
            <a:avLst/>
          </a:prstGeom>
          <a:blipFill rotWithShape="1">
            <a:blip r:embed="rId4"/>
            <a:stretch>
              <a:fillRect t="-909" r="-6646" b="-27273"/>
            </a:stretch>
          </a:blipFill>
          <a:ln>
            <a:solidFill>
              <a:srgbClr val="FF0000"/>
            </a:solidFill>
          </a:ln>
        </p:spPr>
        <p:txBody>
          <a:bodyPr/>
          <a:lstStyle/>
          <a:p>
            <a:r>
              <a:rPr lang="ru-RU" sz="2399">
                <a:noFill/>
              </a:rPr>
              <a:t> 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7FB7CAC-648E-47E2-6EDB-7D23BD7AD4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6125" y="1636652"/>
            <a:ext cx="5232178" cy="9587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0240CB9-B598-9633-578E-804CDCD039F5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22871" y="2162329"/>
            <a:ext cx="5639391" cy="782575"/>
          </a:xfrm>
          <a:prstGeom prst="rect">
            <a:avLst/>
          </a:prstGeom>
          <a:blipFill rotWithShape="1">
            <a:blip r:embed="rId3"/>
            <a:stretch>
              <a:fillRect r="-1873" b="-28125"/>
            </a:stretch>
          </a:blipFill>
        </p:spPr>
        <p:txBody>
          <a:bodyPr/>
          <a:lstStyle/>
          <a:p>
            <a:r>
              <a:rPr lang="ru-RU" sz="2399">
                <a:noFill/>
              </a:rPr>
              <a:t> 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05EC278-A885-5523-5C61-872F52670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2171" y="3403607"/>
            <a:ext cx="4889480" cy="66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ru-RU" altLang="ru-RU" sz="3732"/>
              <a:t>х₁ = х₂,  у₁ = у₂,  </a:t>
            </a:r>
            <a:r>
              <a:rPr lang="en-US" altLang="ru-RU" sz="3732"/>
              <a:t>z</a:t>
            </a:r>
            <a:r>
              <a:rPr lang="ru-RU" altLang="ru-RU" sz="3732"/>
              <a:t>₁ = </a:t>
            </a:r>
            <a:r>
              <a:rPr lang="en-US" altLang="ru-RU" sz="3732"/>
              <a:t>z</a:t>
            </a:r>
            <a:r>
              <a:rPr lang="ru-RU" altLang="ru-RU" sz="3732"/>
              <a:t>₂ </a:t>
            </a:r>
          </a:p>
        </p:txBody>
      </p:sp>
      <p:sp>
        <p:nvSpPr>
          <p:cNvPr id="14340" name="Прямоугольник 5">
            <a:extLst>
              <a:ext uri="{FF2B5EF4-FFF2-40B4-BE49-F238E27FC236}">
                <a16:creationId xmlns:a16="http://schemas.microsoft.com/office/drawing/2014/main" xmlns="" id="{9DE86D76-10CB-6124-DBA8-C40D765BD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523" y="216671"/>
            <a:ext cx="7030562" cy="124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ru-RU" altLang="ru-RU" sz="3732" dirty="0"/>
              <a:t>Координаты равных векторов соответственно равны.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2D8EE965-19F9-7139-5169-50EE2C5AE94B}"/>
              </a:ext>
            </a:extLst>
          </p:cNvPr>
          <p:cNvSpPr/>
          <p:nvPr/>
        </p:nvSpPr>
        <p:spPr>
          <a:xfrm>
            <a:off x="2052512" y="83424"/>
            <a:ext cx="9404136" cy="133357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399"/>
          </a:p>
        </p:txBody>
      </p:sp>
      <p:pic>
        <p:nvPicPr>
          <p:cNvPr id="14342" name="Picture 2">
            <a:extLst>
              <a:ext uri="{FF2B5EF4-FFF2-40B4-BE49-F238E27FC236}">
                <a16:creationId xmlns:a16="http://schemas.microsoft.com/office/drawing/2014/main" xmlns="" id="{5EE76047-27D3-BFED-68F1-4FC23BAF9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512" y="72834"/>
            <a:ext cx="1380495" cy="134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>
            <a:extLst>
              <a:ext uri="{FF2B5EF4-FFF2-40B4-BE49-F238E27FC236}">
                <a16:creationId xmlns:a16="http://schemas.microsoft.com/office/drawing/2014/main" xmlns="" id="{761A8389-55D9-D691-1706-1D740555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242" y="261176"/>
            <a:ext cx="9262237" cy="156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ru-RU" altLang="ru-RU" sz="3199"/>
              <a:t>Каждая </a:t>
            </a:r>
            <a:r>
              <a:rPr lang="ru-RU" altLang="ru-RU" sz="3199" b="1"/>
              <a:t>координата суммы </a:t>
            </a:r>
            <a:r>
              <a:rPr lang="ru-RU" altLang="ru-RU" sz="3199"/>
              <a:t>двух или более векторов равна </a:t>
            </a:r>
            <a:r>
              <a:rPr lang="ru-RU" altLang="ru-RU" sz="3199" b="1"/>
              <a:t>сумме соответствующих координат </a:t>
            </a:r>
            <a:r>
              <a:rPr lang="ru-RU" altLang="ru-RU" sz="3199"/>
              <a:t>этих векторов. 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BCA24EEF-2D8B-611F-B2A7-C06FC532A58D}"/>
              </a:ext>
            </a:extLst>
          </p:cNvPr>
          <p:cNvSpPr/>
          <p:nvPr/>
        </p:nvSpPr>
        <p:spPr>
          <a:xfrm>
            <a:off x="689853" y="83423"/>
            <a:ext cx="10766795" cy="18642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399"/>
          </a:p>
        </p:txBody>
      </p:sp>
      <p:pic>
        <p:nvPicPr>
          <p:cNvPr id="15367" name="Picture 2">
            <a:extLst>
              <a:ext uri="{FF2B5EF4-FFF2-40B4-BE49-F238E27FC236}">
                <a16:creationId xmlns:a16="http://schemas.microsoft.com/office/drawing/2014/main" xmlns="" id="{5409F56D-54B3-C72C-D0C5-6991D9FE6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44" y="68608"/>
            <a:ext cx="1929897" cy="187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B01BFB9-8039-7FD0-4C1C-E6372934D65C}"/>
              </a:ext>
            </a:extLst>
          </p:cNvPr>
          <p:cNvSpPr/>
          <p:nvPr/>
        </p:nvSpPr>
        <p:spPr>
          <a:xfrm>
            <a:off x="3286100" y="4249990"/>
            <a:ext cx="7344816" cy="11232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399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8BEFA5F-EF13-FF93-A7F5-E88D66375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0276" y="2063775"/>
            <a:ext cx="3239417" cy="8795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37C13AB-265B-86FF-0135-12C13F9D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0276" y="2943352"/>
            <a:ext cx="3392146" cy="11232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1D005CE-D6D4-4F4A-64BB-43A983DE4B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0156" y="4355883"/>
            <a:ext cx="6480720" cy="73918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>
            <a:extLst>
              <a:ext uri="{FF2B5EF4-FFF2-40B4-BE49-F238E27FC236}">
                <a16:creationId xmlns:a16="http://schemas.microsoft.com/office/drawing/2014/main" xmlns="" id="{0732C9CB-CEC0-E43E-6571-8415748DF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796" y="358517"/>
            <a:ext cx="8817852" cy="156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ru-RU" altLang="ru-RU" sz="3199"/>
              <a:t>Каждая </a:t>
            </a:r>
            <a:r>
              <a:rPr lang="ru-RU" altLang="ru-RU" sz="3199" b="1"/>
              <a:t>координата разности </a:t>
            </a:r>
            <a:r>
              <a:rPr lang="ru-RU" altLang="ru-RU" sz="3199"/>
              <a:t>двух векторов равна </a:t>
            </a:r>
            <a:r>
              <a:rPr lang="ru-RU" altLang="ru-RU" sz="3199" b="1"/>
              <a:t>разности соответствующих координат </a:t>
            </a:r>
            <a:r>
              <a:rPr lang="ru-RU" altLang="ru-RU" sz="3199"/>
              <a:t>этих векторов. 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20BBE804-45C6-1983-08E3-A25987C7F96C}"/>
              </a:ext>
            </a:extLst>
          </p:cNvPr>
          <p:cNvSpPr/>
          <p:nvPr/>
        </p:nvSpPr>
        <p:spPr>
          <a:xfrm>
            <a:off x="689853" y="83423"/>
            <a:ext cx="10766795" cy="18642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399"/>
          </a:p>
        </p:txBody>
      </p:sp>
      <p:pic>
        <p:nvPicPr>
          <p:cNvPr id="16391" name="Picture 2">
            <a:extLst>
              <a:ext uri="{FF2B5EF4-FFF2-40B4-BE49-F238E27FC236}">
                <a16:creationId xmlns:a16="http://schemas.microsoft.com/office/drawing/2014/main" xmlns="" id="{D4DA649E-DBFA-BDEF-C612-B30FFAA2B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44" y="68608"/>
            <a:ext cx="1929897" cy="187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490C50F-0D8A-EA99-4D0C-49A9149C2D69}"/>
              </a:ext>
            </a:extLst>
          </p:cNvPr>
          <p:cNvSpPr/>
          <p:nvPr/>
        </p:nvSpPr>
        <p:spPr>
          <a:xfrm>
            <a:off x="2592241" y="4365104"/>
            <a:ext cx="7824337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399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54342E2-4A64-FFA0-081A-01C0C9116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236" y="2222814"/>
            <a:ext cx="3676650" cy="17621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DC901C8-753A-6D78-6C2E-4E83A8721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092" y="4605123"/>
            <a:ext cx="6382492" cy="69608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>
            <a:extLst>
              <a:ext uri="{FF2B5EF4-FFF2-40B4-BE49-F238E27FC236}">
                <a16:creationId xmlns:a16="http://schemas.microsoft.com/office/drawing/2014/main" xmlns="" id="{F30B550F-BABE-B0D3-A7D9-4EDEE0F29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242" y="-26617"/>
            <a:ext cx="8864407" cy="206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ru-RU" altLang="ru-RU" sz="3199"/>
              <a:t>Каждая </a:t>
            </a:r>
            <a:r>
              <a:rPr lang="ru-RU" altLang="ru-RU" sz="3199" b="1"/>
              <a:t>координата произведения </a:t>
            </a:r>
          </a:p>
          <a:p>
            <a:r>
              <a:rPr lang="ru-RU" altLang="ru-RU" sz="3199"/>
              <a:t>вектора на число равна </a:t>
            </a:r>
            <a:r>
              <a:rPr lang="ru-RU" altLang="ru-RU" sz="3199" b="1"/>
              <a:t>произведению соответствующей координаты </a:t>
            </a:r>
            <a:r>
              <a:rPr lang="ru-RU" altLang="ru-RU" sz="3199"/>
              <a:t>вектора на это число.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F5E81FF2-2379-E7E0-38F9-0F5DA58FF04B}"/>
              </a:ext>
            </a:extLst>
          </p:cNvPr>
          <p:cNvSpPr/>
          <p:nvPr/>
        </p:nvSpPr>
        <p:spPr>
          <a:xfrm>
            <a:off x="689853" y="83423"/>
            <a:ext cx="10766795" cy="18642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399"/>
          </a:p>
        </p:txBody>
      </p:sp>
      <p:pic>
        <p:nvPicPr>
          <p:cNvPr id="17415" name="Picture 2">
            <a:extLst>
              <a:ext uri="{FF2B5EF4-FFF2-40B4-BE49-F238E27FC236}">
                <a16:creationId xmlns:a16="http://schemas.microsoft.com/office/drawing/2014/main" xmlns="" id="{A10BC860-DD58-4AC2-CA22-AAB14C262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44" y="68608"/>
            <a:ext cx="1929897" cy="187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5CA670D-7BF9-496C-459B-D9BF50F8DDC8}"/>
              </a:ext>
            </a:extLst>
          </p:cNvPr>
          <p:cNvSpPr/>
          <p:nvPr/>
        </p:nvSpPr>
        <p:spPr>
          <a:xfrm>
            <a:off x="3993110" y="4041488"/>
            <a:ext cx="6737712" cy="7829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399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5CEB026-C57C-5A2F-CE65-2ABD38EFC6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972" y="2505607"/>
            <a:ext cx="2330935" cy="6974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F6DED4-9AE8-794C-4FC4-94B82747289C}"/>
              </a:ext>
            </a:extLst>
          </p:cNvPr>
          <p:cNvSpPr txBox="1"/>
          <p:nvPr/>
        </p:nvSpPr>
        <p:spPr>
          <a:xfrm>
            <a:off x="4450991" y="258102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данный вектор, α - данное число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7365C71-1EB5-9D19-DD42-663BD2F19C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68" y="4139076"/>
            <a:ext cx="4248472" cy="67926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>
            <a:extLst>
              <a:ext uri="{FF2B5EF4-FFF2-40B4-BE49-F238E27FC236}">
                <a16:creationId xmlns:a16="http://schemas.microsoft.com/office/drawing/2014/main" xmlns="" id="{68621AE0-FC10-A787-044C-3C26AF04F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559" y="79931"/>
            <a:ext cx="1525482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ru-RU" altLang="ru-RU" sz="2399" b="1" dirty="0">
                <a:solidFill>
                  <a:srgbClr val="FF0000"/>
                </a:solidFill>
              </a:rPr>
              <a:t>Задача 1.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408494F-A5AC-9899-8F00-6C01621FE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114" y="473454"/>
            <a:ext cx="1010213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ru-RU" altLang="ru-RU" sz="2399" b="1" dirty="0"/>
              <a:t>Дано: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F5FF041-8B8F-3CE7-08A6-B268BDEC1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918" y="3198231"/>
            <a:ext cx="1761294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ru-RU" altLang="ru-RU" sz="2399" b="1" dirty="0"/>
              <a:t>Найти</a:t>
            </a:r>
            <a:r>
              <a:rPr lang="en-US" altLang="ru-RU" sz="2399" b="1" dirty="0"/>
              <a:t>:</a:t>
            </a:r>
            <a:r>
              <a:rPr lang="ru-RU" altLang="ru-RU" sz="2399" b="1" dirty="0"/>
              <a:t>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D3375CA-443F-4BBC-D718-5C1F06B4A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0556" y="246683"/>
            <a:ext cx="1597297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ru-RU" altLang="ru-RU" sz="2399" b="1" dirty="0"/>
              <a:t>Решение</a:t>
            </a:r>
            <a:r>
              <a:rPr lang="en-US" altLang="ru-RU" sz="2399" b="1" dirty="0"/>
              <a:t>:</a:t>
            </a:r>
            <a:endParaRPr lang="ru-RU" altLang="ru-RU" sz="2399" b="1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637DD276-80C7-7C1C-C90E-C6B48F656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1372" y="3760400"/>
            <a:ext cx="33440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ru-RU" altLang="ru-RU" sz="3200" dirty="0"/>
              <a:t>х = 2 - 0 –2 = 0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DE3EAA7D-1A70-5733-F209-8CEA2D1A4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3336" y="4229420"/>
            <a:ext cx="38164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ru-RU" altLang="ru-RU" sz="3200" dirty="0"/>
              <a:t>у = </a:t>
            </a:r>
            <a:r>
              <a:rPr lang="en-US" altLang="ru-RU" sz="3200" dirty="0"/>
              <a:t>–</a:t>
            </a:r>
            <a:r>
              <a:rPr lang="ru-RU" altLang="ru-RU" sz="3200" dirty="0"/>
              <a:t>4 </a:t>
            </a:r>
            <a:r>
              <a:rPr lang="en-US" altLang="ru-RU" sz="3200" dirty="0"/>
              <a:t>–</a:t>
            </a:r>
            <a:r>
              <a:rPr lang="ru-RU" altLang="ru-RU" sz="3200" dirty="0"/>
              <a:t>1</a:t>
            </a:r>
            <a:r>
              <a:rPr lang="en-US" altLang="ru-RU" sz="3200" dirty="0"/>
              <a:t> </a:t>
            </a:r>
            <a:r>
              <a:rPr lang="ru-RU" altLang="ru-RU" sz="3200" dirty="0"/>
              <a:t>+</a:t>
            </a:r>
            <a:r>
              <a:rPr lang="en-US" altLang="ru-RU" sz="3200" dirty="0"/>
              <a:t> </a:t>
            </a:r>
            <a:r>
              <a:rPr lang="ru-RU" altLang="ru-RU" sz="3200" dirty="0"/>
              <a:t>3 = </a:t>
            </a:r>
            <a:r>
              <a:rPr lang="en-US" altLang="ru-RU" sz="3200" dirty="0"/>
              <a:t>–</a:t>
            </a:r>
            <a:r>
              <a:rPr lang="ru-RU" altLang="ru-RU" sz="3200" dirty="0"/>
              <a:t>2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30366E01-451D-E299-AA40-73390427D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5432" y="4784517"/>
            <a:ext cx="33299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ru-RU" altLang="ru-RU" sz="3200" dirty="0"/>
              <a:t>z = 0 + 2 + 1 = 3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1F6C9C2-52DE-3D89-7A51-C9D3661AB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167" y="963838"/>
            <a:ext cx="2330669" cy="210512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03A0C0A-DD41-5081-645B-8483000AB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918" y="3789040"/>
            <a:ext cx="2845358" cy="82822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D7D58B8B-63D1-B109-B943-24F3E198B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905" y="1079058"/>
            <a:ext cx="6195895" cy="75247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0BD0765-3708-8683-B4DF-81DA13F5A394}"/>
              </a:ext>
            </a:extLst>
          </p:cNvPr>
          <p:cNvSpPr txBox="1"/>
          <p:nvPr/>
        </p:nvSpPr>
        <p:spPr>
          <a:xfrm>
            <a:off x="5331139" y="1185200"/>
            <a:ext cx="73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1)</a:t>
            </a:r>
            <a:endParaRPr lang="ru-RU" sz="3200" b="1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9C75260D-F77E-A7BC-8F3A-054B236281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211" y="2229927"/>
            <a:ext cx="6037366" cy="91384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27D21FC-FCF7-A9BD-70BC-28D0F902CFD7}"/>
              </a:ext>
            </a:extLst>
          </p:cNvPr>
          <p:cNvSpPr txBox="1"/>
          <p:nvPr/>
        </p:nvSpPr>
        <p:spPr>
          <a:xfrm>
            <a:off x="5331139" y="2268921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2)</a:t>
            </a:r>
            <a:endParaRPr lang="ru-RU" sz="3200" b="1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590E4DC8-A6B4-7E34-8AE8-A165015113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2192" y="3117842"/>
            <a:ext cx="4723713" cy="67119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5D6B934-1533-06F2-1D6C-0DC96462206D}"/>
              </a:ext>
            </a:extLst>
          </p:cNvPr>
          <p:cNvSpPr txBox="1"/>
          <p:nvPr/>
        </p:nvSpPr>
        <p:spPr>
          <a:xfrm>
            <a:off x="5374552" y="3226745"/>
            <a:ext cx="83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3)</a:t>
            </a:r>
            <a:endParaRPr lang="ru-RU" sz="3200" b="1" dirty="0"/>
          </a:p>
        </p:txBody>
      </p:sp>
      <p:pic>
        <p:nvPicPr>
          <p:cNvPr id="18432" name="Рисунок 18431">
            <a:extLst>
              <a:ext uri="{FF2B5EF4-FFF2-40B4-BE49-F238E27FC236}">
                <a16:creationId xmlns:a16="http://schemas.microsoft.com/office/drawing/2014/main" xmlns="" id="{51DDDBAE-CDF6-DD8E-02F1-4F0F2302AA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3552" y="4862591"/>
            <a:ext cx="4376923" cy="7604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918948" y="2492896"/>
            <a:ext cx="144016" cy="36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345372" y="2636912"/>
            <a:ext cx="2216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3" grpId="0"/>
      <p:bldP spid="14" grpId="0"/>
      <p:bldP spid="15" grpId="0"/>
      <p:bldP spid="24" grpId="0"/>
      <p:bldP spid="27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xmlns="" id="{7A82D246-675E-37EF-85BF-308BF4B32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3939" y="-15971"/>
            <a:ext cx="1525482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ru-RU" altLang="ru-RU" sz="2399" b="1" dirty="0">
                <a:solidFill>
                  <a:srgbClr val="FF0000"/>
                </a:solidFill>
              </a:rPr>
              <a:t>Задача </a:t>
            </a:r>
            <a:r>
              <a:rPr lang="en-US" altLang="ru-RU" sz="2399" b="1" dirty="0">
                <a:solidFill>
                  <a:srgbClr val="FF0000"/>
                </a:solidFill>
              </a:rPr>
              <a:t>2</a:t>
            </a:r>
            <a:r>
              <a:rPr lang="ru-RU" altLang="ru-RU" sz="2399" b="1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xmlns="" id="{C07CF4B8-8C21-8631-BFDF-94B4C4F27C19}"/>
              </a:ext>
            </a:extLst>
          </p:cNvPr>
          <p:cNvCxnSpPr/>
          <p:nvPr/>
        </p:nvCxnSpPr>
        <p:spPr>
          <a:xfrm>
            <a:off x="7245580" y="3141208"/>
            <a:ext cx="460889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F483B860-C950-7C04-D2E6-0283A7D65E5F}"/>
              </a:ext>
            </a:extLst>
          </p:cNvPr>
          <p:cNvCxnSpPr/>
          <p:nvPr/>
        </p:nvCxnSpPr>
        <p:spPr>
          <a:xfrm flipV="1">
            <a:off x="7245579" y="618798"/>
            <a:ext cx="0" cy="25224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3B5B7DB1-7CD2-E73B-08A9-C1C661F2C377}"/>
              </a:ext>
            </a:extLst>
          </p:cNvPr>
          <p:cNvCxnSpPr/>
          <p:nvPr/>
        </p:nvCxnSpPr>
        <p:spPr>
          <a:xfrm flipH="1">
            <a:off x="5806620" y="3141209"/>
            <a:ext cx="1438959" cy="12485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F5C47BBF-F073-39A3-D9E2-F716E32D622D}"/>
              </a:ext>
            </a:extLst>
          </p:cNvPr>
          <p:cNvCxnSpPr/>
          <p:nvPr/>
        </p:nvCxnSpPr>
        <p:spPr>
          <a:xfrm>
            <a:off x="7245579" y="1797475"/>
            <a:ext cx="4128542" cy="13437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60DAA0C2-C3E0-8F8B-157F-D927BE4523E6}"/>
              </a:ext>
            </a:extLst>
          </p:cNvPr>
          <p:cNvCxnSpPr/>
          <p:nvPr/>
        </p:nvCxnSpPr>
        <p:spPr>
          <a:xfrm flipH="1">
            <a:off x="6526100" y="3141209"/>
            <a:ext cx="4848021" cy="6242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5FB23DC4-085A-0DE0-C17F-1FE99E622BFF}"/>
              </a:ext>
            </a:extLst>
          </p:cNvPr>
          <p:cNvCxnSpPr/>
          <p:nvPr/>
        </p:nvCxnSpPr>
        <p:spPr>
          <a:xfrm flipH="1">
            <a:off x="6526100" y="1797477"/>
            <a:ext cx="719479" cy="19679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CEBA5FA9-B19D-BF6B-D03B-11415916A91F}"/>
              </a:ext>
            </a:extLst>
          </p:cNvPr>
          <p:cNvCxnSpPr/>
          <p:nvPr/>
        </p:nvCxnSpPr>
        <p:spPr>
          <a:xfrm flipH="1">
            <a:off x="6526100" y="3126397"/>
            <a:ext cx="730060" cy="63906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FD25835A-9199-38AE-070B-145450F3E57C}"/>
              </a:ext>
            </a:extLst>
          </p:cNvPr>
          <p:cNvCxnSpPr/>
          <p:nvPr/>
        </p:nvCxnSpPr>
        <p:spPr>
          <a:xfrm>
            <a:off x="7245579" y="3141208"/>
            <a:ext cx="4031201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C90FD688-84FD-01F2-FE8A-A20A376E15BA}"/>
              </a:ext>
            </a:extLst>
          </p:cNvPr>
          <p:cNvCxnSpPr/>
          <p:nvPr/>
        </p:nvCxnSpPr>
        <p:spPr>
          <a:xfrm flipV="1">
            <a:off x="7245579" y="1797475"/>
            <a:ext cx="0" cy="134373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6" name="TextBox 22">
            <a:extLst>
              <a:ext uri="{FF2B5EF4-FFF2-40B4-BE49-F238E27FC236}">
                <a16:creationId xmlns:a16="http://schemas.microsoft.com/office/drawing/2014/main" xmlns="" id="{DEFA72BC-1645-4A54-22B5-009F27863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079" y="548968"/>
            <a:ext cx="324128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en-US" altLang="ru-RU" sz="2399"/>
              <a:t>z</a:t>
            </a:r>
            <a:endParaRPr lang="ru-RU" altLang="ru-RU" sz="2399"/>
          </a:p>
        </p:txBody>
      </p:sp>
      <p:sp>
        <p:nvSpPr>
          <p:cNvPr id="11277" name="TextBox 23">
            <a:extLst>
              <a:ext uri="{FF2B5EF4-FFF2-40B4-BE49-F238E27FC236}">
                <a16:creationId xmlns:a16="http://schemas.microsoft.com/office/drawing/2014/main" xmlns="" id="{EAACDE96-D4A3-9A7B-4400-D948E8AA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4571" y="3191996"/>
            <a:ext cx="340158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en-US" altLang="ru-RU" sz="2399"/>
              <a:t>y</a:t>
            </a:r>
            <a:endParaRPr lang="ru-RU" altLang="ru-RU" sz="2399"/>
          </a:p>
        </p:txBody>
      </p:sp>
      <p:sp>
        <p:nvSpPr>
          <p:cNvPr id="11278" name="TextBox 24">
            <a:extLst>
              <a:ext uri="{FF2B5EF4-FFF2-40B4-BE49-F238E27FC236}">
                <a16:creationId xmlns:a16="http://schemas.microsoft.com/office/drawing/2014/main" xmlns="" id="{93D1A563-D32E-E454-3759-BF777D057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481" y="3856456"/>
            <a:ext cx="333746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en-US" altLang="ru-RU" sz="2399"/>
              <a:t>x</a:t>
            </a:r>
            <a:endParaRPr lang="ru-RU" altLang="ru-RU" sz="2399"/>
          </a:p>
        </p:txBody>
      </p:sp>
      <p:sp>
        <p:nvSpPr>
          <p:cNvPr id="11279" name="TextBox 25">
            <a:extLst>
              <a:ext uri="{FF2B5EF4-FFF2-40B4-BE49-F238E27FC236}">
                <a16:creationId xmlns:a16="http://schemas.microsoft.com/office/drawing/2014/main" xmlns="" id="{BB99B60F-00E7-B312-1FF2-169C743B1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354" y="3045985"/>
            <a:ext cx="385042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en-US" altLang="ru-RU" sz="2399"/>
              <a:t>O</a:t>
            </a:r>
            <a:endParaRPr lang="ru-RU" altLang="ru-RU" sz="2399"/>
          </a:p>
        </p:txBody>
      </p:sp>
      <p:sp>
        <p:nvSpPr>
          <p:cNvPr id="11280" name="TextBox 27">
            <a:extLst>
              <a:ext uri="{FF2B5EF4-FFF2-40B4-BE49-F238E27FC236}">
                <a16:creationId xmlns:a16="http://schemas.microsoft.com/office/drawing/2014/main" xmlns="" id="{E845CA9C-0C1E-36C5-3862-87DA97F1E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4830" y="1304421"/>
            <a:ext cx="357790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en-US" altLang="ru-RU" sz="2399"/>
              <a:t>C</a:t>
            </a:r>
            <a:endParaRPr lang="ru-RU" altLang="ru-RU" sz="2399"/>
          </a:p>
        </p:txBody>
      </p:sp>
      <p:sp>
        <p:nvSpPr>
          <p:cNvPr id="11281" name="TextBox 28">
            <a:extLst>
              <a:ext uri="{FF2B5EF4-FFF2-40B4-BE49-F238E27FC236}">
                <a16:creationId xmlns:a16="http://schemas.microsoft.com/office/drawing/2014/main" xmlns="" id="{00307805-2BDF-519A-764B-B737C018C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043" y="3782393"/>
            <a:ext cx="377026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en-US" altLang="ru-RU" sz="2399"/>
              <a:t>A</a:t>
            </a:r>
            <a:endParaRPr lang="ru-RU" altLang="ru-RU" sz="2399"/>
          </a:p>
        </p:txBody>
      </p:sp>
      <p:sp>
        <p:nvSpPr>
          <p:cNvPr id="11282" name="Прямоугольник 2050">
            <a:extLst>
              <a:ext uri="{FF2B5EF4-FFF2-40B4-BE49-F238E27FC236}">
                <a16:creationId xmlns:a16="http://schemas.microsoft.com/office/drawing/2014/main" xmlns="" id="{87A9EA20-79B9-4EDF-D51E-D8CEEDC7E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8077" y="458444"/>
            <a:ext cx="6094413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ru-RU" altLang="ru-RU" sz="2399" b="1" dirty="0"/>
              <a:t>Дано:</a:t>
            </a:r>
          </a:p>
        </p:txBody>
      </p:sp>
      <p:sp>
        <p:nvSpPr>
          <p:cNvPr id="2052" name="Прямоугольник 2051">
            <a:extLst>
              <a:ext uri="{FF2B5EF4-FFF2-40B4-BE49-F238E27FC236}">
                <a16:creationId xmlns:a16="http://schemas.microsoft.com/office/drawing/2014/main" xmlns="" id="{C2DDEA0F-7676-F861-6C4C-3484B374E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8077" y="1088354"/>
            <a:ext cx="6094413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ru-RU" altLang="ru-RU" sz="2399" dirty="0"/>
              <a:t>ОА</a:t>
            </a:r>
            <a:r>
              <a:rPr lang="en-US" altLang="ru-RU" sz="2399" dirty="0"/>
              <a:t> </a:t>
            </a:r>
            <a:r>
              <a:rPr lang="ru-RU" altLang="ru-RU" sz="2399" dirty="0"/>
              <a:t>=</a:t>
            </a:r>
            <a:r>
              <a:rPr lang="en-US" altLang="ru-RU" sz="2399" dirty="0"/>
              <a:t> </a:t>
            </a:r>
            <a:r>
              <a:rPr lang="ru-RU" altLang="ru-RU" sz="2399" dirty="0"/>
              <a:t>4, ОВ</a:t>
            </a:r>
            <a:r>
              <a:rPr lang="en-US" altLang="ru-RU" sz="2399" dirty="0"/>
              <a:t> </a:t>
            </a:r>
            <a:r>
              <a:rPr lang="ru-RU" altLang="ru-RU" sz="2399" dirty="0"/>
              <a:t>=</a:t>
            </a:r>
            <a:r>
              <a:rPr lang="en-US" altLang="ru-RU" sz="2399" dirty="0"/>
              <a:t> </a:t>
            </a:r>
            <a:r>
              <a:rPr lang="ru-RU" altLang="ru-RU" sz="2399" dirty="0"/>
              <a:t>9, ОС</a:t>
            </a:r>
            <a:r>
              <a:rPr lang="en-US" altLang="ru-RU" sz="2399" dirty="0"/>
              <a:t> </a:t>
            </a:r>
            <a:r>
              <a:rPr lang="ru-RU" altLang="ru-RU" sz="2399" dirty="0"/>
              <a:t>=</a:t>
            </a:r>
            <a:r>
              <a:rPr lang="en-US" altLang="ru-RU" sz="2399" dirty="0"/>
              <a:t> </a:t>
            </a:r>
            <a:r>
              <a:rPr lang="ru-RU" altLang="ru-RU" sz="2399" dirty="0"/>
              <a:t>2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82095D1D-274E-4AFC-ABF7-1C0996281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7917" y="1502470"/>
            <a:ext cx="6094413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ru-RU" altLang="ru-RU" sz="2399" b="1" dirty="0"/>
              <a:t>Найти:</a:t>
            </a:r>
          </a:p>
        </p:txBody>
      </p:sp>
      <p:sp>
        <p:nvSpPr>
          <p:cNvPr id="2056" name="TextBox 2055">
            <a:extLst>
              <a:ext uri="{FF2B5EF4-FFF2-40B4-BE49-F238E27FC236}">
                <a16:creationId xmlns:a16="http://schemas.microsoft.com/office/drawing/2014/main" xmlns="" id="{93897A76-FDBD-6937-31BF-21B991790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6966" y="1546764"/>
            <a:ext cx="1912255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ru-RU" altLang="ru-RU" sz="2399" dirty="0"/>
              <a:t>координаты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DC7A9508-A291-A66A-5652-2674A01AE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6039" y="2589848"/>
            <a:ext cx="6094413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ru-RU" altLang="ru-RU" sz="2399" b="1" dirty="0"/>
              <a:t>Решение:</a:t>
            </a:r>
          </a:p>
        </p:txBody>
      </p:sp>
      <p:sp>
        <p:nvSpPr>
          <p:cNvPr id="11291" name="TextBox 38">
            <a:extLst>
              <a:ext uri="{FF2B5EF4-FFF2-40B4-BE49-F238E27FC236}">
                <a16:creationId xmlns:a16="http://schemas.microsoft.com/office/drawing/2014/main" xmlns="" id="{99AA5F88-F7B7-441D-86A1-A4E412E18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0936" y="3234318"/>
            <a:ext cx="372218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ru-RU" altLang="ru-RU" sz="2399"/>
              <a:t>В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DF1003E-0509-1474-33D1-6898FA98F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9995" y="3767579"/>
            <a:ext cx="1226618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en-US" altLang="ru-RU" sz="2399"/>
              <a:t>(</a:t>
            </a:r>
            <a:r>
              <a:rPr lang="ru-RU" altLang="ru-RU" sz="2399"/>
              <a:t>4;</a:t>
            </a:r>
            <a:r>
              <a:rPr lang="en-US" altLang="ru-RU" sz="2399"/>
              <a:t> </a:t>
            </a:r>
            <a:r>
              <a:rPr lang="ru-RU" altLang="ru-RU" sz="2399"/>
              <a:t>0;</a:t>
            </a:r>
            <a:r>
              <a:rPr lang="en-US" altLang="ru-RU" sz="2399"/>
              <a:t> </a:t>
            </a:r>
            <a:r>
              <a:rPr lang="ru-RU" altLang="ru-RU" sz="2399"/>
              <a:t>0</a:t>
            </a:r>
            <a:r>
              <a:rPr lang="en-US" altLang="ru-RU" sz="2399"/>
              <a:t>)</a:t>
            </a:r>
            <a:endParaRPr lang="ru-RU" altLang="ru-RU" sz="2399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F388900-ADE1-4C43-B9BF-5255F33FB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8292" y="3608871"/>
            <a:ext cx="1226618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en-US" altLang="ru-RU" sz="2399"/>
              <a:t>(</a:t>
            </a:r>
            <a:r>
              <a:rPr lang="ru-RU" altLang="ru-RU" sz="2399"/>
              <a:t>0;</a:t>
            </a:r>
            <a:r>
              <a:rPr lang="en-US" altLang="ru-RU" sz="2399"/>
              <a:t> </a:t>
            </a:r>
            <a:r>
              <a:rPr lang="ru-RU" altLang="ru-RU" sz="2399"/>
              <a:t>9;</a:t>
            </a:r>
            <a:r>
              <a:rPr lang="en-US" altLang="ru-RU" sz="2399"/>
              <a:t> </a:t>
            </a:r>
            <a:r>
              <a:rPr lang="ru-RU" altLang="ru-RU" sz="2399"/>
              <a:t>0</a:t>
            </a:r>
            <a:r>
              <a:rPr lang="en-US" altLang="ru-RU" sz="2399"/>
              <a:t>)</a:t>
            </a:r>
            <a:endParaRPr lang="ru-RU" altLang="ru-RU" sz="2399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C8C3213-62A3-C57A-6757-BD8299496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3370" y="1283260"/>
            <a:ext cx="1226618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en-US" altLang="ru-RU" sz="2399"/>
              <a:t>(</a:t>
            </a:r>
            <a:r>
              <a:rPr lang="ru-RU" altLang="ru-RU" sz="2399"/>
              <a:t>0;</a:t>
            </a:r>
            <a:r>
              <a:rPr lang="en-US" altLang="ru-RU" sz="2399"/>
              <a:t> </a:t>
            </a:r>
            <a:r>
              <a:rPr lang="ru-RU" altLang="ru-RU" sz="2399"/>
              <a:t>0;</a:t>
            </a:r>
            <a:r>
              <a:rPr lang="en-US" altLang="ru-RU" sz="2399"/>
              <a:t> </a:t>
            </a:r>
            <a:r>
              <a:rPr lang="ru-RU" altLang="ru-RU" sz="2399"/>
              <a:t>2</a:t>
            </a:r>
            <a:r>
              <a:rPr lang="en-US" altLang="ru-RU" sz="2399"/>
              <a:t>)</a:t>
            </a:r>
            <a:endParaRPr lang="ru-RU" altLang="ru-RU" sz="2399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18B74E3-7981-1C5F-FEFE-0DFBCB92C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385" y="1985817"/>
            <a:ext cx="1870846" cy="5445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3D3849F-5138-172F-18D7-646BAABE0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439" y="2933436"/>
            <a:ext cx="4538411" cy="62425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C9E1BAD-DB09-3E1A-B4F1-7916C0AE9A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5207" y="3514378"/>
            <a:ext cx="4090851" cy="50217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A20C58F-9E0F-6CED-A05F-A9384F4055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3428" y="4435765"/>
            <a:ext cx="4650807" cy="65424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44" grpId="0"/>
      <p:bldP spid="2056" grpId="0"/>
      <p:bldP spid="47" grpId="0"/>
      <p:bldP spid="45" grpId="0"/>
      <p:bldP spid="46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957A9F3-5DC7-434E-9866-17C0373006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2004" y="748873"/>
            <a:ext cx="8329031" cy="2680127"/>
          </a:xfrm>
        </p:spPr>
        <p:txBody>
          <a:bodyPr/>
          <a:lstStyle/>
          <a:p>
            <a:pPr algn="ctr"/>
            <a:r>
              <a:rPr lang="ru-RU" dirty="0"/>
              <a:t>Простейшие задачи в координатах.</a:t>
            </a:r>
          </a:p>
        </p:txBody>
      </p:sp>
    </p:spTree>
    <p:extLst>
      <p:ext uri="{BB962C8B-B14F-4D97-AF65-F5344CB8AC3E}">
        <p14:creationId xmlns:p14="http://schemas.microsoft.com/office/powerpoint/2010/main" val="298775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5823FD-C5C5-A7C0-ADC2-460B07224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Длина вектора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04B913A-29F3-97DB-D8B9-B1077C03B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3214092" y="2564904"/>
            <a:ext cx="5145931" cy="123977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6F6F762C-CA9C-B470-4EA6-4042612CE1B6}"/>
              </a:ext>
            </a:extLst>
          </p:cNvPr>
          <p:cNvSpPr/>
          <p:nvPr/>
        </p:nvSpPr>
        <p:spPr>
          <a:xfrm flipV="1">
            <a:off x="4582244" y="5373216"/>
            <a:ext cx="2844316" cy="10801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46E7BB2-DF25-78EC-0239-066B6C069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42684" y="429003"/>
            <a:ext cx="2401505" cy="213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BFFADE-22C4-4167-BD3F-94FCC59E1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Расстояние между двумя точками в пространстве (длина вектора).</a:t>
            </a:r>
            <a:endParaRPr lang="ru-RU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D464C1-4D7B-45EA-85F6-DE4B965BE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436" y="1600200"/>
            <a:ext cx="9782801" cy="1239837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b="1" i="1" dirty="0"/>
              <a:t>Длина вектора AB  в пространстве – это расстояние между точками А и В.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15067F6F-3B7B-A747-B93A-E1D08F1A917B}"/>
              </a:ext>
            </a:extLst>
          </p:cNvPr>
          <p:cNvCxnSpPr/>
          <p:nvPr/>
        </p:nvCxnSpPr>
        <p:spPr>
          <a:xfrm>
            <a:off x="4726260" y="1700808"/>
            <a:ext cx="36004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F36D952-7D97-7098-0A1A-2B85D6B536B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594" y="2910805"/>
            <a:ext cx="4901331" cy="8018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A2F4A52-B713-057A-8A33-66487830FA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2644" y="3022600"/>
            <a:ext cx="2867025" cy="1714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6403B0E-3617-99C5-DE85-64561ED6BB61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2379561" y="3924696"/>
            <a:ext cx="5155011" cy="75351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A2F2936-4E78-E065-74B0-335D4B858A79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</a:blip>
          <a:stretch>
            <a:fillRect/>
          </a:stretch>
        </p:blipFill>
        <p:spPr>
          <a:xfrm>
            <a:off x="1989956" y="5014603"/>
            <a:ext cx="8496944" cy="915769"/>
          </a:xfrm>
          <a:prstGeom prst="rect">
            <a:avLst/>
          </a:prstGeom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A887931-0691-53B7-BC4A-65E02EC23350}"/>
              </a:ext>
            </a:extLst>
          </p:cNvPr>
          <p:cNvSpPr/>
          <p:nvPr/>
        </p:nvSpPr>
        <p:spPr>
          <a:xfrm>
            <a:off x="4294212" y="4941168"/>
            <a:ext cx="1368152" cy="734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82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730920"/>
          </a:xfrm>
        </p:spPr>
        <p:txBody>
          <a:bodyPr rtlCol="0">
            <a:normAutofit/>
          </a:bodyPr>
          <a:lstStyle/>
          <a:p>
            <a:pPr rtl="0"/>
            <a:r>
              <a:rPr lang="ru-RU" sz="4400" b="1" i="1" dirty="0">
                <a:solidFill>
                  <a:srgbClr val="6C4A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СЛОЖЕНИЕ ВЕКТОРОВ</a:t>
            </a:r>
            <a:endParaRPr lang="ru-RU" sz="44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55524FFD-8BA5-BDAB-AC10-612C717DB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3436" y="1643992"/>
            <a:ext cx="9572625" cy="1504950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C86E545-81ED-0701-D1FC-65DE6B7AF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5900" y="3284984"/>
            <a:ext cx="2745822" cy="14401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34145AF-E3E8-A229-8011-6E990E0F5E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8268" y="3149686"/>
            <a:ext cx="4436576" cy="172518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23B52B-A16D-33A1-BA7B-F75A327D11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619" y="3300983"/>
            <a:ext cx="2362618" cy="8640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529A1D1-2A92-1726-6949-F661F57BE396}"/>
              </a:ext>
            </a:extLst>
          </p:cNvPr>
          <p:cNvSpPr txBox="1"/>
          <p:nvPr/>
        </p:nvSpPr>
        <p:spPr>
          <a:xfrm>
            <a:off x="1845940" y="1082505"/>
            <a:ext cx="609600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C87428"/>
              </a:buClr>
              <a:buFont typeface="+mj-lt"/>
              <a:buAutoNum type="arabicParenR"/>
            </a:pPr>
            <a:r>
              <a:rPr lang="ru-RU" sz="3200" b="1" dirty="0">
                <a:solidFill>
                  <a:srgbClr val="C874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Правило треугольника.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39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6482B9-D944-4DCC-AD9F-4971E0759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</a:t>
            </a:r>
            <a:r>
              <a:rPr lang="en-US" dirty="0"/>
              <a:t>) </a:t>
            </a:r>
            <a:r>
              <a:rPr lang="ru-RU" dirty="0">
                <a:solidFill>
                  <a:srgbClr val="4E4E3F"/>
                </a:solidFill>
                <a:latin typeface="Open Sans" panose="020B0606030504020204" pitchFamily="34" charset="0"/>
              </a:rPr>
              <a:t>К</a:t>
            </a:r>
            <a:r>
              <a:rPr lang="ru-RU" b="0" i="0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оординаты середин</a:t>
            </a:r>
            <a:r>
              <a:rPr lang="ru-RU" dirty="0">
                <a:solidFill>
                  <a:srgbClr val="4E4E3F"/>
                </a:solidFill>
                <a:latin typeface="Open Sans" panose="020B0606030504020204" pitchFamily="34" charset="0"/>
              </a:rPr>
              <a:t>ы</a:t>
            </a:r>
            <a:r>
              <a:rPr lang="ru-RU" b="0" i="0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 отрезка.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93D77BC-8584-0FAA-E3CC-F5B39410E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921" y="1582410"/>
            <a:ext cx="6309788" cy="46473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9F6E561-BC9F-4C15-E8EF-82E19E3C3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216" y="1726055"/>
            <a:ext cx="3020177" cy="95761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AE3E222-37E7-4814-5D30-636F25FD65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3366" y="2819400"/>
            <a:ext cx="2809875" cy="1219200"/>
          </a:xfrm>
          <a:prstGeom prst="rect">
            <a:avLst/>
          </a:prstGeom>
        </p:spPr>
      </p:pic>
      <p:pic>
        <p:nvPicPr>
          <p:cNvPr id="15" name="Объект 14">
            <a:extLst>
              <a:ext uri="{FF2B5EF4-FFF2-40B4-BE49-F238E27FC236}">
                <a16:creationId xmlns:a16="http://schemas.microsoft.com/office/drawing/2014/main" xmlns="" id="{51B99862-2518-45A9-FF5F-ED1D08A05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8614692" y="4653136"/>
            <a:ext cx="2904703" cy="1131833"/>
          </a:xfrm>
        </p:spPr>
      </p:pic>
    </p:spTree>
    <p:extLst>
      <p:ext uri="{BB962C8B-B14F-4D97-AF65-F5344CB8AC3E}">
        <p14:creationId xmlns:p14="http://schemas.microsoft.com/office/powerpoint/2010/main" val="394133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B5F6E5-7020-439E-93AE-DE764E787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802928"/>
          </a:xfrm>
        </p:spPr>
        <p:txBody>
          <a:bodyPr>
            <a:normAutofit/>
          </a:bodyPr>
          <a:lstStyle/>
          <a:p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4)Скалярное произведение векторов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D58D1C2-19E2-4015-9B39-A1606AF45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436" y="1234419"/>
            <a:ext cx="9782801" cy="146876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Скалярным произведением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двух векторов называется </a:t>
            </a:r>
            <a:r>
              <a:rPr lang="ru-RU" sz="32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число</a:t>
            </a:r>
            <a:r>
              <a:rPr lang="ru-RU" sz="3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равное произведению длин этих векторов на косинус угла между ними.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6DCF5D4-0CC5-1BF5-B274-D8F28076757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4979" y="2997065"/>
            <a:ext cx="6199713" cy="15982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04F531-BA9D-ACF3-29B1-AC08607E06DD}"/>
              </a:ext>
            </a:extLst>
          </p:cNvPr>
          <p:cNvSpPr txBox="1"/>
          <p:nvPr/>
        </p:nvSpPr>
        <p:spPr>
          <a:xfrm>
            <a:off x="1397085" y="4889201"/>
            <a:ext cx="10729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Скалярное произведение ненулевых векторов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 нулю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тогда и только тогда, когда эти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вектора перпендикулярны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410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BB6702-CFD5-4E48-AA2C-9D50833E0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Угол между векторами.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DCCC136-4F58-272B-B77D-D1B489B0E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1686786" y="4077073"/>
            <a:ext cx="9689451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921BEBF-137B-284D-475B-504767E6F46E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3790156" y="1396181"/>
            <a:ext cx="4016524" cy="25069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80A4329-FE27-F1C1-2CA2-F14C58D8D7E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7248308" y="2028453"/>
            <a:ext cx="1942448" cy="96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5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267127-5F2D-B948-193F-CE3CBBEA4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658912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3CD8EE-547F-1A1B-5FB6-484C76294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5632" y="836713"/>
            <a:ext cx="9782801" cy="604664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 скалярное произведение данных векторов.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DF64307-C43F-CC7D-9620-A2A7FA3EDBCE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1559180" y="1845393"/>
            <a:ext cx="6696744" cy="1006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50251F-A442-BEFA-FF1C-A47D43AF3829}"/>
              </a:ext>
            </a:extLst>
          </p:cNvPr>
          <p:cNvSpPr txBox="1"/>
          <p:nvPr/>
        </p:nvSpPr>
        <p:spPr>
          <a:xfrm>
            <a:off x="1585632" y="2852936"/>
            <a:ext cx="5516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A549B0-DD4C-08BB-4BEF-4AA22EC7D352}"/>
              </a:ext>
            </a:extLst>
          </p:cNvPr>
          <p:cNvSpPr txBox="1"/>
          <p:nvPr/>
        </p:nvSpPr>
        <p:spPr>
          <a:xfrm>
            <a:off x="1596472" y="1399475"/>
            <a:ext cx="364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41BDBB7-5BA7-4CE4-7AC9-72C750352C33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053" y="3487682"/>
            <a:ext cx="4550328" cy="8300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79E5612-2559-2D17-5E8A-77E7AA7AB33F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48" y="3561801"/>
            <a:ext cx="3024336" cy="7393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9E87859-C046-FAF4-199C-E3151D661A23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444" y="3544283"/>
            <a:ext cx="2952328" cy="87756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D7E6102-CCBB-30FB-52CE-AA45375D37AB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747" y="3682478"/>
            <a:ext cx="1221330" cy="6578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D47618B-7663-6842-1CF3-B14D3864F951}"/>
              </a:ext>
            </a:extLst>
          </p:cNvPr>
          <p:cNvSpPr txBox="1"/>
          <p:nvPr/>
        </p:nvSpPr>
        <p:spPr>
          <a:xfrm>
            <a:off x="1593436" y="5157192"/>
            <a:ext cx="464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2D36610-3755-AA51-3496-FF57BD5F3885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68" y="5046530"/>
            <a:ext cx="1529753" cy="82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7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2ED730-C75D-49D1-5796-7E6DDDB1D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730920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83A462-E54D-A309-4BE5-C3608E8E6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052736"/>
            <a:ext cx="9782801" cy="1395872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 скалярное произведение векторов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677D547-3466-475A-2B85-371C81C2163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312" y="2254728"/>
            <a:ext cx="4430098" cy="8918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8D5B40-AE30-AF0A-AB50-1C3F883F0D9D}"/>
              </a:ext>
            </a:extLst>
          </p:cNvPr>
          <p:cNvSpPr txBox="1"/>
          <p:nvPr/>
        </p:nvSpPr>
        <p:spPr>
          <a:xfrm>
            <a:off x="1485900" y="175067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Дано: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CBA55E-24EB-1805-6EB1-38FDB0DDFA23}"/>
              </a:ext>
            </a:extLst>
          </p:cNvPr>
          <p:cNvSpPr txBox="1"/>
          <p:nvPr/>
        </p:nvSpPr>
        <p:spPr>
          <a:xfrm>
            <a:off x="1505312" y="3004269"/>
            <a:ext cx="4861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D1418DF-8AF9-71E7-7243-DC05042B8627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37" y="3702025"/>
            <a:ext cx="6814443" cy="8918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D823EA8-9235-302B-46F6-C0B15F44A7A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312" y="4651989"/>
            <a:ext cx="4638000" cy="6261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9F0FF96-2E4A-A71E-8162-C852513A6618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4440501"/>
            <a:ext cx="717668" cy="7276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48093AD-2D13-9561-5BBC-32FC066A8285}"/>
              </a:ext>
            </a:extLst>
          </p:cNvPr>
          <p:cNvSpPr txBox="1"/>
          <p:nvPr/>
        </p:nvSpPr>
        <p:spPr>
          <a:xfrm>
            <a:off x="1593436" y="5733256"/>
            <a:ext cx="6468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</a:t>
            </a:r>
          </a:p>
        </p:txBody>
      </p:sp>
    </p:spTree>
    <p:extLst>
      <p:ext uri="{BB962C8B-B14F-4D97-AF65-F5344CB8AC3E}">
        <p14:creationId xmlns:p14="http://schemas.microsoft.com/office/powerpoint/2010/main" val="286667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1B6793-7661-3D7F-F2B0-28C36361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802928"/>
          </a:xfrm>
        </p:spPr>
        <p:txBody>
          <a:bodyPr>
            <a:normAutofit/>
          </a:bodyPr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на уроке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614AA6-5600-F7B6-C9AC-F981A4091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Учебник Атанасян Геометрия 10-11 класс.</a:t>
            </a:r>
          </a:p>
          <a:p>
            <a:pPr marL="0" indent="0">
              <a:buNone/>
            </a:pPr>
            <a:r>
              <a:rPr lang="ru-RU" dirty="0"/>
              <a:t>Пар 49 Простейшие задачи в координатах. (стр106).</a:t>
            </a:r>
          </a:p>
          <a:p>
            <a:pPr marL="0" indent="0">
              <a:buNone/>
            </a:pPr>
            <a:r>
              <a:rPr lang="ru-RU" dirty="0"/>
              <a:t>Задачи : №424, 426</a:t>
            </a:r>
          </a:p>
        </p:txBody>
      </p:sp>
    </p:spTree>
    <p:extLst>
      <p:ext uri="{BB962C8B-B14F-4D97-AF65-F5344CB8AC3E}">
        <p14:creationId xmlns:p14="http://schemas.microsoft.com/office/powerpoint/2010/main" val="283945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730920"/>
          </a:xfrm>
        </p:spPr>
        <p:txBody>
          <a:bodyPr rtlCol="0">
            <a:normAutofit/>
          </a:bodyPr>
          <a:lstStyle/>
          <a:p>
            <a:pPr rtl="0"/>
            <a:r>
              <a:rPr lang="ru-RU" sz="4400" b="1" i="1" dirty="0">
                <a:solidFill>
                  <a:srgbClr val="6C4A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СЛОЖЕНИЕ ВЕКТОРОВ</a:t>
            </a:r>
            <a:endParaRPr lang="ru-RU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EFD32A-9F8B-6943-69FD-595DDA6BCD77}"/>
              </a:ext>
            </a:extLst>
          </p:cNvPr>
          <p:cNvSpPr txBox="1"/>
          <p:nvPr/>
        </p:nvSpPr>
        <p:spPr>
          <a:xfrm>
            <a:off x="1989956" y="1196752"/>
            <a:ext cx="6096000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C87428"/>
              </a:buClr>
            </a:pPr>
            <a:r>
              <a:rPr lang="ru-RU" sz="3200" b="1" dirty="0">
                <a:solidFill>
                  <a:srgbClr val="C874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Правило параллелограмма</a:t>
            </a:r>
            <a:r>
              <a:rPr lang="ru-RU" sz="1800" dirty="0">
                <a:solidFill>
                  <a:srgbClr val="C874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3A1B059-9C20-65AD-2EA8-3192DB171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9996" y="1780502"/>
            <a:ext cx="4706162" cy="5837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D9D73B5-B1A5-7D22-028A-5AC19047F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876" y="2359291"/>
            <a:ext cx="10604178" cy="20803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E21EA8B-BB63-D12A-6107-FC26422170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40" y="4599527"/>
            <a:ext cx="2736304" cy="164394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B931858-CC1D-A2DC-553C-BF91C89AEC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4" y="4425561"/>
            <a:ext cx="4604767" cy="194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3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730920"/>
          </a:xfrm>
        </p:spPr>
        <p:txBody>
          <a:bodyPr rtlCol="0">
            <a:normAutofit/>
          </a:bodyPr>
          <a:lstStyle/>
          <a:p>
            <a:pPr rtl="0"/>
            <a:r>
              <a:rPr lang="ru-RU" sz="4400" b="1" i="1" dirty="0">
                <a:solidFill>
                  <a:srgbClr val="6C4A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СЛОЖЕНИЕ ВЕКТОРОВ</a:t>
            </a:r>
            <a:endParaRPr lang="ru-RU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3122A25-69B2-11D8-8D46-5B098A7C7844}"/>
              </a:ext>
            </a:extLst>
          </p:cNvPr>
          <p:cNvSpPr txBox="1"/>
          <p:nvPr/>
        </p:nvSpPr>
        <p:spPr>
          <a:xfrm>
            <a:off x="1989956" y="1196752"/>
            <a:ext cx="609600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C87428"/>
              </a:buClr>
            </a:pPr>
            <a:r>
              <a:rPr lang="ru-RU" sz="3200" b="1" dirty="0">
                <a:solidFill>
                  <a:srgbClr val="C874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Правило многоугольника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A873195-22CC-ADD1-4EC7-C474D7EE0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5940" y="1750195"/>
            <a:ext cx="7920880" cy="6557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BCC39E9-F934-2F6F-B883-F23CE0D62C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2355709"/>
            <a:ext cx="10618477" cy="12229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48089C3-3DDF-1C9B-6615-1DF29BA521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3717032"/>
            <a:ext cx="3751703" cy="28272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14CDACD-6A16-2515-BFF3-5DFCC17F7C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8428" y="3717032"/>
            <a:ext cx="4660015" cy="4671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4D0FA5C-AABB-8C79-86FF-1819911195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6525" y="4342512"/>
            <a:ext cx="6482337" cy="153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6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658912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4800" b="1" i="1" dirty="0">
                <a:solidFill>
                  <a:srgbClr val="69418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Угол между векторами</a:t>
            </a:r>
            <a:endParaRPr lang="ru-RU" sz="48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AEA2D1D-B91A-5385-9887-FBCA392A8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892" y="1124744"/>
            <a:ext cx="10585176" cy="1612776"/>
          </a:xfrm>
        </p:spPr>
        <p:txBody>
          <a:bodyPr/>
          <a:lstStyle/>
          <a:p>
            <a:pPr marL="0" indent="0">
              <a:buNone/>
            </a:pPr>
            <a:r>
              <a:rPr lang="ru-RU" sz="3600" b="1" i="1" dirty="0">
                <a:solidFill>
                  <a:srgbClr val="C874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Углом 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 двумя ненулевыми векторами называется угол между направлениями этих векторов.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E431476-71C3-E928-3963-E1C0BBA97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65" y="2717805"/>
            <a:ext cx="2664297" cy="2010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6ABAD7B-38AC-5A71-0FC9-EFDF8CE046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509" y="2511336"/>
            <a:ext cx="2367897" cy="16127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C8109CD-BB72-4B19-F6F5-177F1140AF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244" y="2275365"/>
            <a:ext cx="2864038" cy="19382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22A6751-AA02-3906-7EFD-AB323F9530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640" y="2769425"/>
            <a:ext cx="2016224" cy="1096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1D3F1FC-13AF-D6DB-FCA1-7186A3A9A8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2" y="4728395"/>
            <a:ext cx="4274076" cy="7019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8CD7A57-071D-D6BB-6DEC-B2B7B07ECA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25" y="4508817"/>
            <a:ext cx="2124236" cy="105044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34EB80B-9276-FC4C-0ECB-91563BE9EC1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90" y="5262461"/>
            <a:ext cx="5097862" cy="9419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C88EA07-1D6D-4EB3-12F3-E685591B2F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265" y="5364192"/>
            <a:ext cx="1814394" cy="13064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C6FCFE6-D995-5675-48D9-8FB808F9FF0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76" y="5899735"/>
            <a:ext cx="2415422" cy="60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6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730920"/>
          </a:xfrm>
        </p:spPr>
        <p:txBody>
          <a:bodyPr rtlCol="0"/>
          <a:lstStyle/>
          <a:p>
            <a:pPr rtl="0"/>
            <a:r>
              <a:rPr lang="ru-RU" sz="3600" b="1" i="1" dirty="0">
                <a:solidFill>
                  <a:srgbClr val="6C4A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СЛОЖЕНИЕ ВЕКТОРОВ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AEA2D1D-B91A-5385-9887-FBCA392A8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234740"/>
            <a:ext cx="9782801" cy="730920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rgbClr val="C874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Правило параллелепипеда.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CE3A7B-8B91-1FE7-3D64-B2E4BC162CFA}"/>
              </a:ext>
            </a:extLst>
          </p:cNvPr>
          <p:cNvSpPr txBox="1"/>
          <p:nvPr/>
        </p:nvSpPr>
        <p:spPr>
          <a:xfrm>
            <a:off x="1093132" y="1731557"/>
            <a:ext cx="10297144" cy="1120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сложения трех некомпланарных векторов применяют </a:t>
            </a:r>
            <a:r>
              <a:rPr lang="ru-RU" sz="3200" b="1" dirty="0">
                <a:solidFill>
                  <a:srgbClr val="C874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правило параллелепипеда.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4FA5FA3-8E8C-3CB1-784C-ADAB3667B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1873" y="4006201"/>
            <a:ext cx="2405658" cy="21610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9753827-4450-D32E-4BB3-FB4AEC3B28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17" y="3365360"/>
            <a:ext cx="2949395" cy="29171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44434FF-03D5-4684-61A0-3EAD7B33A6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405" y="3348617"/>
            <a:ext cx="2769032" cy="28133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DA53CFB-A69E-FB21-F0CF-671E8367CCEC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630" y="4493231"/>
            <a:ext cx="2566026" cy="70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5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119DC80-0358-08FE-6C4E-7A2EC98AC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9642407" cy="2680127"/>
          </a:xfrm>
        </p:spPr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Связь между координатами точки и вектора в пространстве</a:t>
            </a:r>
          </a:p>
        </p:txBody>
      </p:sp>
    </p:spTree>
    <p:extLst>
      <p:ext uri="{BB962C8B-B14F-4D97-AF65-F5344CB8AC3E}">
        <p14:creationId xmlns:p14="http://schemas.microsoft.com/office/powerpoint/2010/main" val="329547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5DFA34A3-11BB-C300-68A8-39175503902C}"/>
              </a:ext>
            </a:extLst>
          </p:cNvPr>
          <p:cNvSpPr/>
          <p:nvPr/>
        </p:nvSpPr>
        <p:spPr>
          <a:xfrm>
            <a:off x="1845940" y="0"/>
            <a:ext cx="9865097" cy="22007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399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B4807694-1344-2974-EF57-3CBDDDF7C157}"/>
              </a:ext>
            </a:extLst>
          </p:cNvPr>
          <p:cNvCxnSpPr/>
          <p:nvPr/>
        </p:nvCxnSpPr>
        <p:spPr>
          <a:xfrm>
            <a:off x="3214380" y="3361284"/>
            <a:ext cx="768149" cy="1218883"/>
          </a:xfrm>
          <a:prstGeom prst="straightConnector1">
            <a:avLst/>
          </a:prstGeom>
          <a:ln w="28575">
            <a:solidFill>
              <a:srgbClr val="0070C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2C8AD659-5689-CBE7-D562-CE8888296234}"/>
              </a:ext>
            </a:extLst>
          </p:cNvPr>
          <p:cNvCxnSpPr/>
          <p:nvPr/>
        </p:nvCxnSpPr>
        <p:spPr>
          <a:xfrm>
            <a:off x="2638797" y="3141209"/>
            <a:ext cx="672925" cy="1070754"/>
          </a:xfrm>
          <a:prstGeom prst="straightConnector1">
            <a:avLst/>
          </a:prstGeom>
          <a:ln w="28575">
            <a:solidFill>
              <a:srgbClr val="0070C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F07E390-C726-B2B7-A619-780DAFC2D5E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63015" y="3524986"/>
            <a:ext cx="694882" cy="53958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ru-RU" sz="2399">
                <a:noFill/>
              </a:rPr>
              <a:t>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88EBECB-3877-1B97-107C-E2DEC97D875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35286" y="3407706"/>
            <a:ext cx="710266" cy="539581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ru-RU" sz="2399">
                <a:noFill/>
              </a:rPr>
              <a:t> 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BD279465-202E-7A83-5797-7A533147ED85}"/>
              </a:ext>
            </a:extLst>
          </p:cNvPr>
          <p:cNvCxnSpPr/>
          <p:nvPr/>
        </p:nvCxnSpPr>
        <p:spPr>
          <a:xfrm flipV="1">
            <a:off x="6477430" y="3141208"/>
            <a:ext cx="2687467" cy="535378"/>
          </a:xfrm>
          <a:prstGeom prst="straightConnector1">
            <a:avLst/>
          </a:prstGeom>
          <a:ln w="28575">
            <a:solidFill>
              <a:srgbClr val="0070C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8DBE9577-B270-C576-2FC8-8E5C9D7AE145}"/>
              </a:ext>
            </a:extLst>
          </p:cNvPr>
          <p:cNvCxnSpPr/>
          <p:nvPr/>
        </p:nvCxnSpPr>
        <p:spPr>
          <a:xfrm flipV="1">
            <a:off x="6574771" y="3344356"/>
            <a:ext cx="2793272" cy="565003"/>
          </a:xfrm>
          <a:prstGeom prst="straightConnector1">
            <a:avLst/>
          </a:prstGeom>
          <a:ln w="28575">
            <a:solidFill>
              <a:srgbClr val="0070C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3901DDD-B337-5A55-B076-9139FE45787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83416" y="2833662"/>
            <a:ext cx="694882" cy="539581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ru-RU" sz="2399">
                <a:noFill/>
              </a:rPr>
              <a:t> 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890AEC5-8FBC-085D-463A-1E0C6FD3B53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971720" y="3794776"/>
            <a:ext cx="710266" cy="539581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ru-RU" sz="2399">
                <a:noFill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2744A9-A6A1-C82A-4780-E4CF18B67730}"/>
              </a:ext>
            </a:extLst>
          </p:cNvPr>
          <p:cNvSpPr txBox="1"/>
          <p:nvPr/>
        </p:nvSpPr>
        <p:spPr>
          <a:xfrm>
            <a:off x="2061963" y="462554"/>
            <a:ext cx="97930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 ненулевых вектора называются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коллинеарными,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если они лежат на одной прямой или на параллельных прямых.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8506DF13-A566-2B73-A1AA-85CAAEE9F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8276"/>
            <a:ext cx="184731" cy="46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endParaRPr lang="ru-RU" altLang="ru-RU" sz="2399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6046C01D-47B9-EE33-48EF-48B48B85A58E}"/>
              </a:ext>
            </a:extLst>
          </p:cNvPr>
          <p:cNvCxnSpPr/>
          <p:nvPr/>
        </p:nvCxnSpPr>
        <p:spPr>
          <a:xfrm flipH="1">
            <a:off x="5269127" y="2565626"/>
            <a:ext cx="2117" cy="2975258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CE65C7A3-5475-802F-A5B8-3FCE6EB5055E}"/>
              </a:ext>
            </a:extLst>
          </p:cNvPr>
          <p:cNvCxnSpPr/>
          <p:nvPr/>
        </p:nvCxnSpPr>
        <p:spPr>
          <a:xfrm flipH="1">
            <a:off x="4570809" y="4867959"/>
            <a:ext cx="4606784" cy="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68D3ACC3-7284-6CBC-9715-BA5CD51EA306}"/>
              </a:ext>
            </a:extLst>
          </p:cNvPr>
          <p:cNvCxnSpPr/>
          <p:nvPr/>
        </p:nvCxnSpPr>
        <p:spPr>
          <a:xfrm flipH="1">
            <a:off x="3694738" y="4484942"/>
            <a:ext cx="1959523" cy="1919316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3445C977-FAFA-E6D4-8A7D-2ADCC6A24E5F}"/>
              </a:ext>
            </a:extLst>
          </p:cNvPr>
          <p:cNvCxnSpPr/>
          <p:nvPr/>
        </p:nvCxnSpPr>
        <p:spPr>
          <a:xfrm>
            <a:off x="6750408" y="4779082"/>
            <a:ext cx="0" cy="1798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6E2E4725-979B-829F-BC1A-4784BA011981}"/>
              </a:ext>
            </a:extLst>
          </p:cNvPr>
          <p:cNvCxnSpPr/>
          <p:nvPr/>
        </p:nvCxnSpPr>
        <p:spPr>
          <a:xfrm rot="16200000">
            <a:off x="5270185" y="3351762"/>
            <a:ext cx="0" cy="1798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560DAEB7-5F5D-0B5F-8F2A-1A766682724B}"/>
              </a:ext>
            </a:extLst>
          </p:cNvPr>
          <p:cNvCxnSpPr/>
          <p:nvPr/>
        </p:nvCxnSpPr>
        <p:spPr>
          <a:xfrm rot="8106891">
            <a:off x="4604667" y="5435077"/>
            <a:ext cx="0" cy="1777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TextBox 10">
            <a:extLst>
              <a:ext uri="{FF2B5EF4-FFF2-40B4-BE49-F238E27FC236}">
                <a16:creationId xmlns:a16="http://schemas.microsoft.com/office/drawing/2014/main" xmlns="" id="{7EF4C7C3-B159-1440-65E0-19FCD116F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9127" y="4867959"/>
            <a:ext cx="354584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en-US" altLang="ru-RU" sz="2399"/>
              <a:t>0</a:t>
            </a:r>
            <a:endParaRPr lang="ru-RU" altLang="ru-RU" sz="2399"/>
          </a:p>
        </p:txBody>
      </p:sp>
      <p:sp>
        <p:nvSpPr>
          <p:cNvPr id="4106" name="TextBox 11">
            <a:extLst>
              <a:ext uri="{FF2B5EF4-FFF2-40B4-BE49-F238E27FC236}">
                <a16:creationId xmlns:a16="http://schemas.microsoft.com/office/drawing/2014/main" xmlns="" id="{8BAE9C64-9DD1-0264-9624-F06743945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913" y="4867959"/>
            <a:ext cx="354584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en-US" altLang="ru-RU" sz="2399"/>
              <a:t>1</a:t>
            </a:r>
            <a:endParaRPr lang="ru-RU" altLang="ru-RU" sz="2399"/>
          </a:p>
        </p:txBody>
      </p:sp>
      <p:sp>
        <p:nvSpPr>
          <p:cNvPr id="4107" name="TextBox 12">
            <a:extLst>
              <a:ext uri="{FF2B5EF4-FFF2-40B4-BE49-F238E27FC236}">
                <a16:creationId xmlns:a16="http://schemas.microsoft.com/office/drawing/2014/main" xmlns="" id="{5A50B132-E7B9-73D9-F017-780B8A0DD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880" y="5471053"/>
            <a:ext cx="354584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en-US" altLang="ru-RU" sz="2399"/>
              <a:t>1</a:t>
            </a:r>
            <a:endParaRPr lang="ru-RU" altLang="ru-RU" sz="2399"/>
          </a:p>
        </p:txBody>
      </p:sp>
      <p:sp>
        <p:nvSpPr>
          <p:cNvPr id="4108" name="TextBox 13">
            <a:extLst>
              <a:ext uri="{FF2B5EF4-FFF2-40B4-BE49-F238E27FC236}">
                <a16:creationId xmlns:a16="http://schemas.microsoft.com/office/drawing/2014/main" xmlns="" id="{31978974-0911-AF83-D533-EAB0B3B98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2253" y="3196228"/>
            <a:ext cx="354584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en-US" altLang="ru-RU" sz="2399"/>
              <a:t>1</a:t>
            </a:r>
            <a:endParaRPr lang="ru-RU" altLang="ru-RU" sz="2399"/>
          </a:p>
        </p:txBody>
      </p:sp>
      <p:sp>
        <p:nvSpPr>
          <p:cNvPr id="4109" name="TextBox 14">
            <a:extLst>
              <a:ext uri="{FF2B5EF4-FFF2-40B4-BE49-F238E27FC236}">
                <a16:creationId xmlns:a16="http://schemas.microsoft.com/office/drawing/2014/main" xmlns="" id="{8C8BA2DE-0AE4-3628-6F34-A99A86D2C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2253" y="2567743"/>
            <a:ext cx="324128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en-US" altLang="ru-RU" sz="2399"/>
              <a:t>z</a:t>
            </a:r>
            <a:endParaRPr lang="ru-RU" altLang="ru-RU" sz="2399"/>
          </a:p>
        </p:txBody>
      </p:sp>
      <p:sp>
        <p:nvSpPr>
          <p:cNvPr id="4110" name="TextBox 15">
            <a:extLst>
              <a:ext uri="{FF2B5EF4-FFF2-40B4-BE49-F238E27FC236}">
                <a16:creationId xmlns:a16="http://schemas.microsoft.com/office/drawing/2014/main" xmlns="" id="{53F8C997-901D-C8BA-592A-CF219EAC7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7234" y="4867959"/>
            <a:ext cx="340158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en-US" altLang="ru-RU" sz="2399"/>
              <a:t>y</a:t>
            </a:r>
            <a:endParaRPr lang="ru-RU" altLang="ru-RU" sz="2399"/>
          </a:p>
        </p:txBody>
      </p:sp>
      <p:sp>
        <p:nvSpPr>
          <p:cNvPr id="4111" name="TextBox 16">
            <a:extLst>
              <a:ext uri="{FF2B5EF4-FFF2-40B4-BE49-F238E27FC236}">
                <a16:creationId xmlns:a16="http://schemas.microsoft.com/office/drawing/2014/main" xmlns="" id="{8DE163A9-BC98-8E17-F255-7AA093CC1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050" y="6017011"/>
            <a:ext cx="333746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en-US" altLang="ru-RU" sz="2399"/>
              <a:t>x</a:t>
            </a:r>
            <a:endParaRPr lang="ru-RU" altLang="ru-RU" sz="2399"/>
          </a:p>
        </p:txBody>
      </p:sp>
      <p:sp>
        <p:nvSpPr>
          <p:cNvPr id="4112" name="Прямоугольник 25">
            <a:extLst>
              <a:ext uri="{FF2B5EF4-FFF2-40B4-BE49-F238E27FC236}">
                <a16:creationId xmlns:a16="http://schemas.microsoft.com/office/drawing/2014/main" xmlns="" id="{9B07291D-5D0E-471B-6349-8BECE5400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229" y="548967"/>
            <a:ext cx="9010420" cy="173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ru-RU" altLang="ru-RU" sz="2666"/>
              <a:t>Вектор, конец которого совпадает с данной точкой, а начало </a:t>
            </a:r>
            <a:r>
              <a:rPr lang="en-US" altLang="ru-RU" sz="2666"/>
              <a:t>–</a:t>
            </a:r>
            <a:r>
              <a:rPr lang="ru-RU" altLang="ru-RU" sz="2666"/>
              <a:t> с началом координат, называется </a:t>
            </a:r>
            <a:r>
              <a:rPr lang="ru-RU" altLang="ru-RU" sz="2666" b="1"/>
              <a:t>радиус-вектором</a:t>
            </a:r>
            <a:r>
              <a:rPr lang="ru-RU" altLang="ru-RU" sz="2666"/>
              <a:t> данной</a:t>
            </a:r>
            <a:r>
              <a:rPr lang="en-US" altLang="ru-RU" sz="2666"/>
              <a:t> </a:t>
            </a:r>
            <a:r>
              <a:rPr lang="ru-RU" altLang="ru-RU" sz="2666"/>
              <a:t>точки</a:t>
            </a:r>
          </a:p>
          <a:p>
            <a:endParaRPr lang="ru-RU" altLang="ru-RU" sz="2666"/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19119E5E-4A62-B728-6304-BF4DE9C1ABC5}"/>
              </a:ext>
            </a:extLst>
          </p:cNvPr>
          <p:cNvCxnSpPr/>
          <p:nvPr/>
        </p:nvCxnSpPr>
        <p:spPr>
          <a:xfrm flipV="1">
            <a:off x="5271244" y="3505180"/>
            <a:ext cx="888768" cy="1345849"/>
          </a:xfrm>
          <a:prstGeom prst="straightConnector1">
            <a:avLst/>
          </a:prstGeom>
          <a:ln w="2540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12CDBFB-A219-AE87-FA35-6D7C3BD633D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67411" y="3627834"/>
            <a:ext cx="492998" cy="492314"/>
          </a:xfrm>
          <a:prstGeom prst="rect">
            <a:avLst/>
          </a:prstGeom>
          <a:blipFill rotWithShape="1">
            <a:blip r:embed="rId3"/>
            <a:stretch>
              <a:fillRect t="-21311" r="-25000"/>
            </a:stretch>
          </a:blipFill>
        </p:spPr>
        <p:txBody>
          <a:bodyPr/>
          <a:lstStyle/>
          <a:p>
            <a:r>
              <a:rPr lang="ru-RU" sz="2399">
                <a:noFill/>
              </a:rPr>
              <a:t> </a:t>
            </a:r>
          </a:p>
        </p:txBody>
      </p:sp>
      <p:sp>
        <p:nvSpPr>
          <p:cNvPr id="4115" name="TextBox 30">
            <a:extLst>
              <a:ext uri="{FF2B5EF4-FFF2-40B4-BE49-F238E27FC236}">
                <a16:creationId xmlns:a16="http://schemas.microsoft.com/office/drawing/2014/main" xmlns="" id="{11A20164-B54D-473C-7674-42B4B12C9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3" y="3873385"/>
            <a:ext cx="2218171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ru-RU" altLang="ru-RU" sz="2399">
                <a:solidFill>
                  <a:srgbClr val="C00000"/>
                </a:solidFill>
              </a:rPr>
              <a:t>радиус-вектор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AF99E9A8-3FC5-5B2B-420A-5AAC2FD586B4}"/>
              </a:ext>
            </a:extLst>
          </p:cNvPr>
          <p:cNvSpPr/>
          <p:nvPr/>
        </p:nvSpPr>
        <p:spPr>
          <a:xfrm>
            <a:off x="955150" y="396608"/>
            <a:ext cx="9891790" cy="14796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399"/>
          </a:p>
        </p:txBody>
      </p:sp>
      <p:pic>
        <p:nvPicPr>
          <p:cNvPr id="4117" name="Picture 2">
            <a:extLst>
              <a:ext uri="{FF2B5EF4-FFF2-40B4-BE49-F238E27FC236}">
                <a16:creationId xmlns:a16="http://schemas.microsoft.com/office/drawing/2014/main" xmlns="" id="{5D077F2A-6943-B29E-6663-50F7FECE4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50" y="414690"/>
            <a:ext cx="1491079" cy="145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Математика 16 х 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6309082_TF02787947.potx" id="{3964D7A7-1B85-4031-AAD6-1B50F98CF473}" vid="{CAF00616-F4D4-4454-9A4A-5919532F2D53}"/>
    </a:ext>
  </a:extLst>
</a:theme>
</file>

<file path=ppt/theme/theme2.xml><?xml version="1.0" encoding="utf-8"?>
<a:theme xmlns:a="http://schemas.openxmlformats.org/drawingml/2006/main" name="Тема Offic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846</TotalTime>
  <Words>888</Words>
  <Application>Microsoft Office PowerPoint</Application>
  <PresentationFormat>Произвольный</PresentationFormat>
  <Paragraphs>134</Paragraphs>
  <Slides>25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Математика 16 х 9</vt:lpstr>
      <vt:lpstr>Действия с векторами</vt:lpstr>
      <vt:lpstr>СЛОЖЕНИЕ ВЕКТОРОВ</vt:lpstr>
      <vt:lpstr>СЛОЖЕНИЕ ВЕКТОРОВ</vt:lpstr>
      <vt:lpstr>СЛОЖЕНИЕ ВЕКТОРОВ</vt:lpstr>
      <vt:lpstr>Угол между векторами</vt:lpstr>
      <vt:lpstr>СЛОЖЕНИЕ ВЕКТОРОВ</vt:lpstr>
      <vt:lpstr>Связь между координатами точки и вектора в пространстве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Простейшие задачи в координатах.</vt:lpstr>
      <vt:lpstr>1) Длина вектора</vt:lpstr>
      <vt:lpstr>2) Расстояние между двумя точками в пространстве (длина вектора).</vt:lpstr>
      <vt:lpstr>3) Координаты середины отрезка.</vt:lpstr>
      <vt:lpstr>4)Скалярное произведение векторов</vt:lpstr>
      <vt:lpstr>5) Угол между векторами.</vt:lpstr>
      <vt:lpstr>Задача №1</vt:lpstr>
      <vt:lpstr>Задача №2</vt:lpstr>
      <vt:lpstr>Работа на уроке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Векторы. Основные понятия.</dc:title>
  <dc:creator>Светлана Костенкова</dc:creator>
  <cp:lastModifiedBy>admin</cp:lastModifiedBy>
  <cp:revision>18</cp:revision>
  <dcterms:created xsi:type="dcterms:W3CDTF">2022-11-15T20:07:27Z</dcterms:created>
  <dcterms:modified xsi:type="dcterms:W3CDTF">2024-11-20T10:19:53Z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