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7" r:id="rId7"/>
    <p:sldId id="268" r:id="rId8"/>
    <p:sldId id="271" r:id="rId9"/>
    <p:sldId id="270" r:id="rId10"/>
    <p:sldId id="269" r:id="rId11"/>
    <p:sldId id="263" r:id="rId12"/>
    <p:sldId id="264" r:id="rId13"/>
    <p:sldId id="266" r:id="rId14"/>
    <p:sldId id="265"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8" r:id="rId29"/>
    <p:sldId id="289"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showGuides="1">
      <p:cViewPr varScale="1">
        <p:scale>
          <a:sx n="60" d="100"/>
          <a:sy n="60" d="100"/>
        </p:scale>
        <p:origin x="7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DE6FF2-BD06-1AEB-8297-25AD6837D8B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991F288-C895-FDD9-C6AB-04CE0392D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23902FE-EAD9-FBAF-78FA-0615697575C4}"/>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935AE94F-2E52-2372-84F4-2829701638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3DCEE57-51A7-DFA5-3BF1-833FB261A0E9}"/>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83808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07E7EA-759B-B1A8-8FAD-FB3C073C1B4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E3CF64B-98FB-CC66-046A-68B13A1B07E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E670E2-DD75-8167-0A76-6B34327651B8}"/>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8D56A6A4-E6BD-819D-BA34-9FC6190FB1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79FC7E-43BC-7E3F-DD8E-07828F0DAE28}"/>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714207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3FB2171-7E5F-5D64-D7B2-6FB616C0E4B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5E028DB-6644-AD8A-1022-0FEF720065B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96A3150-5871-C023-3A0F-D4FF76EA8E6B}"/>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56E5D02E-0F42-F302-7E0D-C753468AA6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E44A3E0-C120-A736-7C41-3E3A010D1DF9}"/>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35709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FDBBEA-0FDB-111A-ED69-7A23976F4A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7BACAB3-AE8C-9C16-F111-E3767EF3E94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F5C067-531D-CCE6-2275-5E845EAC2488}"/>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5C4E446B-D817-842F-A5CB-7D655CE6999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DFBE9BC-3C45-90D1-10D6-B37C7610096E}"/>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10035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EE303F-6731-4113-0ACE-D8F817759AD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367DFB8-C0EC-5D0F-4590-5C151B00E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2EB8EA3-7FEC-23E0-F71B-D3C2220B66CD}"/>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FFA1B7BE-600A-2FBA-1B18-7251525C13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D4557C-EFDA-B312-DA5B-F9D520126480}"/>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93467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5B71FF-FE07-500F-BB4F-7F0BD1C0F17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A2EA6A9-957A-CD44-5796-CCDB93516B0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75978EA-0FFF-2070-63D2-6E8135F2FDB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4514744-CE8A-9E33-BF0C-F98069D34EBD}"/>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DA77D44E-4897-CFFC-607B-B9612823C57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859A978-E4D8-0EBA-A3EF-1175A8CCFEBD}"/>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38172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3CA34-38AB-FA18-0C26-76EEF7FBA7E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5C7197F-FA2E-86BD-3938-1CBFF1324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577C0C3-4CD8-4303-151C-66CA2B7685D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4D6AC0-EEF7-D550-9B6F-AD35DDE13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A89CC22-2970-2CC4-08C8-6127220FC29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C66B1A6-0809-458B-65C8-46A926200566}"/>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8" name="Нижний колонтитул 7">
            <a:extLst>
              <a:ext uri="{FF2B5EF4-FFF2-40B4-BE49-F238E27FC236}">
                <a16:creationId xmlns:a16="http://schemas.microsoft.com/office/drawing/2014/main" id="{A0F301A5-9B85-EA80-B8DC-6F3C5097BAF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2E3CC92-A223-915B-0A6E-169724FD1E63}"/>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4328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1C34E3-3E08-D50D-7EFC-72E3EAAC362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3A0E032A-E4C9-C7F0-FA91-32D73AA9D5B5}"/>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4" name="Нижний колонтитул 3">
            <a:extLst>
              <a:ext uri="{FF2B5EF4-FFF2-40B4-BE49-F238E27FC236}">
                <a16:creationId xmlns:a16="http://schemas.microsoft.com/office/drawing/2014/main" id="{A0FDED3B-3780-0B6B-A749-87FF9FC2F4F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5374681-58DA-D7F6-4379-76C026E7C12E}"/>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320644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6B4B40-BAF6-2441-E3C2-C0E65847D750}"/>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3" name="Нижний колонтитул 2">
            <a:extLst>
              <a:ext uri="{FF2B5EF4-FFF2-40B4-BE49-F238E27FC236}">
                <a16:creationId xmlns:a16="http://schemas.microsoft.com/office/drawing/2014/main" id="{E572E96F-3A4F-1259-2E23-A9AA8A24E73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CF06D20-841A-DB05-22E0-C753F7310682}"/>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1384237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8A5EC5-7230-49ED-21ED-04D19AC8FD6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F475513-B4CE-0BDB-E141-153A0400A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32C6030-B689-C18C-2C9F-B0D7D432A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FB3CFD7-E11E-BA60-23FC-FEE6F08CFCC9}"/>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2B3B5A78-5CEF-D7E1-55FB-DAC894A337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9624F27-CD6A-BB8F-729B-98C11069C1EB}"/>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216085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2E7DF2-804C-3EF4-4467-5F0FDC75E4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28F9DEB-34A2-DBBD-90B7-3C0BEFF24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64AAB2F-EE2F-2EF9-16A0-EE90988EA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4BD9FB4-8A35-0E24-492F-2A6CBAEEFCC1}"/>
              </a:ext>
            </a:extLst>
          </p:cNvPr>
          <p:cNvSpPr>
            <a:spLocks noGrp="1"/>
          </p:cNvSpPr>
          <p:nvPr>
            <p:ph type="dt" sz="half" idx="10"/>
          </p:nvPr>
        </p:nvSpPr>
        <p:spPr/>
        <p:txBody>
          <a:bodyPr/>
          <a:lstStyle/>
          <a:p>
            <a:fld id="{5090CB69-FCAE-4952-95EB-D5FAC044E0E1}" type="datetimeFigureOut">
              <a:rPr lang="ru-RU" smtClean="0"/>
              <a:t>13.06.2025</a:t>
            </a:fld>
            <a:endParaRPr lang="ru-RU"/>
          </a:p>
        </p:txBody>
      </p:sp>
      <p:sp>
        <p:nvSpPr>
          <p:cNvPr id="6" name="Нижний колонтитул 5">
            <a:extLst>
              <a:ext uri="{FF2B5EF4-FFF2-40B4-BE49-F238E27FC236}">
                <a16:creationId xmlns:a16="http://schemas.microsoft.com/office/drawing/2014/main" id="{F4DC3C4E-1634-5830-BB0D-439FC73A9B2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278A6A6-C3E3-8A7A-5194-F0211560311E}"/>
              </a:ext>
            </a:extLst>
          </p:cNvPr>
          <p:cNvSpPr>
            <a:spLocks noGrp="1"/>
          </p:cNvSpPr>
          <p:nvPr>
            <p:ph type="sldNum" sz="quarter" idx="12"/>
          </p:nvPr>
        </p:nvSpPr>
        <p:spPr/>
        <p:txBody>
          <a:bodyPr/>
          <a:lstStyle/>
          <a:p>
            <a:fld id="{CC884A1E-021A-4B37-9148-21F3E1893BE8}" type="slidenum">
              <a:rPr lang="ru-RU" smtClean="0"/>
              <a:t>‹#›</a:t>
            </a:fld>
            <a:endParaRPr lang="ru-RU"/>
          </a:p>
        </p:txBody>
      </p:sp>
    </p:spTree>
    <p:extLst>
      <p:ext uri="{BB962C8B-B14F-4D97-AF65-F5344CB8AC3E}">
        <p14:creationId xmlns:p14="http://schemas.microsoft.com/office/powerpoint/2010/main" val="259339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5CABC-64FF-5F04-A255-8DFB26A25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806A1759-7514-179B-2355-DB1C30FD9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BA18FE8-3F0C-1CBE-AC68-0CAC8DE026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0CB69-FCAE-4952-95EB-D5FAC044E0E1}" type="datetimeFigureOut">
              <a:rPr lang="ru-RU" smtClean="0"/>
              <a:t>13.06.2025</a:t>
            </a:fld>
            <a:endParaRPr lang="ru-RU"/>
          </a:p>
        </p:txBody>
      </p:sp>
      <p:sp>
        <p:nvSpPr>
          <p:cNvPr id="5" name="Нижний колонтитул 4">
            <a:extLst>
              <a:ext uri="{FF2B5EF4-FFF2-40B4-BE49-F238E27FC236}">
                <a16:creationId xmlns:a16="http://schemas.microsoft.com/office/drawing/2014/main" id="{A1617051-F61B-8CBD-9956-755D8FDD3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345C61A-B2A7-E073-CF2C-98D26A7DA5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84A1E-021A-4B37-9148-21F3E1893BE8}" type="slidenum">
              <a:rPr lang="ru-RU" smtClean="0"/>
              <a:t>‹#›</a:t>
            </a:fld>
            <a:endParaRPr lang="ru-RU"/>
          </a:p>
        </p:txBody>
      </p:sp>
    </p:spTree>
    <p:extLst>
      <p:ext uri="{BB962C8B-B14F-4D97-AF65-F5344CB8AC3E}">
        <p14:creationId xmlns:p14="http://schemas.microsoft.com/office/powerpoint/2010/main" val="300159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416A-8FB7-F8AB-B5EA-838DCD8E74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9429DD-3D25-56D1-F05A-EF05D09B97FA}"/>
              </a:ext>
            </a:extLst>
          </p:cNvPr>
          <p:cNvSpPr txBox="1"/>
          <p:nvPr/>
        </p:nvSpPr>
        <p:spPr>
          <a:xfrm>
            <a:off x="1228117" y="0"/>
            <a:ext cx="10571534" cy="923330"/>
          </a:xfrm>
          <a:prstGeom prst="rect">
            <a:avLst/>
          </a:prstGeom>
          <a:noFill/>
        </p:spPr>
        <p:txBody>
          <a:bodyPr wrap="square">
            <a:spAutoFit/>
          </a:bodyPr>
          <a:lstStyle/>
          <a:p>
            <a:pPr algn="ctr"/>
            <a:r>
              <a:rPr lang="ru-RU" sz="5400" b="1" dirty="0">
                <a:solidFill>
                  <a:srgbClr val="FF0000"/>
                </a:solidFill>
                <a:latin typeface="Times New Roman" panose="02020603050405020304" pitchFamily="18" charset="0"/>
                <a:cs typeface="Times New Roman" panose="02020603050405020304" pitchFamily="18" charset="0"/>
              </a:rPr>
              <a:t>Времена в английском языке</a:t>
            </a:r>
            <a:endParaRPr lang="ru-RU" sz="5400" b="1" dirty="0">
              <a:solidFill>
                <a:srgbClr val="0070C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FB1A454E-8183-407F-AD2C-9E22AB6FC58C}"/>
              </a:ext>
            </a:extLst>
          </p:cNvPr>
          <p:cNvPicPr>
            <a:picLocks noChangeAspect="1"/>
          </p:cNvPicPr>
          <p:nvPr/>
        </p:nvPicPr>
        <p:blipFill rotWithShape="1">
          <a:blip r:embed="rId2"/>
          <a:srcRect l="768" r="768"/>
          <a:stretch/>
        </p:blipFill>
        <p:spPr>
          <a:xfrm>
            <a:off x="0" y="969037"/>
            <a:ext cx="12192000" cy="4746447"/>
          </a:xfrm>
          <a:prstGeom prst="rect">
            <a:avLst/>
          </a:prstGeom>
        </p:spPr>
      </p:pic>
    </p:spTree>
    <p:extLst>
      <p:ext uri="{BB962C8B-B14F-4D97-AF65-F5344CB8AC3E}">
        <p14:creationId xmlns:p14="http://schemas.microsoft.com/office/powerpoint/2010/main" val="330928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0C3E82-8E04-5C2E-321D-00823BB66263}"/>
              </a:ext>
            </a:extLst>
          </p:cNvPr>
          <p:cNvPicPr>
            <a:picLocks noChangeAspect="1"/>
          </p:cNvPicPr>
          <p:nvPr/>
        </p:nvPicPr>
        <p:blipFill rotWithShape="1">
          <a:blip r:embed="rId2"/>
          <a:srcRect l="4883" t="57794" r="41094" b="4943"/>
          <a:stretch/>
        </p:blipFill>
        <p:spPr>
          <a:xfrm>
            <a:off x="-1" y="-53405"/>
            <a:ext cx="5136024" cy="2617122"/>
          </a:xfrm>
          <a:prstGeom prst="rect">
            <a:avLst/>
          </a:prstGeom>
        </p:spPr>
      </p:pic>
      <p:sp>
        <p:nvSpPr>
          <p:cNvPr id="4" name="TextBox 3">
            <a:extLst>
              <a:ext uri="{FF2B5EF4-FFF2-40B4-BE49-F238E27FC236}">
                <a16:creationId xmlns:a16="http://schemas.microsoft.com/office/drawing/2014/main" id="{CE8EF49F-0040-9087-3B0A-A9078CADFED9}"/>
              </a:ext>
            </a:extLst>
          </p:cNvPr>
          <p:cNvSpPr txBox="1"/>
          <p:nvPr/>
        </p:nvSpPr>
        <p:spPr>
          <a:xfrm>
            <a:off x="5952392" y="2241"/>
            <a:ext cx="6145315" cy="1815882"/>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Мы добавляем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es</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глагол оканчивается на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o, -</a:t>
            </a:r>
            <a:r>
              <a:rPr lang="en-US" sz="2800" b="1" dirty="0" err="1">
                <a:solidFill>
                  <a:srgbClr val="FF0000"/>
                </a:solidFill>
                <a:latin typeface="Times New Roman" panose="02020603050405020304" pitchFamily="18" charset="0"/>
                <a:cs typeface="Times New Roman" panose="02020603050405020304" pitchFamily="18" charset="0"/>
              </a:rPr>
              <a:t>sh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a:t>
            </a:r>
            <a:r>
              <a:rPr lang="en-US" sz="2800" b="1" dirty="0">
                <a:solidFill>
                  <a:srgbClr val="FF0000"/>
                </a:solidFill>
                <a:latin typeface="Times New Roman" panose="02020603050405020304" pitchFamily="18" charset="0"/>
                <a:cs typeface="Times New Roman" panose="02020603050405020304" pitchFamily="18" charset="0"/>
              </a:rPr>
              <a:t>, -ss, -x.</a:t>
            </a:r>
          </a:p>
          <a:p>
            <a:endParaRPr lang="en-US" sz="2800" dirty="0">
              <a:latin typeface="Times New Roman" panose="02020603050405020304" pitchFamily="18" charset="0"/>
              <a:cs typeface="Times New Roman" panose="02020603050405020304" pitchFamily="18" charset="0"/>
            </a:endParaRPr>
          </a:p>
          <a:p>
            <a:pPr algn="r"/>
            <a:r>
              <a:rPr lang="en-US" sz="2800" dirty="0">
                <a:solidFill>
                  <a:srgbClr val="FF0000"/>
                </a:solidFill>
                <a:latin typeface="Times New Roman" panose="02020603050405020304" pitchFamily="18" charset="0"/>
                <a:cs typeface="Times New Roman" panose="02020603050405020304" pitchFamily="18" charset="0"/>
              </a:rPr>
              <a:t>Ex: goes, washes, dresses</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2CF885-521F-BC85-A62E-5FCBC1935E0B}"/>
              </a:ext>
            </a:extLst>
          </p:cNvPr>
          <p:cNvSpPr txBox="1"/>
          <p:nvPr/>
        </p:nvSpPr>
        <p:spPr>
          <a:xfrm>
            <a:off x="1102064" y="0"/>
            <a:ext cx="1769882" cy="584775"/>
          </a:xfrm>
          <a:prstGeom prst="rect">
            <a:avLst/>
          </a:prstGeom>
          <a:noFill/>
        </p:spPr>
        <p:txBody>
          <a:bodyPr wrap="square">
            <a:spAutoFit/>
          </a:bodyPr>
          <a:lstStyle/>
          <a:p>
            <a:r>
              <a:rPr lang="en-US" sz="3200" strike="sngStrike" dirty="0">
                <a:latin typeface="Times New Roman" panose="02020603050405020304" pitchFamily="18" charset="0"/>
                <a:cs typeface="Times New Roman" panose="02020603050405020304" pitchFamily="18" charset="0"/>
              </a:rPr>
              <a:t>to</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V1</a:t>
            </a:r>
          </a:p>
        </p:txBody>
      </p:sp>
      <p:sp>
        <p:nvSpPr>
          <p:cNvPr id="3" name="TextBox 2"/>
          <p:cNvSpPr txBox="1"/>
          <p:nvPr/>
        </p:nvSpPr>
        <p:spPr>
          <a:xfrm>
            <a:off x="153824" y="2186562"/>
            <a:ext cx="12038176" cy="4524315"/>
          </a:xfrm>
          <a:prstGeom prst="rect">
            <a:avLst/>
          </a:prstGeom>
          <a:noFill/>
        </p:spPr>
        <p:txBody>
          <a:bodyPr wrap="square" rtlCol="0">
            <a:spAutoFit/>
          </a:bodyPr>
          <a:lstStyle/>
          <a:p>
            <a:r>
              <a:rPr lang="ru-RU" sz="3600" b="1" dirty="0">
                <a:latin typeface="Times New Roman" pitchFamily="18" charset="0"/>
                <a:cs typeface="Times New Roman" pitchFamily="18" charset="0"/>
              </a:rPr>
              <a:t>Глаголы </a:t>
            </a:r>
            <a:r>
              <a:rPr lang="en-US" sz="3600" b="1" dirty="0">
                <a:latin typeface="Times New Roman" pitchFamily="18" charset="0"/>
                <a:cs typeface="Times New Roman" pitchFamily="18" charset="0"/>
              </a:rPr>
              <a:t>to play, </a:t>
            </a:r>
            <a:r>
              <a:rPr lang="en-US" sz="3600" b="1" dirty="0">
                <a:solidFill>
                  <a:srgbClr val="FF0000"/>
                </a:solidFill>
                <a:latin typeface="Times New Roman" pitchFamily="18" charset="0"/>
                <a:cs typeface="Times New Roman" pitchFamily="18" charset="0"/>
              </a:rPr>
              <a:t>to go</a:t>
            </a:r>
          </a:p>
          <a:p>
            <a:r>
              <a:rPr lang="en-US" sz="3600" dirty="0">
                <a:latin typeface="Times New Roman" pitchFamily="18" charset="0"/>
                <a:cs typeface="Times New Roman" pitchFamily="18" charset="0"/>
              </a:rPr>
              <a:t>I go every day. </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Я хожу каждый день</a:t>
            </a:r>
          </a:p>
          <a:p>
            <a:r>
              <a:rPr lang="en-US" sz="3600" dirty="0">
                <a:latin typeface="Times New Roman" pitchFamily="18" charset="0"/>
                <a:cs typeface="Times New Roman" pitchFamily="18" charset="0"/>
              </a:rPr>
              <a:t>We usually go. </a:t>
            </a:r>
            <a:r>
              <a:rPr lang="ru-RU" sz="3600" dirty="0">
                <a:latin typeface="Times New Roman" pitchFamily="18" charset="0"/>
                <a:cs typeface="Times New Roman" pitchFamily="18" charset="0"/>
              </a:rPr>
              <a:t>– Мы обычно ходим.</a:t>
            </a:r>
          </a:p>
          <a:p>
            <a:r>
              <a:rPr lang="en-US" sz="3600" dirty="0">
                <a:latin typeface="Times New Roman" pitchFamily="18" charset="0"/>
                <a:cs typeface="Times New Roman" pitchFamily="18" charset="0"/>
              </a:rPr>
              <a:t>You never go. </a:t>
            </a:r>
            <a:r>
              <a:rPr lang="ru-RU" sz="3600" dirty="0">
                <a:latin typeface="Times New Roman" pitchFamily="18" charset="0"/>
                <a:cs typeface="Times New Roman" pitchFamily="18" charset="0"/>
              </a:rPr>
              <a:t>– Ты никогда не ходишь.</a:t>
            </a:r>
          </a:p>
          <a:p>
            <a:r>
              <a:rPr lang="en-US" sz="3600" b="1" dirty="0">
                <a:solidFill>
                  <a:srgbClr val="FF0000"/>
                </a:solidFill>
                <a:latin typeface="Times New Roman" pitchFamily="18" charset="0"/>
                <a:cs typeface="Times New Roman" pitchFamily="18" charset="0"/>
              </a:rPr>
              <a:t>He goes </a:t>
            </a:r>
            <a:r>
              <a:rPr lang="en-US" sz="3600" dirty="0">
                <a:latin typeface="Times New Roman" pitchFamily="18" charset="0"/>
                <a:cs typeface="Times New Roman" pitchFamily="18" charset="0"/>
              </a:rPr>
              <a:t>every day. </a:t>
            </a:r>
            <a:r>
              <a:rPr lang="ru-RU" sz="3600" dirty="0">
                <a:latin typeface="Times New Roman" pitchFamily="18" charset="0"/>
                <a:cs typeface="Times New Roman" pitchFamily="18" charset="0"/>
              </a:rPr>
              <a:t>– Он ходит каждый день</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She goes </a:t>
            </a:r>
            <a:r>
              <a:rPr lang="en-US" sz="3600" dirty="0">
                <a:latin typeface="Times New Roman" pitchFamily="18" charset="0"/>
                <a:cs typeface="Times New Roman" pitchFamily="18" charset="0"/>
              </a:rPr>
              <a:t>every day. </a:t>
            </a:r>
            <a:r>
              <a:rPr lang="ru-RU" sz="3600" dirty="0">
                <a:latin typeface="Times New Roman" pitchFamily="18" charset="0"/>
                <a:cs typeface="Times New Roman" pitchFamily="18" charset="0"/>
              </a:rPr>
              <a:t>– Она ходит каждый день</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It (dog)</a:t>
            </a:r>
            <a:r>
              <a:rPr lang="ru-RU"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goes</a:t>
            </a:r>
            <a:r>
              <a:rPr lang="ru-RU" sz="3600" b="1" dirty="0">
                <a:solidFill>
                  <a:srgbClr val="FF0000"/>
                </a:solidFill>
                <a:latin typeface="Times New Roman" pitchFamily="18" charset="0"/>
                <a:cs typeface="Times New Roman" pitchFamily="18" charset="0"/>
              </a:rPr>
              <a:t> </a:t>
            </a:r>
            <a:r>
              <a:rPr lang="ru-RU" sz="3600" dirty="0" err="1">
                <a:latin typeface="Times New Roman" pitchFamily="18" charset="0"/>
                <a:cs typeface="Times New Roman" pitchFamily="18" charset="0"/>
              </a:rPr>
              <a:t>every</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day</a:t>
            </a:r>
            <a:r>
              <a:rPr lang="ru-RU" sz="3600" dirty="0">
                <a:latin typeface="Times New Roman" pitchFamily="18" charset="0"/>
                <a:cs typeface="Times New Roman" pitchFamily="18" charset="0"/>
              </a:rPr>
              <a:t>. – Он</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пёс</a:t>
            </a:r>
            <a:r>
              <a:rPr lang="en-US" sz="3600" dirty="0">
                <a:latin typeface="Times New Roman" pitchFamily="18" charset="0"/>
                <a:cs typeface="Times New Roman" pitchFamily="18" charset="0"/>
              </a:rPr>
              <a:t>)</a:t>
            </a:r>
            <a:r>
              <a:rPr lang="ru-RU" sz="3600" dirty="0">
                <a:latin typeface="Times New Roman" pitchFamily="18" charset="0"/>
                <a:cs typeface="Times New Roman" pitchFamily="18" charset="0"/>
              </a:rPr>
              <a:t> ходит каждый день.</a:t>
            </a:r>
          </a:p>
          <a:p>
            <a:r>
              <a:rPr lang="en-US" sz="3600" dirty="0">
                <a:latin typeface="Times New Roman" pitchFamily="18" charset="0"/>
                <a:cs typeface="Times New Roman" pitchFamily="18" charset="0"/>
              </a:rPr>
              <a:t>They often play. </a:t>
            </a:r>
            <a:r>
              <a:rPr lang="ru-RU" sz="3600" dirty="0">
                <a:latin typeface="Times New Roman" pitchFamily="18" charset="0"/>
                <a:cs typeface="Times New Roman" pitchFamily="18" charset="0"/>
              </a:rPr>
              <a:t>– Они часто играют. </a:t>
            </a:r>
          </a:p>
        </p:txBody>
      </p:sp>
    </p:spTree>
    <p:extLst>
      <p:ext uri="{BB962C8B-B14F-4D97-AF65-F5344CB8AC3E}">
        <p14:creationId xmlns:p14="http://schemas.microsoft.com/office/powerpoint/2010/main" val="8938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7A9E65D-2EA8-01D6-30C3-975F44355D54}"/>
              </a:ext>
            </a:extLst>
          </p:cNvPr>
          <p:cNvPicPr>
            <a:picLocks noChangeAspect="1"/>
          </p:cNvPicPr>
          <p:nvPr/>
        </p:nvPicPr>
        <p:blipFill rotWithShape="1">
          <a:blip r:embed="rId2"/>
          <a:srcRect l="375" t="25671" r="40917" b="42088"/>
          <a:stretch/>
        </p:blipFill>
        <p:spPr>
          <a:xfrm>
            <a:off x="256854" y="318976"/>
            <a:ext cx="11753636" cy="4841238"/>
          </a:xfrm>
          <a:prstGeom prst="rect">
            <a:avLst/>
          </a:prstGeom>
        </p:spPr>
      </p:pic>
    </p:spTree>
    <p:extLst>
      <p:ext uri="{BB962C8B-B14F-4D97-AF65-F5344CB8AC3E}">
        <p14:creationId xmlns:p14="http://schemas.microsoft.com/office/powerpoint/2010/main" val="398610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83CC7-4777-D871-1CBE-8821D9FEA080}"/>
              </a:ext>
            </a:extLst>
          </p:cNvPr>
          <p:cNvSpPr txBox="1"/>
          <p:nvPr/>
        </p:nvSpPr>
        <p:spPr>
          <a:xfrm>
            <a:off x="380144" y="1563555"/>
            <a:ext cx="9485615" cy="501675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Her father (work) ________.</a:t>
            </a:r>
          </a:p>
          <a:p>
            <a:r>
              <a:rPr lang="en-US" sz="3200" dirty="0">
                <a:latin typeface="Times New Roman" panose="02020603050405020304" pitchFamily="18" charset="0"/>
                <a:cs typeface="Times New Roman" panose="02020603050405020304" pitchFamily="18" charset="0"/>
              </a:rPr>
              <a:t>2. Her mother (stay) __________ at home.</a:t>
            </a:r>
          </a:p>
          <a:p>
            <a:r>
              <a:rPr lang="en-US" sz="3200" dirty="0">
                <a:latin typeface="Times New Roman" panose="02020603050405020304" pitchFamily="18" charset="0"/>
                <a:cs typeface="Times New Roman" panose="02020603050405020304" pitchFamily="18" charset="0"/>
              </a:rPr>
              <a:t>3. Masha (drink) ________ tea every morning.</a:t>
            </a:r>
          </a:p>
          <a:p>
            <a:r>
              <a:rPr lang="en-US" sz="3200" dirty="0">
                <a:latin typeface="Times New Roman" panose="02020603050405020304" pitchFamily="18" charset="0"/>
                <a:cs typeface="Times New Roman" panose="02020603050405020304" pitchFamily="18" charset="0"/>
              </a:rPr>
              <a:t>4. And her parents (drink) ___________ coffee.</a:t>
            </a:r>
          </a:p>
          <a:p>
            <a:r>
              <a:rPr lang="en-US" sz="3200" dirty="0">
                <a:latin typeface="Times New Roman" panose="02020603050405020304" pitchFamily="18" charset="0"/>
                <a:cs typeface="Times New Roman" panose="02020603050405020304" pitchFamily="18" charset="0"/>
              </a:rPr>
              <a:t>5. The road to the school (take) _________ a lot of time.</a:t>
            </a:r>
          </a:p>
          <a:p>
            <a:r>
              <a:rPr lang="en-US" sz="3200" dirty="0">
                <a:latin typeface="Times New Roman" panose="02020603050405020304" pitchFamily="18" charset="0"/>
                <a:cs typeface="Times New Roman" panose="02020603050405020304" pitchFamily="18" charset="0"/>
              </a:rPr>
              <a:t>6. They (go) ___________ on a bus.</a:t>
            </a:r>
          </a:p>
          <a:p>
            <a:r>
              <a:rPr lang="en-US" sz="3200" dirty="0">
                <a:latin typeface="Times New Roman" panose="02020603050405020304" pitchFamily="18" charset="0"/>
                <a:cs typeface="Times New Roman" panose="02020603050405020304" pitchFamily="18" charset="0"/>
              </a:rPr>
              <a:t>7. At school Masha (sit) ___________ with Natasha.</a:t>
            </a:r>
          </a:p>
          <a:p>
            <a:r>
              <a:rPr lang="en-US" sz="3200" dirty="0">
                <a:latin typeface="Times New Roman" panose="02020603050405020304" pitchFamily="18" charset="0"/>
                <a:cs typeface="Times New Roman" panose="02020603050405020304" pitchFamily="18" charset="0"/>
              </a:rPr>
              <a:t>8. They usually (talk) _____ about their </a:t>
            </a:r>
            <a:r>
              <a:rPr lang="en-US" sz="3200" dirty="0" err="1">
                <a:latin typeface="Times New Roman" panose="02020603050405020304" pitchFamily="18" charset="0"/>
                <a:cs typeface="Times New Roman" panose="02020603050405020304" pitchFamily="18" charset="0"/>
              </a:rPr>
              <a:t>favourite</a:t>
            </a:r>
            <a:r>
              <a:rPr lang="en-US" sz="3200" dirty="0">
                <a:latin typeface="Times New Roman" panose="02020603050405020304" pitchFamily="18" charset="0"/>
                <a:cs typeface="Times New Roman" panose="02020603050405020304" pitchFamily="18" charset="0"/>
              </a:rPr>
              <a:t> cartoons.</a:t>
            </a:r>
          </a:p>
          <a:p>
            <a:r>
              <a:rPr lang="en-US" sz="3200" dirty="0">
                <a:latin typeface="Times New Roman" panose="02020603050405020304" pitchFamily="18" charset="0"/>
                <a:cs typeface="Times New Roman" panose="02020603050405020304" pitchFamily="18" charset="0"/>
              </a:rPr>
              <a:t>9. Masha (love) ________ to study.</a:t>
            </a:r>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1462FA5-0D17-DB0A-65F3-C5CE5EB6E73D}"/>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890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83CC7-4777-D871-1CBE-8821D9FEA080}"/>
              </a:ext>
            </a:extLst>
          </p:cNvPr>
          <p:cNvSpPr txBox="1"/>
          <p:nvPr/>
        </p:nvSpPr>
        <p:spPr>
          <a:xfrm>
            <a:off x="82192" y="1563555"/>
            <a:ext cx="12226248" cy="452431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My sister (to get up)_______ at six o'clock.</a:t>
            </a:r>
          </a:p>
          <a:p>
            <a:r>
              <a:rPr lang="en-US" sz="3200" dirty="0">
                <a:latin typeface="Times New Roman" panose="02020603050405020304" pitchFamily="18" charset="0"/>
                <a:cs typeface="Times New Roman" panose="02020603050405020304" pitchFamily="18" charset="0"/>
              </a:rPr>
              <a:t>2. She (to go)_________ to the university in the morning.</a:t>
            </a:r>
          </a:p>
          <a:p>
            <a:r>
              <a:rPr lang="en-US" sz="3200" dirty="0">
                <a:latin typeface="Times New Roman" panose="02020603050405020304" pitchFamily="18" charset="0"/>
                <a:cs typeface="Times New Roman" panose="02020603050405020304" pitchFamily="18" charset="0"/>
              </a:rPr>
              <a:t>3. She (to do)__________ her morning exercises every day.</a:t>
            </a:r>
          </a:p>
          <a:p>
            <a:r>
              <a:rPr lang="en-US" sz="3200" dirty="0">
                <a:latin typeface="Times New Roman" panose="02020603050405020304" pitchFamily="18" charset="0"/>
                <a:cs typeface="Times New Roman" panose="02020603050405020304" pitchFamily="18" charset="0"/>
              </a:rPr>
              <a:t>4. For breakfast she (to have) ____ two eggs, a sandwich and a cup of tea.</a:t>
            </a:r>
          </a:p>
          <a:p>
            <a:r>
              <a:rPr lang="en-US" sz="3200" dirty="0">
                <a:latin typeface="Times New Roman" panose="02020603050405020304" pitchFamily="18" charset="0"/>
                <a:cs typeface="Times New Roman" panose="02020603050405020304" pitchFamily="18" charset="0"/>
              </a:rPr>
              <a:t>5. After breakfast she (to go)_________  to the university.</a:t>
            </a:r>
          </a:p>
          <a:p>
            <a:r>
              <a:rPr lang="en-US" sz="3200" dirty="0">
                <a:latin typeface="Times New Roman" panose="02020603050405020304" pitchFamily="18" charset="0"/>
                <a:cs typeface="Times New Roman" panose="02020603050405020304" pitchFamily="18" charset="0"/>
              </a:rPr>
              <a:t>6. It (to take) _______ her two hours to do his homework after classes.</a:t>
            </a:r>
          </a:p>
          <a:p>
            <a:r>
              <a:rPr lang="en-US" sz="3200" dirty="0">
                <a:latin typeface="Times New Roman" panose="02020603050405020304" pitchFamily="18" charset="0"/>
                <a:cs typeface="Times New Roman" panose="02020603050405020304" pitchFamily="18" charset="0"/>
              </a:rPr>
              <a:t>7. She (to speak) ______ English well.</a:t>
            </a:r>
          </a:p>
          <a:p>
            <a:r>
              <a:rPr lang="en-US" sz="3200" dirty="0">
                <a:latin typeface="Times New Roman" panose="02020603050405020304" pitchFamily="18" charset="0"/>
                <a:cs typeface="Times New Roman" panose="02020603050405020304" pitchFamily="18" charset="0"/>
              </a:rPr>
              <a:t>8. In the evening we (to gather)______ in the living-room. </a:t>
            </a:r>
          </a:p>
          <a:p>
            <a:r>
              <a:rPr lang="en-US" sz="3200" dirty="0">
                <a:latin typeface="Times New Roman" panose="02020603050405020304" pitchFamily="18" charset="0"/>
                <a:cs typeface="Times New Roman" panose="02020603050405020304" pitchFamily="18" charset="0"/>
              </a:rPr>
              <a:t>9. We (to watch)__________ TV and talk.</a:t>
            </a:r>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1462FA5-0D17-DB0A-65F3-C5CE5EB6E73D}"/>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354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683CC7-4777-D871-1CBE-8821D9FEA080}"/>
              </a:ext>
            </a:extLst>
          </p:cNvPr>
          <p:cNvSpPr txBox="1"/>
          <p:nvPr/>
        </p:nvSpPr>
        <p:spPr>
          <a:xfrm>
            <a:off x="410967" y="988203"/>
            <a:ext cx="11620072" cy="5509200"/>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Расставьте правильно формы времени, а также объясните, почему здесь используется это время.</a:t>
            </a:r>
          </a:p>
          <a:p>
            <a:endParaRPr lang="en-US" sz="3200" dirty="0">
              <a:latin typeface="Times New Roman" panose="02020603050405020304" pitchFamily="18" charset="0"/>
              <a:cs typeface="Times New Roman" panose="02020603050405020304" pitchFamily="18" charset="0"/>
            </a:endParaRPr>
          </a:p>
          <a:p>
            <a:pPr indent="457200"/>
            <a:r>
              <a:rPr lang="en-US" sz="3200" dirty="0">
                <a:latin typeface="Times New Roman" panose="02020603050405020304" pitchFamily="18" charset="0"/>
                <a:cs typeface="Times New Roman" panose="02020603050405020304" pitchFamily="18" charset="0"/>
              </a:rPr>
              <a:t>I (to get up) at 7.30. We (to eat) breakfast, (to brush) teeth and (to go) to the classes. We (to have) English classes every day. After classes we (to play) the games.</a:t>
            </a:r>
          </a:p>
          <a:p>
            <a:pPr indent="457200"/>
            <a:r>
              <a:rPr lang="en-US" sz="3200" dirty="0">
                <a:latin typeface="Times New Roman" panose="02020603050405020304" pitchFamily="18" charset="0"/>
                <a:cs typeface="Times New Roman" panose="02020603050405020304" pitchFamily="18" charset="0"/>
              </a:rPr>
              <a:t>I (to live) with a friend here. He (to speak) English very well. He (to have) a big family and they (to call) him very often. We (to play) with other children.</a:t>
            </a:r>
          </a:p>
          <a:p>
            <a:pPr indent="457200"/>
            <a:r>
              <a:rPr lang="en-US" sz="3200" dirty="0">
                <a:latin typeface="Times New Roman" panose="02020603050405020304" pitchFamily="18" charset="0"/>
                <a:cs typeface="Times New Roman" panose="02020603050405020304" pitchFamily="18" charset="0"/>
              </a:rPr>
              <a:t>In the evenings we (to sit) near the fire and our teacher (to sing) songs. We never (to get) bored here. I (to like) this place very much.</a:t>
            </a:r>
          </a:p>
        </p:txBody>
      </p:sp>
      <p:sp>
        <p:nvSpPr>
          <p:cNvPr id="4" name="TextBox 3">
            <a:extLst>
              <a:ext uri="{FF2B5EF4-FFF2-40B4-BE49-F238E27FC236}">
                <a16:creationId xmlns:a16="http://schemas.microsoft.com/office/drawing/2014/main" id="{71462FA5-0D17-DB0A-65F3-C5CE5EB6E73D}"/>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95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9E66-C588-4CB0-4977-AB64C01CBB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3B2D6A-BCB2-5CC7-3B29-9A8F010ED6E3}"/>
              </a:ext>
            </a:extLst>
          </p:cNvPr>
          <p:cNvSpPr txBox="1"/>
          <p:nvPr/>
        </p:nvSpPr>
        <p:spPr>
          <a:xfrm>
            <a:off x="82192" y="185203"/>
            <a:ext cx="12109807" cy="1754326"/>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Past Simple</a:t>
            </a:r>
            <a:r>
              <a:rPr lang="ru-RU" sz="5400" b="1" dirty="0">
                <a:solidFill>
                  <a:schemeClr val="accent1"/>
                </a:solidFill>
                <a:latin typeface="Times New Roman" panose="02020603050405020304" pitchFamily="18" charset="0"/>
                <a:cs typeface="Times New Roman" panose="02020603050405020304" pitchFamily="18" charset="0"/>
              </a:rPr>
              <a:t> /Прошедшее простое время/</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A5DAEDE-A4BB-AE52-F5F3-66D5AC793D6C}"/>
              </a:ext>
            </a:extLst>
          </p:cNvPr>
          <p:cNvSpPr txBox="1"/>
          <p:nvPr/>
        </p:nvSpPr>
        <p:spPr>
          <a:xfrm>
            <a:off x="821933" y="1861101"/>
            <a:ext cx="10828961" cy="3539430"/>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Используется для описания: </a:t>
            </a:r>
          </a:p>
          <a:p>
            <a:r>
              <a:rPr lang="ru-RU" sz="2800" dirty="0">
                <a:latin typeface="Times New Roman" panose="02020603050405020304" pitchFamily="18" charset="0"/>
                <a:cs typeface="Times New Roman" panose="02020603050405020304" pitchFamily="18" charset="0"/>
              </a:rPr>
              <a:t>- описание событий в прошлом;</a:t>
            </a:r>
          </a:p>
          <a:p>
            <a:pPr algn="r"/>
            <a:r>
              <a:rPr lang="en-US" sz="2800" dirty="0">
                <a:latin typeface="Times New Roman" panose="02020603050405020304" pitchFamily="18" charset="0"/>
                <a:cs typeface="Times New Roman" panose="02020603050405020304" pitchFamily="18" charset="0"/>
              </a:rPr>
              <a:t>I saw John at school yesterday.</a:t>
            </a:r>
          </a:p>
          <a:p>
            <a:pPr algn="r"/>
            <a:r>
              <a:rPr lang="en-US" sz="2800" dirty="0">
                <a:latin typeface="Times New Roman" panose="02020603050405020304" pitchFamily="18" charset="0"/>
                <a:cs typeface="Times New Roman" panose="02020603050405020304" pitchFamily="18" charset="0"/>
              </a:rPr>
              <a:t>I met him at him street.</a:t>
            </a:r>
          </a:p>
          <a:p>
            <a:r>
              <a:rPr lang="ru-RU" sz="2800" dirty="0">
                <a:latin typeface="Times New Roman" panose="02020603050405020304" pitchFamily="18" charset="0"/>
                <a:cs typeface="Times New Roman" panose="02020603050405020304" pitchFamily="18" charset="0"/>
              </a:rPr>
              <a:t>- перечисление последовательности в прошлом;</a:t>
            </a:r>
          </a:p>
          <a:p>
            <a:pPr algn="r"/>
            <a:r>
              <a:rPr lang="en-US" sz="2800" dirty="0">
                <a:latin typeface="Times New Roman" panose="02020603050405020304" pitchFamily="18" charset="0"/>
                <a:cs typeface="Times New Roman" panose="02020603050405020304" pitchFamily="18" charset="0"/>
              </a:rPr>
              <a:t>I saw him, then waved at him and crossed the street.</a:t>
            </a:r>
          </a:p>
          <a:p>
            <a:r>
              <a:rPr lang="ru-RU" sz="2800" dirty="0">
                <a:latin typeface="Times New Roman" panose="02020603050405020304" pitchFamily="18" charset="0"/>
                <a:cs typeface="Times New Roman" panose="02020603050405020304" pitchFamily="18" charset="0"/>
              </a:rPr>
              <a:t>- регулярность в прошлом.</a:t>
            </a:r>
          </a:p>
          <a:p>
            <a:pPr algn="r"/>
            <a:r>
              <a:rPr lang="en-US" sz="2800" dirty="0">
                <a:latin typeface="Times New Roman" panose="02020603050405020304" pitchFamily="18" charset="0"/>
                <a:cs typeface="Times New Roman" panose="02020603050405020304" pitchFamily="18" charset="0"/>
              </a:rPr>
              <a:t>He often came here</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380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E016F-F432-6CBC-D5A6-A76FBBFEF8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8425701-B5DD-AEEA-6960-EC8F1D34A513}"/>
              </a:ext>
            </a:extLst>
          </p:cNvPr>
          <p:cNvSpPr txBox="1"/>
          <p:nvPr/>
        </p:nvSpPr>
        <p:spPr>
          <a:xfrm>
            <a:off x="82192" y="185203"/>
            <a:ext cx="12109807" cy="1754326"/>
          </a:xfrm>
          <a:prstGeom prst="rect">
            <a:avLst/>
          </a:prstGeom>
          <a:noFill/>
        </p:spPr>
        <p:txBody>
          <a:bodyPr wrap="square">
            <a:spAutoFit/>
          </a:bodyPr>
          <a:lstStyle/>
          <a:p>
            <a:pPr algn="ctr"/>
            <a:r>
              <a:rPr lang="ru-RU" sz="5400" b="1" dirty="0">
                <a:solidFill>
                  <a:srgbClr val="FF0000"/>
                </a:solidFill>
                <a:latin typeface="Times New Roman" panose="02020603050405020304" pitchFamily="18" charset="0"/>
                <a:cs typeface="Times New Roman" panose="02020603050405020304" pitchFamily="18" charset="0"/>
              </a:rPr>
              <a:t>Временные маркеры</a:t>
            </a:r>
            <a:r>
              <a:rPr lang="ru-RU" sz="5400" b="1" dirty="0">
                <a:solidFill>
                  <a:schemeClr val="accent1"/>
                </a:solidFill>
                <a:latin typeface="Times New Roman" panose="02020603050405020304" pitchFamily="18" charset="0"/>
                <a:cs typeface="Times New Roman" panose="02020603050405020304" pitchFamily="18" charset="0"/>
              </a:rPr>
              <a:t> /Обстоятельства времени/</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4E0D55-7EF2-AFFC-C772-46BBBE4E2EF9}"/>
              </a:ext>
            </a:extLst>
          </p:cNvPr>
          <p:cNvSpPr txBox="1"/>
          <p:nvPr/>
        </p:nvSpPr>
        <p:spPr>
          <a:xfrm>
            <a:off x="180753" y="1939529"/>
            <a:ext cx="12011247" cy="3970318"/>
          </a:xfrm>
          <a:prstGeom prst="rect">
            <a:avLst/>
          </a:prstGeom>
          <a:noFill/>
        </p:spPr>
        <p:txBody>
          <a:bodyPr wrap="square">
            <a:spAutoFit/>
          </a:bodyPr>
          <a:lstStyle/>
          <a:p>
            <a:pPr algn="ctr"/>
            <a:r>
              <a:rPr lang="en-US" sz="3600" dirty="0">
                <a:solidFill>
                  <a:schemeClr val="accent1"/>
                </a:solidFill>
                <a:latin typeface="Times New Roman" panose="02020603050405020304" pitchFamily="18" charset="0"/>
                <a:cs typeface="Times New Roman" panose="02020603050405020304" pitchFamily="18" charset="0"/>
              </a:rPr>
              <a:t>Yesterday</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вчера; </a:t>
            </a:r>
          </a:p>
          <a:p>
            <a:pPr algn="ctr"/>
            <a:r>
              <a:rPr lang="en-US" sz="3600" dirty="0">
                <a:solidFill>
                  <a:srgbClr val="C00000"/>
                </a:solidFill>
                <a:latin typeface="Times New Roman" panose="02020603050405020304" pitchFamily="18" charset="0"/>
                <a:cs typeface="Times New Roman" panose="02020603050405020304" pitchFamily="18" charset="0"/>
              </a:rPr>
              <a:t>Just now </a:t>
            </a:r>
            <a:r>
              <a:rPr lang="ru-RU" sz="3600" dirty="0">
                <a:latin typeface="Times New Roman" panose="02020603050405020304" pitchFamily="18" charset="0"/>
                <a:cs typeface="Times New Roman" panose="02020603050405020304" pitchFamily="18" charset="0"/>
              </a:rPr>
              <a:t>– только что;</a:t>
            </a:r>
          </a:p>
          <a:p>
            <a:pPr algn="ctr"/>
            <a:r>
              <a:rPr lang="en-US" sz="3600" dirty="0">
                <a:solidFill>
                  <a:srgbClr val="92D050"/>
                </a:solidFill>
                <a:latin typeface="Times New Roman" panose="02020603050405020304" pitchFamily="18" charset="0"/>
                <a:cs typeface="Times New Roman" panose="02020603050405020304" pitchFamily="18" charset="0"/>
              </a:rPr>
              <a:t>The other day</a:t>
            </a:r>
            <a:r>
              <a:rPr lang="ru-RU" sz="3600" dirty="0">
                <a:latin typeface="Times New Roman" panose="02020603050405020304" pitchFamily="18" charset="0"/>
                <a:cs typeface="Times New Roman" panose="02020603050405020304" pitchFamily="18" charset="0"/>
              </a:rPr>
              <a:t>– на днях;</a:t>
            </a:r>
          </a:p>
          <a:p>
            <a:pPr algn="ctr"/>
            <a:r>
              <a:rPr lang="en-US" sz="3600" dirty="0">
                <a:solidFill>
                  <a:srgbClr val="00B0F0"/>
                </a:solidFill>
                <a:latin typeface="Times New Roman" panose="02020603050405020304" pitchFamily="18" charset="0"/>
                <a:cs typeface="Times New Roman" panose="02020603050405020304" pitchFamily="18" charset="0"/>
              </a:rPr>
              <a:t>Last week/month/year/morning/night </a:t>
            </a:r>
            <a:r>
              <a:rPr lang="ru-RU" sz="3600" dirty="0">
                <a:latin typeface="Times New Roman" panose="02020603050405020304" pitchFamily="18" charset="0"/>
                <a:cs typeface="Times New Roman" panose="02020603050405020304" pitchFamily="18" charset="0"/>
              </a:rPr>
              <a:t>– на прошлой неделе/ в прошлом месяце/ в прошлом году/ прошлым утром/ночью;</a:t>
            </a:r>
          </a:p>
          <a:p>
            <a:pPr algn="ctr"/>
            <a:r>
              <a:rPr lang="en-US" sz="3600" dirty="0">
                <a:solidFill>
                  <a:srgbClr val="0070C0"/>
                </a:solidFill>
                <a:latin typeface="Times New Roman" panose="02020603050405020304" pitchFamily="18" charset="0"/>
                <a:cs typeface="Times New Roman" panose="02020603050405020304" pitchFamily="18" charset="0"/>
              </a:rPr>
              <a:t>An hour ago</a:t>
            </a:r>
            <a:r>
              <a:rPr lang="ru-RU" sz="3600" dirty="0">
                <a:solidFill>
                  <a:srgbClr val="0070C0"/>
                </a:solidFill>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час назад;</a:t>
            </a:r>
          </a:p>
          <a:p>
            <a:pPr algn="ctr"/>
            <a:r>
              <a:rPr lang="en-US" sz="3600" dirty="0">
                <a:latin typeface="Times New Roman" panose="02020603050405020304" pitchFamily="18" charset="0"/>
                <a:cs typeface="Times New Roman" panose="02020603050405020304" pitchFamily="18" charset="0"/>
              </a:rPr>
              <a:t>In 2010 – </a:t>
            </a:r>
            <a:r>
              <a:rPr lang="ru-RU" sz="3600" dirty="0">
                <a:latin typeface="Times New Roman" panose="02020603050405020304" pitchFamily="18" charset="0"/>
                <a:cs typeface="Times New Roman" panose="02020603050405020304" pitchFamily="18" charset="0"/>
              </a:rPr>
              <a:t>в 2010</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3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FB74CE0-D48A-79E4-3094-6CC2A7B15449}"/>
              </a:ext>
            </a:extLst>
          </p:cNvPr>
          <p:cNvPicPr>
            <a:picLocks noChangeAspect="1"/>
          </p:cNvPicPr>
          <p:nvPr/>
        </p:nvPicPr>
        <p:blipFill>
          <a:blip r:embed="rId2"/>
          <a:srcRect t="61024" r="40985" b="4496"/>
          <a:stretch/>
        </p:blipFill>
        <p:spPr>
          <a:xfrm>
            <a:off x="0" y="26988"/>
            <a:ext cx="11311657" cy="4956663"/>
          </a:xfrm>
          <a:prstGeom prst="rect">
            <a:avLst/>
          </a:prstGeom>
        </p:spPr>
      </p:pic>
      <p:sp>
        <p:nvSpPr>
          <p:cNvPr id="4" name="Прямоугольник 3">
            <a:extLst>
              <a:ext uri="{FF2B5EF4-FFF2-40B4-BE49-F238E27FC236}">
                <a16:creationId xmlns:a16="http://schemas.microsoft.com/office/drawing/2014/main" id="{AF33A138-46B8-4DF1-8960-261ED5253B00}"/>
              </a:ext>
            </a:extLst>
          </p:cNvPr>
          <p:cNvSpPr/>
          <p:nvPr/>
        </p:nvSpPr>
        <p:spPr>
          <a:xfrm>
            <a:off x="7990021" y="37214"/>
            <a:ext cx="2349796" cy="6698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6" name="TextBox 5">
            <a:extLst>
              <a:ext uri="{FF2B5EF4-FFF2-40B4-BE49-F238E27FC236}">
                <a16:creationId xmlns:a16="http://schemas.microsoft.com/office/drawing/2014/main" id="{EC470EFF-B876-F581-0DBA-973A6B066D40}"/>
              </a:ext>
            </a:extLst>
          </p:cNvPr>
          <p:cNvSpPr txBox="1"/>
          <p:nvPr/>
        </p:nvSpPr>
        <p:spPr>
          <a:xfrm>
            <a:off x="118343" y="4993877"/>
            <a:ext cx="12073657" cy="1569660"/>
          </a:xfrm>
          <a:prstGeom prst="rect">
            <a:avLst/>
          </a:prstGeom>
          <a:noFill/>
        </p:spPr>
        <p:txBody>
          <a:bodyPr wrap="square">
            <a:spAutoFit/>
          </a:bodyPr>
          <a:lstStyle/>
          <a:p>
            <a:pPr algn="just"/>
            <a:r>
              <a:rPr lang="ru-RU" sz="3200" dirty="0">
                <a:latin typeface="Times New Roman" panose="02020603050405020304" pitchFamily="18" charset="0"/>
                <a:cs typeface="Times New Roman" panose="02020603050405020304" pitchFamily="18" charset="0"/>
              </a:rPr>
              <a:t>Если глагол правильный: </a:t>
            </a:r>
            <a:r>
              <a:rPr lang="en-US" sz="3200" b="1" dirty="0">
                <a:solidFill>
                  <a:srgbClr val="00B050"/>
                </a:solidFill>
                <a:latin typeface="Times New Roman" panose="02020603050405020304" pitchFamily="18" charset="0"/>
                <a:cs typeface="Times New Roman" panose="02020603050405020304" pitchFamily="18" charset="0"/>
              </a:rPr>
              <a:t>V 2</a:t>
            </a:r>
            <a:r>
              <a:rPr lang="ru-RU" sz="3200" b="1" dirty="0">
                <a:solidFill>
                  <a:srgbClr val="00B050"/>
                </a:solidFill>
                <a:latin typeface="Times New Roman" panose="02020603050405020304" pitchFamily="18" charset="0"/>
                <a:cs typeface="Times New Roman" panose="02020603050405020304" pitchFamily="18" charset="0"/>
              </a:rPr>
              <a:t> = </a:t>
            </a:r>
            <a:r>
              <a:rPr lang="it-IT" sz="3200" b="1" dirty="0">
                <a:solidFill>
                  <a:srgbClr val="00B050"/>
                </a:solidFill>
                <a:latin typeface="Times New Roman" panose="02020603050405020304" pitchFamily="18" charset="0"/>
                <a:cs typeface="Times New Roman" panose="02020603050405020304" pitchFamily="18" charset="0"/>
              </a:rPr>
              <a:t>V 1   +  ed </a:t>
            </a:r>
            <a:endParaRPr lang="ru-RU" sz="3200" b="1" dirty="0">
              <a:solidFill>
                <a:srgbClr val="00B050"/>
              </a:solidFill>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Если глагол неправильный: </a:t>
            </a:r>
            <a:r>
              <a:rPr lang="en-US" sz="3200" b="1" dirty="0">
                <a:solidFill>
                  <a:srgbClr val="FF0000"/>
                </a:solidFill>
                <a:latin typeface="Times New Roman" panose="02020603050405020304" pitchFamily="18" charset="0"/>
                <a:cs typeface="Times New Roman" panose="02020603050405020304" pitchFamily="18" charset="0"/>
              </a:rPr>
              <a:t>V 2</a:t>
            </a:r>
            <a:r>
              <a:rPr lang="ru-RU" sz="3200" b="1" dirty="0">
                <a:solidFill>
                  <a:srgbClr val="FF0000"/>
                </a:solidFill>
                <a:latin typeface="Times New Roman" panose="02020603050405020304" pitchFamily="18" charset="0"/>
                <a:cs typeface="Times New Roman" panose="02020603050405020304" pitchFamily="18" charset="0"/>
              </a:rPr>
              <a:t> в таблице неправильных глаголов.</a:t>
            </a:r>
          </a:p>
        </p:txBody>
      </p:sp>
    </p:spTree>
    <p:extLst>
      <p:ext uri="{BB962C8B-B14F-4D97-AF65-F5344CB8AC3E}">
        <p14:creationId xmlns:p14="http://schemas.microsoft.com/office/powerpoint/2010/main" val="167250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828DEC8-A0A5-6670-533F-61A62DD60F10}"/>
              </a:ext>
            </a:extLst>
          </p:cNvPr>
          <p:cNvPicPr>
            <a:picLocks noChangeAspect="1"/>
          </p:cNvPicPr>
          <p:nvPr/>
        </p:nvPicPr>
        <p:blipFill>
          <a:blip r:embed="rId2"/>
          <a:srcRect l="-41" t="27569" r="41069" b="34748"/>
          <a:stretch/>
        </p:blipFill>
        <p:spPr>
          <a:xfrm>
            <a:off x="134311" y="-31897"/>
            <a:ext cx="11625297" cy="5571460"/>
          </a:xfrm>
          <a:prstGeom prst="rect">
            <a:avLst/>
          </a:prstGeom>
        </p:spPr>
      </p:pic>
      <p:sp>
        <p:nvSpPr>
          <p:cNvPr id="3" name="Прямоугольник 2">
            <a:extLst>
              <a:ext uri="{FF2B5EF4-FFF2-40B4-BE49-F238E27FC236}">
                <a16:creationId xmlns:a16="http://schemas.microsoft.com/office/drawing/2014/main" id="{BE8C3B36-8F4B-D1CC-33E5-9371001409F6}"/>
              </a:ext>
            </a:extLst>
          </p:cNvPr>
          <p:cNvSpPr/>
          <p:nvPr/>
        </p:nvSpPr>
        <p:spPr>
          <a:xfrm>
            <a:off x="1201479" y="4869712"/>
            <a:ext cx="2743200" cy="11270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63311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7D6C0-B0AD-42C1-A801-45BF11F857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1A39EA-E544-CA47-43AE-6C9AD1007B7B}"/>
              </a:ext>
            </a:extLst>
          </p:cNvPr>
          <p:cNvSpPr txBox="1"/>
          <p:nvPr/>
        </p:nvSpPr>
        <p:spPr>
          <a:xfrm>
            <a:off x="153824" y="2186562"/>
            <a:ext cx="12038176" cy="5139869"/>
          </a:xfrm>
          <a:prstGeom prst="rect">
            <a:avLst/>
          </a:prstGeom>
          <a:noFill/>
        </p:spPr>
        <p:txBody>
          <a:bodyPr wrap="square" rtlCol="0">
            <a:spAutoFit/>
          </a:bodyPr>
          <a:lstStyle/>
          <a:p>
            <a:r>
              <a:rPr lang="ru-RU" sz="3600" b="1" dirty="0">
                <a:latin typeface="Times New Roman" pitchFamily="18" charset="0"/>
                <a:cs typeface="Times New Roman" pitchFamily="18" charset="0"/>
              </a:rPr>
              <a:t>Глаголы </a:t>
            </a:r>
            <a:r>
              <a:rPr lang="en-US" sz="3600" b="1" dirty="0">
                <a:solidFill>
                  <a:srgbClr val="FF0000"/>
                </a:solidFill>
                <a:latin typeface="Times New Roman" pitchFamily="18" charset="0"/>
                <a:cs typeface="Times New Roman" pitchFamily="18" charset="0"/>
              </a:rPr>
              <a:t>to play</a:t>
            </a:r>
            <a:r>
              <a:rPr lang="en-US" sz="3600" b="1" dirty="0">
                <a:latin typeface="Times New Roman" pitchFamily="18" charset="0"/>
                <a:cs typeface="Times New Roman" pitchFamily="18" charset="0"/>
              </a:rPr>
              <a:t>, to go</a:t>
            </a:r>
            <a:r>
              <a:rPr lang="ru-RU" sz="3600" b="1" dirty="0">
                <a:latin typeface="Times New Roman" pitchFamily="18" charset="0"/>
                <a:cs typeface="Times New Roman" pitchFamily="18" charset="0"/>
              </a:rPr>
              <a:t>                            </a:t>
            </a:r>
            <a:r>
              <a:rPr lang="en-US" sz="3600" b="1" dirty="0">
                <a:latin typeface="Times New Roman" pitchFamily="18" charset="0"/>
                <a:cs typeface="Times New Roman" pitchFamily="18" charset="0"/>
              </a:rPr>
              <a:t>to speak, to watch TV </a:t>
            </a:r>
          </a:p>
          <a:p>
            <a:r>
              <a:rPr lang="en-US" sz="3600" dirty="0">
                <a:latin typeface="Times New Roman" pitchFamily="18" charset="0"/>
                <a:cs typeface="Times New Roman" pitchFamily="18" charset="0"/>
              </a:rPr>
              <a:t>I</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Я играю.</a:t>
            </a:r>
          </a:p>
          <a:p>
            <a:r>
              <a:rPr lang="en-US" sz="3600" dirty="0">
                <a:latin typeface="Times New Roman" pitchFamily="18" charset="0"/>
                <a:cs typeface="Times New Roman" pitchFamily="18" charset="0"/>
              </a:rPr>
              <a:t>We. </a:t>
            </a:r>
            <a:r>
              <a:rPr lang="ru-RU" sz="3600" dirty="0">
                <a:latin typeface="Times New Roman" pitchFamily="18" charset="0"/>
                <a:cs typeface="Times New Roman" pitchFamily="18" charset="0"/>
              </a:rPr>
              <a:t>– Мы играем.</a:t>
            </a:r>
          </a:p>
          <a:p>
            <a:r>
              <a:rPr lang="en-US" sz="3600" dirty="0">
                <a:latin typeface="Times New Roman" pitchFamily="18" charset="0"/>
                <a:cs typeface="Times New Roman" pitchFamily="18" charset="0"/>
              </a:rPr>
              <a:t>You. </a:t>
            </a:r>
            <a:r>
              <a:rPr lang="ru-RU" sz="3600" dirty="0">
                <a:latin typeface="Times New Roman" pitchFamily="18" charset="0"/>
                <a:cs typeface="Times New Roman" pitchFamily="18" charset="0"/>
              </a:rPr>
              <a:t>– Ты играешь.</a:t>
            </a:r>
          </a:p>
          <a:p>
            <a:r>
              <a:rPr lang="en-US" sz="3600" b="1" dirty="0">
                <a:latin typeface="Times New Roman" pitchFamily="18" charset="0"/>
                <a:cs typeface="Times New Roman" pitchFamily="18" charset="0"/>
              </a:rPr>
              <a:t>He </a:t>
            </a:r>
            <a:r>
              <a:rPr lang="ru-RU" sz="3600" dirty="0">
                <a:latin typeface="Times New Roman" pitchFamily="18" charset="0"/>
                <a:cs typeface="Times New Roman" pitchFamily="18" charset="0"/>
              </a:rPr>
              <a:t>– Он играет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She</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Она играет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latin typeface="Times New Roman" pitchFamily="18" charset="0"/>
                <a:cs typeface="Times New Roman" pitchFamily="18" charset="0"/>
              </a:rPr>
              <a:t>It (dog)</a:t>
            </a:r>
            <a:r>
              <a:rPr lang="ru-RU" sz="3600" dirty="0">
                <a:latin typeface="Times New Roman" pitchFamily="18" charset="0"/>
                <a:cs typeface="Times New Roman" pitchFamily="18" charset="0"/>
              </a:rPr>
              <a:t>. – Он</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пёс</a:t>
            </a:r>
            <a:r>
              <a:rPr lang="en-US" sz="3600" dirty="0">
                <a:latin typeface="Times New Roman" pitchFamily="18" charset="0"/>
                <a:cs typeface="Times New Roman" pitchFamily="18" charset="0"/>
              </a:rPr>
              <a:t>)</a:t>
            </a:r>
            <a:r>
              <a:rPr lang="ru-RU" sz="3600" dirty="0">
                <a:latin typeface="Times New Roman" pitchFamily="18" charset="0"/>
                <a:cs typeface="Times New Roman" pitchFamily="18" charset="0"/>
              </a:rPr>
              <a:t> играет.</a:t>
            </a:r>
          </a:p>
          <a:p>
            <a:r>
              <a:rPr lang="en-US" sz="3600" dirty="0">
                <a:latin typeface="Times New Roman" pitchFamily="18" charset="0"/>
                <a:cs typeface="Times New Roman" pitchFamily="18" charset="0"/>
              </a:rPr>
              <a:t>They. </a:t>
            </a:r>
            <a:r>
              <a:rPr lang="ru-RU" sz="3600" dirty="0">
                <a:latin typeface="Times New Roman" pitchFamily="18" charset="0"/>
                <a:cs typeface="Times New Roman" pitchFamily="18" charset="0"/>
              </a:rPr>
              <a:t>– Они играют. </a:t>
            </a:r>
          </a:p>
          <a:p>
            <a:endParaRPr lang="ru-RU" sz="4000" dirty="0">
              <a:latin typeface="Times New Roman" pitchFamily="18" charset="0"/>
              <a:cs typeface="Times New Roman" pitchFamily="18" charset="0"/>
            </a:endParaRPr>
          </a:p>
        </p:txBody>
      </p:sp>
      <p:pic>
        <p:nvPicPr>
          <p:cNvPr id="5" name="Рисунок 4">
            <a:extLst>
              <a:ext uri="{FF2B5EF4-FFF2-40B4-BE49-F238E27FC236}">
                <a16:creationId xmlns:a16="http://schemas.microsoft.com/office/drawing/2014/main" id="{EE76A351-D248-9A50-ADF9-6F45A5132300}"/>
              </a:ext>
            </a:extLst>
          </p:cNvPr>
          <p:cNvPicPr>
            <a:picLocks noChangeAspect="1"/>
          </p:cNvPicPr>
          <p:nvPr/>
        </p:nvPicPr>
        <p:blipFill>
          <a:blip r:embed="rId2"/>
          <a:stretch>
            <a:fillRect/>
          </a:stretch>
        </p:blipFill>
        <p:spPr>
          <a:xfrm>
            <a:off x="0" y="1"/>
            <a:ext cx="5297396" cy="2320464"/>
          </a:xfrm>
          <a:prstGeom prst="rect">
            <a:avLst/>
          </a:prstGeom>
        </p:spPr>
      </p:pic>
      <p:pic>
        <p:nvPicPr>
          <p:cNvPr id="6" name="Рисунок 5">
            <a:extLst>
              <a:ext uri="{FF2B5EF4-FFF2-40B4-BE49-F238E27FC236}">
                <a16:creationId xmlns:a16="http://schemas.microsoft.com/office/drawing/2014/main" id="{9CCBC52D-647E-D2D0-715F-D61E484380B9}"/>
              </a:ext>
            </a:extLst>
          </p:cNvPr>
          <p:cNvPicPr>
            <a:picLocks noChangeAspect="1"/>
          </p:cNvPicPr>
          <p:nvPr/>
        </p:nvPicPr>
        <p:blipFill>
          <a:blip r:embed="rId3"/>
          <a:stretch>
            <a:fillRect/>
          </a:stretch>
        </p:blipFill>
        <p:spPr>
          <a:xfrm>
            <a:off x="3575965" y="0"/>
            <a:ext cx="1643194" cy="675535"/>
          </a:xfrm>
          <a:prstGeom prst="rect">
            <a:avLst/>
          </a:prstGeom>
        </p:spPr>
      </p:pic>
      <p:sp>
        <p:nvSpPr>
          <p:cNvPr id="11" name="TextBox 10">
            <a:extLst>
              <a:ext uri="{FF2B5EF4-FFF2-40B4-BE49-F238E27FC236}">
                <a16:creationId xmlns:a16="http://schemas.microsoft.com/office/drawing/2014/main" id="{F60846E2-02CA-F75E-4B28-73836C023E8F}"/>
              </a:ext>
            </a:extLst>
          </p:cNvPr>
          <p:cNvSpPr txBox="1"/>
          <p:nvPr/>
        </p:nvSpPr>
        <p:spPr>
          <a:xfrm>
            <a:off x="6096000" y="75370"/>
            <a:ext cx="5989504" cy="1200329"/>
          </a:xfrm>
          <a:prstGeom prst="rect">
            <a:avLst/>
          </a:prstGeom>
          <a:noFill/>
        </p:spPr>
        <p:txBody>
          <a:bodyPr wrap="square">
            <a:spAutoFit/>
          </a:bodyPr>
          <a:lstStyle/>
          <a:p>
            <a:pPr algn="just"/>
            <a:r>
              <a:rPr lang="ru-RU" sz="2400" dirty="0">
                <a:latin typeface="Times New Roman" panose="02020603050405020304" pitchFamily="18" charset="0"/>
                <a:cs typeface="Times New Roman" panose="02020603050405020304" pitchFamily="18" charset="0"/>
              </a:rPr>
              <a:t>Если глагол правильный: </a:t>
            </a:r>
            <a:r>
              <a:rPr lang="en-US" sz="2400" b="1" dirty="0">
                <a:solidFill>
                  <a:srgbClr val="00B050"/>
                </a:solidFill>
                <a:latin typeface="Times New Roman" panose="02020603050405020304" pitchFamily="18" charset="0"/>
                <a:cs typeface="Times New Roman" panose="02020603050405020304" pitchFamily="18" charset="0"/>
              </a:rPr>
              <a:t>V 2</a:t>
            </a:r>
            <a:r>
              <a:rPr lang="ru-RU" sz="2400" b="1" dirty="0">
                <a:solidFill>
                  <a:srgbClr val="00B050"/>
                </a:solidFill>
                <a:latin typeface="Times New Roman" panose="02020603050405020304" pitchFamily="18" charset="0"/>
                <a:cs typeface="Times New Roman" panose="02020603050405020304" pitchFamily="18" charset="0"/>
              </a:rPr>
              <a:t> = </a:t>
            </a:r>
            <a:r>
              <a:rPr lang="it-IT" sz="2400" b="1" dirty="0">
                <a:solidFill>
                  <a:srgbClr val="00B050"/>
                </a:solidFill>
                <a:latin typeface="Times New Roman" panose="02020603050405020304" pitchFamily="18" charset="0"/>
                <a:cs typeface="Times New Roman" panose="02020603050405020304" pitchFamily="18" charset="0"/>
              </a:rPr>
              <a:t>V 1   +  ed </a:t>
            </a:r>
            <a:endParaRPr lang="ru-RU" sz="2400" b="1" dirty="0">
              <a:solidFill>
                <a:srgbClr val="00B050"/>
              </a:solidFill>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Если глагол неправильный: </a:t>
            </a:r>
            <a:r>
              <a:rPr lang="en-US" sz="2400" b="1" dirty="0">
                <a:solidFill>
                  <a:srgbClr val="FF0000"/>
                </a:solidFill>
                <a:latin typeface="Times New Roman" panose="02020603050405020304" pitchFamily="18" charset="0"/>
                <a:cs typeface="Times New Roman" panose="02020603050405020304" pitchFamily="18" charset="0"/>
              </a:rPr>
              <a:t>V 2</a:t>
            </a:r>
            <a:r>
              <a:rPr lang="ru-RU" sz="2400" b="1" dirty="0">
                <a:solidFill>
                  <a:srgbClr val="FF0000"/>
                </a:solidFill>
                <a:latin typeface="Times New Roman" panose="02020603050405020304" pitchFamily="18" charset="0"/>
                <a:cs typeface="Times New Roman" panose="02020603050405020304" pitchFamily="18" charset="0"/>
              </a:rPr>
              <a:t> в таблице неправильных глаголов.</a:t>
            </a:r>
          </a:p>
        </p:txBody>
      </p:sp>
    </p:spTree>
    <p:extLst>
      <p:ext uri="{BB962C8B-B14F-4D97-AF65-F5344CB8AC3E}">
        <p14:creationId xmlns:p14="http://schemas.microsoft.com/office/powerpoint/2010/main" val="187342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66C0856-DF75-3C6D-15F8-446ADB5BDA3D}"/>
              </a:ext>
            </a:extLst>
          </p:cNvPr>
          <p:cNvPicPr>
            <a:picLocks noChangeAspect="1"/>
          </p:cNvPicPr>
          <p:nvPr/>
        </p:nvPicPr>
        <p:blipFill rotWithShape="1">
          <a:blip r:embed="rId2"/>
          <a:srcRect t="8240" b="2771"/>
          <a:stretch/>
        </p:blipFill>
        <p:spPr>
          <a:xfrm>
            <a:off x="2655690" y="124110"/>
            <a:ext cx="6385568" cy="6609780"/>
          </a:xfrm>
          <a:prstGeom prst="rect">
            <a:avLst/>
          </a:prstGeom>
        </p:spPr>
      </p:pic>
    </p:spTree>
    <p:extLst>
      <p:ext uri="{BB962C8B-B14F-4D97-AF65-F5344CB8AC3E}">
        <p14:creationId xmlns:p14="http://schemas.microsoft.com/office/powerpoint/2010/main" val="3519382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68378-B359-E16E-65EF-E3F7E52BAA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8E6D71-04ED-901A-FC14-6D516E3661EE}"/>
              </a:ext>
            </a:extLst>
          </p:cNvPr>
          <p:cNvSpPr txBox="1"/>
          <p:nvPr/>
        </p:nvSpPr>
        <p:spPr>
          <a:xfrm>
            <a:off x="380144" y="1563555"/>
            <a:ext cx="10901000" cy="452431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Her father (work) ________</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2010.</a:t>
            </a:r>
          </a:p>
          <a:p>
            <a:r>
              <a:rPr lang="en-US" sz="3200" dirty="0">
                <a:latin typeface="Times New Roman" panose="02020603050405020304" pitchFamily="18" charset="0"/>
                <a:cs typeface="Times New Roman" panose="02020603050405020304" pitchFamily="18" charset="0"/>
              </a:rPr>
              <a:t>2. Her mother (stay) __________ at home yesterday.</a:t>
            </a:r>
          </a:p>
          <a:p>
            <a:r>
              <a:rPr lang="en-US" sz="3200" dirty="0">
                <a:latin typeface="Times New Roman" panose="02020603050405020304" pitchFamily="18" charset="0"/>
                <a:cs typeface="Times New Roman" panose="02020603050405020304" pitchFamily="18" charset="0"/>
              </a:rPr>
              <a:t>3. Masha (drink) ________ tea last morning.</a:t>
            </a:r>
          </a:p>
          <a:p>
            <a:r>
              <a:rPr lang="en-US" sz="3200" dirty="0">
                <a:latin typeface="Times New Roman" panose="02020603050405020304" pitchFamily="18" charset="0"/>
                <a:cs typeface="Times New Roman" panose="02020603050405020304" pitchFamily="18" charset="0"/>
              </a:rPr>
              <a:t>4. And her parents (drink) ___________ coffee two hours ago.</a:t>
            </a:r>
          </a:p>
          <a:p>
            <a:r>
              <a:rPr lang="en-US" sz="3200" dirty="0">
                <a:latin typeface="Times New Roman" panose="02020603050405020304" pitchFamily="18" charset="0"/>
                <a:cs typeface="Times New Roman" panose="02020603050405020304" pitchFamily="18" charset="0"/>
              </a:rPr>
              <a:t>5. The road to the school (take) _________ a lot of time last year.</a:t>
            </a:r>
          </a:p>
          <a:p>
            <a:r>
              <a:rPr lang="en-US" sz="3200" dirty="0">
                <a:latin typeface="Times New Roman" panose="02020603050405020304" pitchFamily="18" charset="0"/>
                <a:cs typeface="Times New Roman" panose="02020603050405020304" pitchFamily="18" charset="0"/>
              </a:rPr>
              <a:t>6. They (go) ___________ on a bus last week.</a:t>
            </a:r>
          </a:p>
          <a:p>
            <a:r>
              <a:rPr lang="en-US" sz="3200" dirty="0">
                <a:latin typeface="Times New Roman" panose="02020603050405020304" pitchFamily="18" charset="0"/>
                <a:cs typeface="Times New Roman" panose="02020603050405020304" pitchFamily="18" charset="0"/>
              </a:rPr>
              <a:t>7. Masha (sit) ___________ with Natasha last month.</a:t>
            </a:r>
          </a:p>
          <a:p>
            <a:r>
              <a:rPr lang="en-US" sz="3200" dirty="0">
                <a:latin typeface="Times New Roman" panose="02020603050405020304" pitchFamily="18" charset="0"/>
                <a:cs typeface="Times New Roman" panose="02020603050405020304" pitchFamily="18" charset="0"/>
              </a:rPr>
              <a:t>8. They (talk) _____ about their </a:t>
            </a:r>
            <a:r>
              <a:rPr lang="en-US" sz="3200" dirty="0" err="1">
                <a:latin typeface="Times New Roman" panose="02020603050405020304" pitchFamily="18" charset="0"/>
                <a:cs typeface="Times New Roman" panose="02020603050405020304" pitchFamily="18" charset="0"/>
              </a:rPr>
              <a:t>favourite</a:t>
            </a:r>
            <a:r>
              <a:rPr lang="en-US" sz="3200" dirty="0">
                <a:latin typeface="Times New Roman" panose="02020603050405020304" pitchFamily="18" charset="0"/>
                <a:cs typeface="Times New Roman" panose="02020603050405020304" pitchFamily="18" charset="0"/>
              </a:rPr>
              <a:t> cartoons last week.</a:t>
            </a:r>
          </a:p>
          <a:p>
            <a:r>
              <a:rPr lang="en-US" sz="3200" dirty="0">
                <a:latin typeface="Times New Roman" panose="02020603050405020304" pitchFamily="18" charset="0"/>
                <a:cs typeface="Times New Roman" panose="02020603050405020304" pitchFamily="18" charset="0"/>
              </a:rPr>
              <a:t>9. Masha (love) ________ to study in 2020.</a:t>
            </a:r>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D694347-3E7C-1F1E-2A19-DD9D63895F75}"/>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7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89802-02A4-3565-D92B-6670EEFCA4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80B6DA7-D6EA-81FA-DF8E-0E478CBC008D}"/>
              </a:ext>
            </a:extLst>
          </p:cNvPr>
          <p:cNvSpPr txBox="1"/>
          <p:nvPr/>
        </p:nvSpPr>
        <p:spPr>
          <a:xfrm>
            <a:off x="82192" y="1031927"/>
            <a:ext cx="12226248" cy="6001643"/>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My sister (to get up)_______ at six o'clock last year.</a:t>
            </a:r>
          </a:p>
          <a:p>
            <a:r>
              <a:rPr lang="en-US" sz="3200" dirty="0">
                <a:latin typeface="Times New Roman" panose="02020603050405020304" pitchFamily="18" charset="0"/>
                <a:cs typeface="Times New Roman" panose="02020603050405020304" pitchFamily="18" charset="0"/>
              </a:rPr>
              <a:t>2. She (to go)_________ to the university last year.</a:t>
            </a:r>
          </a:p>
          <a:p>
            <a:r>
              <a:rPr lang="en-US" sz="3200" dirty="0">
                <a:latin typeface="Times New Roman" panose="02020603050405020304" pitchFamily="18" charset="0"/>
                <a:cs typeface="Times New Roman" panose="02020603050405020304" pitchFamily="18" charset="0"/>
              </a:rPr>
              <a:t>3. She (to speak) ______ English two hours ago.</a:t>
            </a:r>
          </a:p>
          <a:p>
            <a:r>
              <a:rPr lang="en-US" sz="3200" dirty="0">
                <a:latin typeface="Times New Roman" panose="02020603050405020304" pitchFamily="18" charset="0"/>
                <a:cs typeface="Times New Roman" panose="02020603050405020304" pitchFamily="18" charset="0"/>
              </a:rPr>
              <a:t>4. Yesterday we (to watch)__________ TV and (to talk)___________.</a:t>
            </a:r>
          </a:p>
          <a:p>
            <a:r>
              <a:rPr lang="en-US" sz="3200" dirty="0">
                <a:latin typeface="Times New Roman" panose="02020603050405020304" pitchFamily="18" charset="0"/>
                <a:cs typeface="Times New Roman" panose="02020603050405020304" pitchFamily="18" charset="0"/>
              </a:rPr>
              <a:t>5. Mary (to finish) _______ school 10 years ago.</a:t>
            </a:r>
          </a:p>
          <a:p>
            <a:r>
              <a:rPr lang="en-US" sz="3200" dirty="0">
                <a:latin typeface="Times New Roman" panose="02020603050405020304" pitchFamily="18" charset="0"/>
                <a:cs typeface="Times New Roman" panose="02020603050405020304" pitchFamily="18" charset="0"/>
              </a:rPr>
              <a:t>6. Last weekend they (to go) _________ to the sea.</a:t>
            </a:r>
          </a:p>
          <a:p>
            <a:r>
              <a:rPr lang="en-US" sz="3200" dirty="0">
                <a:latin typeface="Times New Roman" panose="02020603050405020304" pitchFamily="18" charset="0"/>
                <a:cs typeface="Times New Roman" panose="02020603050405020304" pitchFamily="18" charset="0"/>
              </a:rPr>
              <a:t>7. John (leave) __________ his bag in the library last Monday.</a:t>
            </a:r>
          </a:p>
          <a:p>
            <a:r>
              <a:rPr lang="en-US" sz="3200" dirty="0">
                <a:latin typeface="Times New Roman" panose="02020603050405020304" pitchFamily="18" charset="0"/>
                <a:cs typeface="Times New Roman" panose="02020603050405020304" pitchFamily="18" charset="0"/>
              </a:rPr>
              <a:t>8. She (to visit) _____________ her best friend yesterday evening.</a:t>
            </a:r>
          </a:p>
          <a:p>
            <a:r>
              <a:rPr lang="en-US" sz="3200" dirty="0">
                <a:latin typeface="Times New Roman" panose="02020603050405020304" pitchFamily="18" charset="0"/>
                <a:cs typeface="Times New Roman" panose="02020603050405020304" pitchFamily="18" charset="0"/>
              </a:rPr>
              <a:t>9. We (to play) ____________ with other children last Sunday.</a:t>
            </a:r>
          </a:p>
          <a:p>
            <a:r>
              <a:rPr lang="en-US" sz="3200" dirty="0">
                <a:latin typeface="Times New Roman" panose="02020603050405020304" pitchFamily="18" charset="0"/>
                <a:cs typeface="Times New Roman" panose="02020603050405020304" pitchFamily="18" charset="0"/>
              </a:rPr>
              <a:t>10. Yesterday we (to eat) _______ breakfast, (to brush) _______ teeth and (to go) __________ to the classes. </a:t>
            </a:r>
          </a:p>
          <a:p>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C9CAB90-DCCB-073D-7A97-4FFC6C788098}"/>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78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7BC7-92EB-4562-E302-52247BE4BB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F95ECF-E6FB-2E0F-4913-800632E28F3E}"/>
              </a:ext>
            </a:extLst>
          </p:cNvPr>
          <p:cNvSpPr txBox="1"/>
          <p:nvPr/>
        </p:nvSpPr>
        <p:spPr>
          <a:xfrm>
            <a:off x="82192" y="185203"/>
            <a:ext cx="12109807" cy="1754326"/>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Future Simple</a:t>
            </a:r>
            <a:r>
              <a:rPr lang="ru-RU" sz="5400" b="1" dirty="0">
                <a:solidFill>
                  <a:schemeClr val="accent1"/>
                </a:solidFill>
                <a:latin typeface="Times New Roman" panose="02020603050405020304" pitchFamily="18" charset="0"/>
                <a:cs typeface="Times New Roman" panose="02020603050405020304" pitchFamily="18" charset="0"/>
              </a:rPr>
              <a:t> /Будущее простое время/</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7B06F5A-7E9C-9B5B-C514-5C5AC0088A7A}"/>
              </a:ext>
            </a:extLst>
          </p:cNvPr>
          <p:cNvSpPr txBox="1"/>
          <p:nvPr/>
        </p:nvSpPr>
        <p:spPr>
          <a:xfrm>
            <a:off x="821933" y="1861101"/>
            <a:ext cx="10828961" cy="3970318"/>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Используется для описания:</a:t>
            </a:r>
          </a:p>
          <a:p>
            <a:r>
              <a:rPr lang="ru-RU" sz="2800" dirty="0">
                <a:latin typeface="Times New Roman" panose="02020603050405020304" pitchFamily="18" charset="0"/>
                <a:cs typeface="Times New Roman" panose="02020603050405020304" pitchFamily="18" charset="0"/>
              </a:rPr>
              <a:t>- простых будущих событий;</a:t>
            </a:r>
          </a:p>
          <a:p>
            <a:pPr algn="r"/>
            <a:r>
              <a:rPr lang="en-US" sz="2800" dirty="0">
                <a:latin typeface="Times New Roman" panose="02020603050405020304" pitchFamily="18" charset="0"/>
                <a:cs typeface="Times New Roman" panose="02020603050405020304" pitchFamily="18" charset="0"/>
              </a:rPr>
              <a:t>I will call you tomorrow</a:t>
            </a:r>
            <a:r>
              <a:rPr lang="ru-RU" sz="2800" dirty="0">
                <a:latin typeface="Times New Roman" panose="02020603050405020304" pitchFamily="18" charset="0"/>
                <a:cs typeface="Times New Roman" panose="02020603050405020304" pitchFamily="18" charset="0"/>
              </a:rPr>
              <a:t>.</a:t>
            </a:r>
          </a:p>
          <a:p>
            <a:pPr marL="457200" indent="-457200">
              <a:buFontTx/>
              <a:buChar char="-"/>
            </a:pPr>
            <a:r>
              <a:rPr lang="ru-RU" sz="2800" dirty="0">
                <a:latin typeface="Times New Roman" panose="02020603050405020304" pitchFamily="18" charset="0"/>
                <a:cs typeface="Times New Roman" panose="02020603050405020304" pitchFamily="18" charset="0"/>
              </a:rPr>
              <a:t>регулярных действий в будущем;</a:t>
            </a:r>
          </a:p>
          <a:p>
            <a:pPr algn="r"/>
            <a:r>
              <a:rPr lang="en-US" sz="2800" dirty="0">
                <a:latin typeface="Times New Roman" panose="02020603050405020304" pitchFamily="18" charset="0"/>
                <a:cs typeface="Times New Roman" panose="02020603050405020304" pitchFamily="18" charset="0"/>
              </a:rPr>
              <a:t>I will come here every year.</a:t>
            </a:r>
          </a:p>
          <a:p>
            <a:r>
              <a:rPr lang="ru-RU" sz="2800" dirty="0">
                <a:latin typeface="Times New Roman" panose="02020603050405020304" pitchFamily="18" charset="0"/>
                <a:cs typeface="Times New Roman" panose="02020603050405020304" pitchFamily="18" charset="0"/>
              </a:rPr>
              <a:t>- последовательности в будущем;</a:t>
            </a:r>
          </a:p>
          <a:p>
            <a:pPr algn="r"/>
            <a:r>
              <a:rPr lang="en-US" sz="2800" dirty="0">
                <a:latin typeface="Times New Roman" panose="02020603050405020304" pitchFamily="18" charset="0"/>
                <a:cs typeface="Times New Roman" panose="02020603050405020304" pitchFamily="18" charset="0"/>
              </a:rPr>
              <a:t>I will come home, </a:t>
            </a:r>
            <a:endParaRPr lang="ru-RU"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my mother will give us some food </a:t>
            </a:r>
            <a:endParaRPr lang="ru-RU"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and we will hit the road.</a:t>
            </a:r>
            <a:r>
              <a:rPr lang="ru-RU"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4429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B569F-AFA9-6BF9-6FD5-6714895BBF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B204749-4892-6F7B-DA9E-20CFA1F0F242}"/>
              </a:ext>
            </a:extLst>
          </p:cNvPr>
          <p:cNvSpPr txBox="1"/>
          <p:nvPr/>
        </p:nvSpPr>
        <p:spPr>
          <a:xfrm>
            <a:off x="41096" y="0"/>
            <a:ext cx="12109807" cy="1754326"/>
          </a:xfrm>
          <a:prstGeom prst="rect">
            <a:avLst/>
          </a:prstGeom>
          <a:noFill/>
        </p:spPr>
        <p:txBody>
          <a:bodyPr wrap="square">
            <a:spAutoFit/>
          </a:bodyPr>
          <a:lstStyle/>
          <a:p>
            <a:pPr algn="ctr"/>
            <a:r>
              <a:rPr lang="ru-RU" sz="5400" b="1" dirty="0">
                <a:solidFill>
                  <a:srgbClr val="FF0000"/>
                </a:solidFill>
                <a:latin typeface="Times New Roman" panose="02020603050405020304" pitchFamily="18" charset="0"/>
                <a:cs typeface="Times New Roman" panose="02020603050405020304" pitchFamily="18" charset="0"/>
              </a:rPr>
              <a:t>Временные маркеры</a:t>
            </a:r>
            <a:r>
              <a:rPr lang="ru-RU" sz="5400" b="1" dirty="0">
                <a:solidFill>
                  <a:schemeClr val="accent1"/>
                </a:solidFill>
                <a:latin typeface="Times New Roman" panose="02020603050405020304" pitchFamily="18" charset="0"/>
                <a:cs typeface="Times New Roman" panose="02020603050405020304" pitchFamily="18" charset="0"/>
              </a:rPr>
              <a:t> /Обстоятельства времени/</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C097880-7121-CEAA-1753-558DE4E3A5A1}"/>
              </a:ext>
            </a:extLst>
          </p:cNvPr>
          <p:cNvSpPr txBox="1"/>
          <p:nvPr/>
        </p:nvSpPr>
        <p:spPr>
          <a:xfrm>
            <a:off x="167355" y="1225689"/>
            <a:ext cx="11857287" cy="5632311"/>
          </a:xfrm>
          <a:prstGeom prst="rect">
            <a:avLst/>
          </a:prstGeom>
          <a:noFill/>
        </p:spPr>
        <p:txBody>
          <a:bodyPr wrap="square">
            <a:spAutoFit/>
          </a:bodyPr>
          <a:lstStyle/>
          <a:p>
            <a:r>
              <a:rPr lang="en-US" sz="3600" dirty="0">
                <a:solidFill>
                  <a:schemeClr val="accent1"/>
                </a:solidFill>
                <a:latin typeface="Times New Roman" panose="02020603050405020304" pitchFamily="18" charset="0"/>
                <a:cs typeface="Times New Roman" panose="02020603050405020304" pitchFamily="18" charset="0"/>
              </a:rPr>
              <a:t>tomorrow</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завтра;</a:t>
            </a:r>
          </a:p>
          <a:p>
            <a:r>
              <a:rPr lang="en-US" sz="3600" dirty="0">
                <a:latin typeface="Times New Roman" panose="02020603050405020304" pitchFamily="18" charset="0"/>
                <a:cs typeface="Times New Roman" panose="02020603050405020304" pitchFamily="18" charset="0"/>
              </a:rPr>
              <a:t>the day after tomorrow – </a:t>
            </a:r>
            <a:r>
              <a:rPr lang="ru-RU" sz="3600" dirty="0">
                <a:latin typeface="Times New Roman" panose="02020603050405020304" pitchFamily="18" charset="0"/>
                <a:cs typeface="Times New Roman" panose="02020603050405020304" pitchFamily="18" charset="0"/>
              </a:rPr>
              <a:t>послезавтра; </a:t>
            </a:r>
          </a:p>
          <a:p>
            <a:r>
              <a:rPr lang="en-US" sz="3600" dirty="0">
                <a:solidFill>
                  <a:srgbClr val="C00000"/>
                </a:solidFill>
                <a:latin typeface="Times New Roman" panose="02020603050405020304" pitchFamily="18" charset="0"/>
                <a:cs typeface="Times New Roman" panose="02020603050405020304" pitchFamily="18" charset="0"/>
              </a:rPr>
              <a:t>tonight </a:t>
            </a:r>
            <a:r>
              <a:rPr lang="ru-RU" sz="3600" dirty="0">
                <a:solidFill>
                  <a:srgbClr val="C00000"/>
                </a:solidFill>
                <a:latin typeface="Times New Roman" panose="02020603050405020304" pitchFamily="18" charset="0"/>
                <a:cs typeface="Times New Roman" panose="02020603050405020304" pitchFamily="18" charset="0"/>
              </a:rPr>
              <a:t>– сегодня вечером</a:t>
            </a:r>
            <a:r>
              <a:rPr lang="ru-RU" sz="3600" dirty="0">
                <a:latin typeface="Times New Roman" panose="02020603050405020304" pitchFamily="18" charset="0"/>
                <a:cs typeface="Times New Roman" panose="02020603050405020304" pitchFamily="18" charset="0"/>
              </a:rPr>
              <a:t>;</a:t>
            </a:r>
          </a:p>
          <a:p>
            <a:r>
              <a:rPr lang="en-US" sz="3600" dirty="0">
                <a:solidFill>
                  <a:srgbClr val="92D050"/>
                </a:solidFill>
                <a:latin typeface="Times New Roman" panose="02020603050405020304" pitchFamily="18" charset="0"/>
                <a:cs typeface="Times New Roman" panose="02020603050405020304" pitchFamily="18" charset="0"/>
              </a:rPr>
              <a:t>in the future </a:t>
            </a:r>
            <a:r>
              <a:rPr lang="ru-RU" sz="3600" dirty="0">
                <a:latin typeface="Times New Roman" panose="02020603050405020304" pitchFamily="18" charset="0"/>
                <a:cs typeface="Times New Roman" panose="02020603050405020304" pitchFamily="18" charset="0"/>
              </a:rPr>
              <a:t>– в будущем;</a:t>
            </a:r>
          </a:p>
          <a:p>
            <a:r>
              <a:rPr lang="en-US" sz="3600" dirty="0">
                <a:solidFill>
                  <a:srgbClr val="00B0F0"/>
                </a:solidFill>
                <a:latin typeface="Times New Roman" panose="02020603050405020304" pitchFamily="18" charset="0"/>
                <a:cs typeface="Times New Roman" panose="02020603050405020304" pitchFamily="18" charset="0"/>
              </a:rPr>
              <a:t>soon </a:t>
            </a:r>
            <a:r>
              <a:rPr lang="ru-RU" sz="3600" dirty="0">
                <a:latin typeface="Times New Roman" panose="02020603050405020304" pitchFamily="18" charset="0"/>
                <a:cs typeface="Times New Roman" panose="02020603050405020304" pitchFamily="18" charset="0"/>
              </a:rPr>
              <a:t>– скоро;</a:t>
            </a:r>
          </a:p>
          <a:p>
            <a:r>
              <a:rPr lang="en-US" sz="3600" dirty="0">
                <a:solidFill>
                  <a:srgbClr val="FF0000"/>
                </a:solidFill>
                <a:latin typeface="Times New Roman" panose="02020603050405020304" pitchFamily="18" charset="0"/>
                <a:cs typeface="Times New Roman" panose="02020603050405020304" pitchFamily="18" charset="0"/>
              </a:rPr>
              <a:t>next week/month/year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на следующей неделе/в следующем месяце/году</a:t>
            </a:r>
          </a:p>
          <a:p>
            <a:r>
              <a:rPr lang="en-US" sz="3600" dirty="0">
                <a:solidFill>
                  <a:srgbClr val="7030A0"/>
                </a:solidFill>
                <a:latin typeface="Times New Roman" panose="02020603050405020304" pitchFamily="18" charset="0"/>
                <a:cs typeface="Times New Roman" panose="02020603050405020304" pitchFamily="18" charset="0"/>
              </a:rPr>
              <a:t>in an hour/minute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через час/минуту</a:t>
            </a:r>
            <a:r>
              <a:rPr lang="en-US" sz="3600" dirty="0">
                <a:latin typeface="Times New Roman" panose="02020603050405020304" pitchFamily="18" charset="0"/>
                <a:cs typeface="Times New Roman" panose="02020603050405020304" pitchFamily="18" charset="0"/>
              </a:rPr>
              <a:t> </a:t>
            </a:r>
            <a:endParaRPr lang="ru-RU" sz="3600" dirty="0">
              <a:latin typeface="Times New Roman" panose="02020603050405020304" pitchFamily="18" charset="0"/>
              <a:cs typeface="Times New Roman" panose="02020603050405020304" pitchFamily="18" charset="0"/>
            </a:endParaRPr>
          </a:p>
          <a:p>
            <a:r>
              <a:rPr lang="en-US" sz="3600" dirty="0">
                <a:solidFill>
                  <a:srgbClr val="0070C0"/>
                </a:solidFill>
                <a:latin typeface="Times New Roman" panose="02020603050405020304" pitchFamily="18" charset="0"/>
                <a:cs typeface="Times New Roman" panose="02020603050405020304" pitchFamily="18" charset="0"/>
              </a:rPr>
              <a:t>later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позже;</a:t>
            </a:r>
          </a:p>
          <a:p>
            <a:r>
              <a:rPr lang="en-US" sz="3600" dirty="0">
                <a:solidFill>
                  <a:srgbClr val="C00000"/>
                </a:solidFill>
                <a:latin typeface="Times New Roman" panose="02020603050405020304" pitchFamily="18" charset="0"/>
                <a:cs typeface="Times New Roman" panose="02020603050405020304" pitchFamily="18" charset="0"/>
              </a:rPr>
              <a:t>in 2050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в 2050 году</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56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64C7-410C-127E-8740-927D7BA18350}"/>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97CCCC9-7C81-CB30-6956-CD81D80F7D19}"/>
              </a:ext>
            </a:extLst>
          </p:cNvPr>
          <p:cNvSpPr/>
          <p:nvPr/>
        </p:nvSpPr>
        <p:spPr>
          <a:xfrm>
            <a:off x="7990021" y="37214"/>
            <a:ext cx="2349796" cy="6698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3" name="Рисунок 2">
            <a:extLst>
              <a:ext uri="{FF2B5EF4-FFF2-40B4-BE49-F238E27FC236}">
                <a16:creationId xmlns:a16="http://schemas.microsoft.com/office/drawing/2014/main" id="{D79FD8D5-0785-8FEB-EF93-4B1C648BDD20}"/>
              </a:ext>
            </a:extLst>
          </p:cNvPr>
          <p:cNvPicPr>
            <a:picLocks noChangeAspect="1"/>
          </p:cNvPicPr>
          <p:nvPr/>
        </p:nvPicPr>
        <p:blipFill>
          <a:blip r:embed="rId2"/>
          <a:srcRect l="1589" t="60311" r="52365" b="5582"/>
          <a:stretch/>
        </p:blipFill>
        <p:spPr>
          <a:xfrm>
            <a:off x="880730" y="372139"/>
            <a:ext cx="10260419" cy="5700234"/>
          </a:xfrm>
          <a:prstGeom prst="rect">
            <a:avLst/>
          </a:prstGeom>
        </p:spPr>
      </p:pic>
    </p:spTree>
    <p:extLst>
      <p:ext uri="{BB962C8B-B14F-4D97-AF65-F5344CB8AC3E}">
        <p14:creationId xmlns:p14="http://schemas.microsoft.com/office/powerpoint/2010/main" val="152232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B2AC822-CE41-B258-502F-95674498E388}"/>
              </a:ext>
            </a:extLst>
          </p:cNvPr>
          <p:cNvPicPr>
            <a:picLocks noChangeAspect="1"/>
          </p:cNvPicPr>
          <p:nvPr/>
        </p:nvPicPr>
        <p:blipFill>
          <a:blip r:embed="rId2"/>
          <a:srcRect t="20000" r="82015" b="38760"/>
          <a:stretch/>
        </p:blipFill>
        <p:spPr>
          <a:xfrm>
            <a:off x="193057" y="297711"/>
            <a:ext cx="3943008" cy="6781290"/>
          </a:xfrm>
          <a:prstGeom prst="rect">
            <a:avLst/>
          </a:prstGeom>
        </p:spPr>
      </p:pic>
      <p:pic>
        <p:nvPicPr>
          <p:cNvPr id="3" name="Рисунок 2">
            <a:extLst>
              <a:ext uri="{FF2B5EF4-FFF2-40B4-BE49-F238E27FC236}">
                <a16:creationId xmlns:a16="http://schemas.microsoft.com/office/drawing/2014/main" id="{DFB38CBE-6B02-563F-E2FA-1DCFB818F4AC}"/>
              </a:ext>
            </a:extLst>
          </p:cNvPr>
          <p:cNvPicPr>
            <a:picLocks noChangeAspect="1"/>
          </p:cNvPicPr>
          <p:nvPr/>
        </p:nvPicPr>
        <p:blipFill>
          <a:blip r:embed="rId3"/>
          <a:srcRect l="30058" t="22036"/>
          <a:stretch/>
        </p:blipFill>
        <p:spPr>
          <a:xfrm>
            <a:off x="4061635" y="1924491"/>
            <a:ext cx="7937308" cy="4763387"/>
          </a:xfrm>
          <a:prstGeom prst="rect">
            <a:avLst/>
          </a:prstGeom>
        </p:spPr>
      </p:pic>
    </p:spTree>
    <p:extLst>
      <p:ext uri="{BB962C8B-B14F-4D97-AF65-F5344CB8AC3E}">
        <p14:creationId xmlns:p14="http://schemas.microsoft.com/office/powerpoint/2010/main" val="361837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D374-C3DF-2BFD-3107-74FF35464B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E64F9D-E532-B681-A2CA-8549F97945E4}"/>
              </a:ext>
            </a:extLst>
          </p:cNvPr>
          <p:cNvSpPr txBox="1"/>
          <p:nvPr/>
        </p:nvSpPr>
        <p:spPr>
          <a:xfrm>
            <a:off x="380144" y="1563555"/>
            <a:ext cx="10901000" cy="501675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Her father (work) ________</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20</a:t>
            </a:r>
            <a:r>
              <a:rPr lang="ru-RU" sz="32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0.</a:t>
            </a:r>
          </a:p>
          <a:p>
            <a:r>
              <a:rPr lang="en-US" sz="3200" dirty="0">
                <a:latin typeface="Times New Roman" panose="02020603050405020304" pitchFamily="18" charset="0"/>
                <a:cs typeface="Times New Roman" panose="02020603050405020304" pitchFamily="18" charset="0"/>
              </a:rPr>
              <a:t>2. Her mother (stay) __________ tomorrow.</a:t>
            </a:r>
          </a:p>
          <a:p>
            <a:r>
              <a:rPr lang="en-US" sz="3200" dirty="0">
                <a:latin typeface="Times New Roman" panose="02020603050405020304" pitchFamily="18" charset="0"/>
                <a:cs typeface="Times New Roman" panose="02020603050405020304" pitchFamily="18" charset="0"/>
              </a:rPr>
              <a:t>3. Masha (drink) ________ tea tonight.</a:t>
            </a:r>
          </a:p>
          <a:p>
            <a:r>
              <a:rPr lang="en-US" sz="3200" dirty="0">
                <a:latin typeface="Times New Roman" panose="02020603050405020304" pitchFamily="18" charset="0"/>
                <a:cs typeface="Times New Roman" panose="02020603050405020304" pitchFamily="18" charset="0"/>
              </a:rPr>
              <a:t>4. And her parents (drink) ___________ coffee next week.</a:t>
            </a:r>
          </a:p>
          <a:p>
            <a:r>
              <a:rPr lang="en-US" sz="3200" dirty="0">
                <a:latin typeface="Times New Roman" panose="02020603050405020304" pitchFamily="18" charset="0"/>
                <a:cs typeface="Times New Roman" panose="02020603050405020304" pitchFamily="18" charset="0"/>
              </a:rPr>
              <a:t>5. The road to the school (take) _________ a lot of time in the future.</a:t>
            </a:r>
          </a:p>
          <a:p>
            <a:r>
              <a:rPr lang="en-US" sz="3200" dirty="0">
                <a:latin typeface="Times New Roman" panose="02020603050405020304" pitchFamily="18" charset="0"/>
                <a:cs typeface="Times New Roman" panose="02020603050405020304" pitchFamily="18" charset="0"/>
              </a:rPr>
              <a:t>6. They (go) ___________ on a bus next year.</a:t>
            </a:r>
          </a:p>
          <a:p>
            <a:r>
              <a:rPr lang="en-US" sz="3200" dirty="0">
                <a:latin typeface="Times New Roman" panose="02020603050405020304" pitchFamily="18" charset="0"/>
                <a:cs typeface="Times New Roman" panose="02020603050405020304" pitchFamily="18" charset="0"/>
              </a:rPr>
              <a:t>7. Masha (sit) ___________ with Natasha in an hour.</a:t>
            </a:r>
          </a:p>
          <a:p>
            <a:r>
              <a:rPr lang="en-US" sz="3200" dirty="0">
                <a:latin typeface="Times New Roman" panose="02020603050405020304" pitchFamily="18" charset="0"/>
                <a:cs typeface="Times New Roman" panose="02020603050405020304" pitchFamily="18" charset="0"/>
              </a:rPr>
              <a:t>8. They (talk) _____ about their </a:t>
            </a:r>
            <a:r>
              <a:rPr lang="en-US" sz="3200" dirty="0" err="1">
                <a:latin typeface="Times New Roman" panose="02020603050405020304" pitchFamily="18" charset="0"/>
                <a:cs typeface="Times New Roman" panose="02020603050405020304" pitchFamily="18" charset="0"/>
              </a:rPr>
              <a:t>favourite</a:t>
            </a:r>
            <a:r>
              <a:rPr lang="en-US" sz="3200" dirty="0">
                <a:latin typeface="Times New Roman" panose="02020603050405020304" pitchFamily="18" charset="0"/>
                <a:cs typeface="Times New Roman" panose="02020603050405020304" pitchFamily="18" charset="0"/>
              </a:rPr>
              <a:t> cartoons the day after tomorrow .</a:t>
            </a:r>
          </a:p>
        </p:txBody>
      </p:sp>
      <p:sp>
        <p:nvSpPr>
          <p:cNvPr id="4" name="TextBox 3">
            <a:extLst>
              <a:ext uri="{FF2B5EF4-FFF2-40B4-BE49-F238E27FC236}">
                <a16:creationId xmlns:a16="http://schemas.microsoft.com/office/drawing/2014/main" id="{5A363D83-D618-C3BB-C290-1721651476FE}"/>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65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4686-7ECC-4851-8552-26C057D8E6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7D3517C-05BF-48DA-2B59-012B50F368B6}"/>
              </a:ext>
            </a:extLst>
          </p:cNvPr>
          <p:cNvSpPr txBox="1"/>
          <p:nvPr/>
        </p:nvSpPr>
        <p:spPr>
          <a:xfrm>
            <a:off x="0" y="598170"/>
            <a:ext cx="12191999" cy="6124754"/>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1. -Mary called you last night. — Ok. I (to call back) in a minute.</a:t>
            </a:r>
          </a:p>
          <a:p>
            <a:r>
              <a:rPr lang="en-US" sz="2800" dirty="0">
                <a:latin typeface="Times New Roman" panose="02020603050405020304" pitchFamily="18" charset="0"/>
                <a:cs typeface="Times New Roman" panose="02020603050405020304" pitchFamily="18" charset="0"/>
              </a:rPr>
              <a:t>2. They (to go) on a picnic tomorrow? — I do not think so. The weather (not/to get) better.</a:t>
            </a:r>
          </a:p>
          <a:p>
            <a:r>
              <a:rPr lang="en-US" sz="2800" dirty="0">
                <a:latin typeface="Times New Roman" panose="02020603050405020304" pitchFamily="18" charset="0"/>
                <a:cs typeface="Times New Roman" panose="02020603050405020304" pitchFamily="18" charset="0"/>
              </a:rPr>
              <a:t>3. His parents believe that she (to become) an artist one day.</a:t>
            </a:r>
          </a:p>
          <a:p>
            <a:r>
              <a:rPr lang="en-US" sz="2800" dirty="0">
                <a:latin typeface="Times New Roman" panose="02020603050405020304" pitchFamily="18" charset="0"/>
                <a:cs typeface="Times New Roman" panose="02020603050405020304" pitchFamily="18" charset="0"/>
              </a:rPr>
              <a:t>4. -I (to buy) that dress, — she said to the shop assistant.</a:t>
            </a:r>
          </a:p>
          <a:p>
            <a:r>
              <a:rPr lang="en-US" sz="2800" dirty="0">
                <a:latin typeface="Times New Roman" panose="02020603050405020304" pitchFamily="18" charset="0"/>
                <a:cs typeface="Times New Roman" panose="02020603050405020304" pitchFamily="18" charset="0"/>
              </a:rPr>
              <a:t>5. Monica (to be) 5 years old next month.</a:t>
            </a:r>
          </a:p>
          <a:p>
            <a:r>
              <a:rPr lang="en-US" sz="2800" dirty="0">
                <a:latin typeface="Times New Roman" panose="02020603050405020304" pitchFamily="18" charset="0"/>
                <a:cs typeface="Times New Roman" panose="02020603050405020304" pitchFamily="18" charset="0"/>
              </a:rPr>
              <a:t>6. What you (to get) for her birthday? I really have no ideas.</a:t>
            </a:r>
          </a:p>
          <a:p>
            <a:r>
              <a:rPr lang="en-US" sz="2800" dirty="0">
                <a:latin typeface="Times New Roman" panose="02020603050405020304" pitchFamily="18" charset="0"/>
                <a:cs typeface="Times New Roman" panose="02020603050405020304" pitchFamily="18" charset="0"/>
              </a:rPr>
              <a:t>7. -We are running out of petrol! — Don’t worry. We (to get) some on our way back.</a:t>
            </a:r>
          </a:p>
          <a:p>
            <a:r>
              <a:rPr lang="en-US" sz="2800" dirty="0">
                <a:latin typeface="Times New Roman" panose="02020603050405020304" pitchFamily="18" charset="0"/>
                <a:cs typeface="Times New Roman" panose="02020603050405020304" pitchFamily="18" charset="0"/>
              </a:rPr>
              <a:t>8. -Have you made up your mind about what to do with that offer? —Yes. I believe I (not/to reject) it.</a:t>
            </a:r>
          </a:p>
          <a:p>
            <a:r>
              <a:rPr lang="en-US" sz="2800" dirty="0">
                <a:latin typeface="Times New Roman" panose="02020603050405020304" pitchFamily="18" charset="0"/>
                <a:cs typeface="Times New Roman" panose="02020603050405020304" pitchFamily="18" charset="0"/>
              </a:rPr>
              <a:t>9. I (to protect) you from anything, my dear baby.</a:t>
            </a:r>
          </a:p>
          <a:p>
            <a:r>
              <a:rPr lang="en-US" sz="2800" dirty="0">
                <a:latin typeface="Times New Roman" panose="02020603050405020304" pitchFamily="18" charset="0"/>
                <a:cs typeface="Times New Roman" panose="02020603050405020304" pitchFamily="18" charset="0"/>
              </a:rPr>
              <a:t>10. I am not confident in my knowledge. I think I (not/to pass) the test. It scares me.</a:t>
            </a:r>
          </a:p>
          <a:p>
            <a:r>
              <a:rPr lang="en-US" sz="2800" dirty="0">
                <a:latin typeface="Times New Roman" panose="02020603050405020304" pitchFamily="18" charset="0"/>
                <a:cs typeface="Times New Roman" panose="02020603050405020304" pitchFamily="18" charset="0"/>
              </a:rPr>
              <a:t>11.After breakfast I (to set off) to the school. It is one day before the exam.</a:t>
            </a:r>
          </a:p>
        </p:txBody>
      </p:sp>
      <p:sp>
        <p:nvSpPr>
          <p:cNvPr id="4" name="TextBox 3">
            <a:extLst>
              <a:ext uri="{FF2B5EF4-FFF2-40B4-BE49-F238E27FC236}">
                <a16:creationId xmlns:a16="http://schemas.microsoft.com/office/drawing/2014/main" id="{83C5D50F-67CC-99BC-7D9E-0A42707B740F}"/>
              </a:ext>
            </a:extLst>
          </p:cNvPr>
          <p:cNvSpPr txBox="1"/>
          <p:nvPr/>
        </p:nvSpPr>
        <p:spPr>
          <a:xfrm>
            <a:off x="82193" y="-133774"/>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558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E9AE0-6D7C-6776-B862-E3983A1DE9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DEF623-14A5-396A-2162-7D16BA6163F8}"/>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Negative sentences in the Present Simple </a:t>
            </a:r>
          </a:p>
          <a:p>
            <a:pPr algn="ctr"/>
            <a:r>
              <a:rPr lang="ru-RU" sz="3600" b="1" dirty="0">
                <a:solidFill>
                  <a:schemeClr val="accent1"/>
                </a:solidFill>
                <a:latin typeface="Times New Roman" panose="02020603050405020304" pitchFamily="18" charset="0"/>
                <a:cs typeface="Times New Roman" panose="02020603050405020304" pitchFamily="18" charset="0"/>
              </a:rPr>
              <a:t>/Отрицательные предложения в настоящем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AD0758A-7884-8AC1-AD87-98E3BE031BAB}"/>
              </a:ext>
            </a:extLst>
          </p:cNvPr>
          <p:cNvSpPr txBox="1"/>
          <p:nvPr/>
        </p:nvSpPr>
        <p:spPr>
          <a:xfrm>
            <a:off x="723014" y="1887123"/>
            <a:ext cx="11196084" cy="646331"/>
          </a:xfrm>
          <a:prstGeom prst="rect">
            <a:avLst/>
          </a:prstGeom>
          <a:noFill/>
        </p:spPr>
        <p:txBody>
          <a:bodyPr wrap="square">
            <a:spAutoFit/>
          </a:bodyPr>
          <a:lstStyle/>
          <a:p>
            <a:pPr algn="ctr"/>
            <a:r>
              <a:rPr lang="ru-RU" sz="3600" b="1" dirty="0">
                <a:latin typeface="Times New Roman" panose="02020603050405020304" pitchFamily="18" charset="0"/>
                <a:cs typeface="Times New Roman" panose="02020603050405020304" pitchFamily="18" charset="0"/>
              </a:rPr>
              <a:t>The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do / </a:t>
            </a:r>
            <a:r>
              <a:rPr lang="ru-RU" sz="3600" b="1" dirty="0" err="1">
                <a:latin typeface="Times New Roman" panose="02020603050405020304" pitchFamily="18" charset="0"/>
                <a:cs typeface="Times New Roman" panose="02020603050405020304" pitchFamily="18" charset="0"/>
              </a:rPr>
              <a:t>does</a:t>
            </a:r>
            <a:r>
              <a:rPr lang="ru-RU" sz="3600" b="1" dirty="0">
                <a:latin typeface="Times New Roman" panose="02020603050405020304" pitchFamily="18" charset="0"/>
                <a:cs typeface="Times New Roman" panose="02020603050405020304" pitchFamily="18" charset="0"/>
              </a:rPr>
              <a:t> + </a:t>
            </a:r>
            <a:r>
              <a:rPr lang="ru-RU" sz="3600" b="1" dirty="0" err="1">
                <a:latin typeface="Times New Roman" panose="02020603050405020304" pitchFamily="18" charset="0"/>
                <a:cs typeface="Times New Roman" panose="02020603050405020304" pitchFamily="18" charset="0"/>
              </a:rPr>
              <a:t>not</a:t>
            </a:r>
            <a:r>
              <a:rPr lang="ru-RU" sz="3600" b="1" dirty="0">
                <a:latin typeface="Times New Roman" panose="02020603050405020304" pitchFamily="18" charset="0"/>
                <a:cs typeface="Times New Roman" panose="02020603050405020304" pitchFamily="18" charset="0"/>
              </a:rPr>
              <a:t> + V1</a:t>
            </a:r>
          </a:p>
        </p:txBody>
      </p:sp>
      <p:sp>
        <p:nvSpPr>
          <p:cNvPr id="2" name="Овал 1">
            <a:extLst>
              <a:ext uri="{FF2B5EF4-FFF2-40B4-BE49-F238E27FC236}">
                <a16:creationId xmlns:a16="http://schemas.microsoft.com/office/drawing/2014/main" id="{D3450B47-F2B8-1901-9ACD-CA6EC92B4B1A}"/>
              </a:ext>
            </a:extLst>
          </p:cNvPr>
          <p:cNvSpPr/>
          <p:nvPr/>
        </p:nvSpPr>
        <p:spPr>
          <a:xfrm>
            <a:off x="2135369" y="2478074"/>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70EEC46A-DD9D-C22E-62B6-B6360FD7B0F3}"/>
              </a:ext>
            </a:extLst>
          </p:cNvPr>
          <p:cNvSpPr/>
          <p:nvPr/>
        </p:nvSpPr>
        <p:spPr>
          <a:xfrm>
            <a:off x="2135369" y="4165684"/>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4A4C1AAC-13F7-E9FE-34CE-DD28F0ABF1B9}"/>
              </a:ext>
            </a:extLst>
          </p:cNvPr>
          <p:cNvPicPr>
            <a:picLocks noChangeAspect="1"/>
          </p:cNvPicPr>
          <p:nvPr/>
        </p:nvPicPr>
        <p:blipFill>
          <a:blip r:embed="rId2"/>
          <a:stretch>
            <a:fillRect/>
          </a:stretch>
        </p:blipFill>
        <p:spPr>
          <a:xfrm>
            <a:off x="4285805" y="3776957"/>
            <a:ext cx="666307" cy="666307"/>
          </a:xfrm>
          <a:prstGeom prst="rect">
            <a:avLst/>
          </a:prstGeom>
        </p:spPr>
      </p:pic>
      <p:sp>
        <p:nvSpPr>
          <p:cNvPr id="7" name="Овал 6">
            <a:extLst>
              <a:ext uri="{FF2B5EF4-FFF2-40B4-BE49-F238E27FC236}">
                <a16:creationId xmlns:a16="http://schemas.microsoft.com/office/drawing/2014/main" id="{650CD396-DF3B-864B-D7C6-2C2A10DCAF30}"/>
              </a:ext>
            </a:extLst>
          </p:cNvPr>
          <p:cNvSpPr/>
          <p:nvPr/>
        </p:nvSpPr>
        <p:spPr>
          <a:xfrm>
            <a:off x="5361465" y="2870999"/>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Do </a:t>
            </a:r>
            <a:endParaRPr lang="ru-RU" sz="2000" dirty="0">
              <a:latin typeface="Times New Roman" panose="02020603050405020304" pitchFamily="18" charset="0"/>
              <a:cs typeface="Times New Roman" panose="02020603050405020304" pitchFamily="18" charset="0"/>
            </a:endParaRPr>
          </a:p>
        </p:txBody>
      </p:sp>
      <p:sp>
        <p:nvSpPr>
          <p:cNvPr id="8" name="Овал 7">
            <a:extLst>
              <a:ext uri="{FF2B5EF4-FFF2-40B4-BE49-F238E27FC236}">
                <a16:creationId xmlns:a16="http://schemas.microsoft.com/office/drawing/2014/main" id="{B67D4803-DC85-8B2C-4E27-674DD8661265}"/>
              </a:ext>
            </a:extLst>
          </p:cNvPr>
          <p:cNvSpPr/>
          <p:nvPr/>
        </p:nvSpPr>
        <p:spPr>
          <a:xfrm>
            <a:off x="5361465" y="4364516"/>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Does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42F13E8C-BA90-B317-4761-3D672A659E1D}"/>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0" name="Овал 9">
            <a:extLst>
              <a:ext uri="{FF2B5EF4-FFF2-40B4-BE49-F238E27FC236}">
                <a16:creationId xmlns:a16="http://schemas.microsoft.com/office/drawing/2014/main" id="{1322DA1D-C919-A4A2-9CB3-F782EC2FCDE0}"/>
              </a:ext>
            </a:extLst>
          </p:cNvPr>
          <p:cNvSpPr/>
          <p:nvPr/>
        </p:nvSpPr>
        <p:spPr>
          <a:xfrm>
            <a:off x="7748475" y="3552111"/>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Not  </a:t>
            </a:r>
            <a:endParaRPr lang="ru-RU" sz="20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972351B6-5A9C-7E05-339F-728A643FA515}"/>
              </a:ext>
            </a:extLst>
          </p:cNvPr>
          <p:cNvPicPr>
            <a:picLocks noChangeAspect="1"/>
          </p:cNvPicPr>
          <p:nvPr/>
        </p:nvPicPr>
        <p:blipFill>
          <a:blip r:embed="rId2"/>
          <a:stretch>
            <a:fillRect/>
          </a:stretch>
        </p:blipFill>
        <p:spPr>
          <a:xfrm>
            <a:off x="9212224" y="3763986"/>
            <a:ext cx="666307" cy="666307"/>
          </a:xfrm>
          <a:prstGeom prst="rect">
            <a:avLst/>
          </a:prstGeom>
        </p:spPr>
      </p:pic>
      <p:sp>
        <p:nvSpPr>
          <p:cNvPr id="12" name="Овал 11">
            <a:extLst>
              <a:ext uri="{FF2B5EF4-FFF2-40B4-BE49-F238E27FC236}">
                <a16:creationId xmlns:a16="http://schemas.microsoft.com/office/drawing/2014/main" id="{5F9583CE-EF87-8792-F623-8ECDD1736E5D}"/>
              </a:ext>
            </a:extLst>
          </p:cNvPr>
          <p:cNvSpPr/>
          <p:nvPr/>
        </p:nvSpPr>
        <p:spPr>
          <a:xfrm>
            <a:off x="10287884" y="3539140"/>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070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1AAA4-BDA3-FB99-0D0F-C1DC76AA5D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10CB03-374A-A3F6-10AB-104B5B033D96}"/>
              </a:ext>
            </a:extLst>
          </p:cNvPr>
          <p:cNvSpPr txBox="1"/>
          <p:nvPr/>
        </p:nvSpPr>
        <p:spPr>
          <a:xfrm>
            <a:off x="153824" y="230172"/>
            <a:ext cx="12038176" cy="5078313"/>
          </a:xfrm>
          <a:prstGeom prst="rect">
            <a:avLst/>
          </a:prstGeom>
          <a:noFill/>
        </p:spPr>
        <p:txBody>
          <a:bodyPr wrap="square" rtlCol="0">
            <a:spAutoFit/>
          </a:bodyPr>
          <a:lstStyle/>
          <a:p>
            <a:pPr algn="ctr"/>
            <a:r>
              <a:rPr lang="ru-RU" sz="3600" b="1" dirty="0">
                <a:solidFill>
                  <a:srgbClr val="FF0000"/>
                </a:solidFill>
                <a:latin typeface="Times New Roman" pitchFamily="18" charset="0"/>
                <a:cs typeface="Times New Roman" pitchFamily="18" charset="0"/>
              </a:rPr>
              <a:t>Составьте отрицательные предложения</a:t>
            </a:r>
          </a:p>
          <a:p>
            <a:pPr algn="ctr"/>
            <a:r>
              <a:rPr lang="en-US" sz="3600" b="1" dirty="0">
                <a:solidFill>
                  <a:srgbClr val="FF0000"/>
                </a:solidFill>
                <a:latin typeface="Times New Roman" pitchFamily="18" charset="0"/>
                <a:cs typeface="Times New Roman" pitchFamily="18" charset="0"/>
              </a:rPr>
              <a:t>Exercise </a:t>
            </a:r>
            <a:r>
              <a:rPr lang="ru-RU" sz="3600" b="1" dirty="0">
                <a:solidFill>
                  <a:schemeClr val="accent1"/>
                </a:solidFill>
                <a:latin typeface="Times New Roman" panose="02020603050405020304" pitchFamily="18" charset="0"/>
                <a:cs typeface="Times New Roman" panose="02020603050405020304" pitchFamily="18" charset="0"/>
              </a:rPr>
              <a:t>/Упражнение/</a:t>
            </a:r>
            <a:endParaRPr lang="en-US" sz="3600" b="1" dirty="0">
              <a:solidFill>
                <a:srgbClr val="FF0000"/>
              </a:solidFill>
              <a:latin typeface="Times New Roman" pitchFamily="18" charset="0"/>
              <a:cs typeface="Times New Roman" pitchFamily="18" charset="0"/>
            </a:endParaRPr>
          </a:p>
          <a:p>
            <a:r>
              <a:rPr lang="en-US" sz="3600" dirty="0">
                <a:latin typeface="Times New Roman" pitchFamily="18" charset="0"/>
                <a:cs typeface="Times New Roman" pitchFamily="18" charset="0"/>
              </a:rPr>
              <a:t>I go. </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Я хожу.</a:t>
            </a:r>
          </a:p>
          <a:p>
            <a:r>
              <a:rPr lang="en-US" sz="3600" dirty="0">
                <a:latin typeface="Times New Roman" pitchFamily="18" charset="0"/>
                <a:cs typeface="Times New Roman" pitchFamily="18" charset="0"/>
              </a:rPr>
              <a:t>We go. </a:t>
            </a:r>
            <a:r>
              <a:rPr lang="ru-RU" sz="3600" dirty="0">
                <a:latin typeface="Times New Roman" pitchFamily="18" charset="0"/>
                <a:cs typeface="Times New Roman" pitchFamily="18" charset="0"/>
              </a:rPr>
              <a:t>– Мы ходим.</a:t>
            </a:r>
          </a:p>
          <a:p>
            <a:r>
              <a:rPr lang="en-US" sz="3600" dirty="0">
                <a:latin typeface="Times New Roman" pitchFamily="18" charset="0"/>
                <a:cs typeface="Times New Roman" pitchFamily="18" charset="0"/>
              </a:rPr>
              <a:t>You go. </a:t>
            </a:r>
            <a:r>
              <a:rPr lang="ru-RU" sz="3600" dirty="0">
                <a:latin typeface="Times New Roman" pitchFamily="18" charset="0"/>
                <a:cs typeface="Times New Roman" pitchFamily="18" charset="0"/>
              </a:rPr>
              <a:t>– Ты ходишь.</a:t>
            </a:r>
          </a:p>
          <a:p>
            <a:r>
              <a:rPr lang="en-US" sz="3600" b="1" dirty="0">
                <a:solidFill>
                  <a:srgbClr val="FF0000"/>
                </a:solidFill>
                <a:latin typeface="Times New Roman" pitchFamily="18" charset="0"/>
                <a:cs typeface="Times New Roman" pitchFamily="18" charset="0"/>
              </a:rPr>
              <a:t>He goes</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Он ходит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She goes</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Она ходит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It (dog)</a:t>
            </a:r>
            <a:r>
              <a:rPr lang="ru-RU"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goes</a:t>
            </a:r>
            <a:r>
              <a:rPr lang="ru-RU" sz="3600" dirty="0">
                <a:latin typeface="Times New Roman" pitchFamily="18" charset="0"/>
                <a:cs typeface="Times New Roman" pitchFamily="18" charset="0"/>
              </a:rPr>
              <a:t>. – Он</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пёс</a:t>
            </a:r>
            <a:r>
              <a:rPr lang="en-US" sz="3600" dirty="0">
                <a:latin typeface="Times New Roman" pitchFamily="18" charset="0"/>
                <a:cs typeface="Times New Roman" pitchFamily="18" charset="0"/>
              </a:rPr>
              <a:t>)</a:t>
            </a:r>
            <a:r>
              <a:rPr lang="ru-RU" sz="3600" dirty="0">
                <a:latin typeface="Times New Roman" pitchFamily="18" charset="0"/>
                <a:cs typeface="Times New Roman" pitchFamily="18" charset="0"/>
              </a:rPr>
              <a:t> ходит.</a:t>
            </a:r>
          </a:p>
          <a:p>
            <a:r>
              <a:rPr lang="en-US" sz="3600" dirty="0">
                <a:latin typeface="Times New Roman" pitchFamily="18" charset="0"/>
                <a:cs typeface="Times New Roman" pitchFamily="18" charset="0"/>
              </a:rPr>
              <a:t>They go. </a:t>
            </a:r>
            <a:r>
              <a:rPr lang="ru-RU" sz="3600" dirty="0">
                <a:latin typeface="Times New Roman" pitchFamily="18" charset="0"/>
                <a:cs typeface="Times New Roman" pitchFamily="18" charset="0"/>
              </a:rPr>
              <a:t>– Они ходят. </a:t>
            </a:r>
          </a:p>
        </p:txBody>
      </p:sp>
      <p:sp>
        <p:nvSpPr>
          <p:cNvPr id="2" name="Прямоугольник 1"/>
          <p:cNvSpPr/>
          <p:nvPr/>
        </p:nvSpPr>
        <p:spPr>
          <a:xfrm>
            <a:off x="6251331" y="1620466"/>
            <a:ext cx="6084277" cy="4031873"/>
          </a:xfrm>
          <a:prstGeom prst="rect">
            <a:avLst/>
          </a:prstGeom>
        </p:spPr>
        <p:txBody>
          <a:bodyPr wrap="square">
            <a:spAutoFit/>
          </a:bodyPr>
          <a:lstStyle/>
          <a:p>
            <a:r>
              <a:rPr lang="en-US" sz="3200" dirty="0">
                <a:latin typeface="Times New Roman" pitchFamily="18" charset="0"/>
                <a:cs typeface="Times New Roman" pitchFamily="18" charset="0"/>
              </a:rPr>
              <a:t>I </a:t>
            </a:r>
            <a:r>
              <a:rPr lang="en-US" sz="3200" b="1" dirty="0">
                <a:solidFill>
                  <a:srgbClr val="FF0000"/>
                </a:solidFill>
                <a:latin typeface="Times New Roman" pitchFamily="18" charset="0"/>
                <a:cs typeface="Times New Roman" pitchFamily="18" charset="0"/>
              </a:rPr>
              <a:t>do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Я не хожу.</a:t>
            </a:r>
          </a:p>
          <a:p>
            <a:r>
              <a:rPr lang="en-US" sz="3200" dirty="0">
                <a:latin typeface="Times New Roman" pitchFamily="18" charset="0"/>
                <a:cs typeface="Times New Roman" pitchFamily="18" charset="0"/>
              </a:rPr>
              <a:t>We </a:t>
            </a:r>
            <a:r>
              <a:rPr lang="en-US" sz="3200" b="1" dirty="0">
                <a:solidFill>
                  <a:srgbClr val="FF0000"/>
                </a:solidFill>
                <a:latin typeface="Times New Roman" pitchFamily="18" charset="0"/>
                <a:cs typeface="Times New Roman" pitchFamily="18" charset="0"/>
              </a:rPr>
              <a:t>do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Мы не ходим.</a:t>
            </a:r>
          </a:p>
          <a:p>
            <a:r>
              <a:rPr lang="en-US" sz="3200" dirty="0">
                <a:latin typeface="Times New Roman" pitchFamily="18" charset="0"/>
                <a:cs typeface="Times New Roman" pitchFamily="18" charset="0"/>
              </a:rPr>
              <a:t>You </a:t>
            </a:r>
            <a:r>
              <a:rPr lang="en-US" sz="3200" b="1" dirty="0">
                <a:solidFill>
                  <a:srgbClr val="FF0000"/>
                </a:solidFill>
                <a:latin typeface="Times New Roman" pitchFamily="18" charset="0"/>
                <a:cs typeface="Times New Roman" pitchFamily="18" charset="0"/>
              </a:rPr>
              <a:t>do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Ты не ходишь.</a:t>
            </a:r>
          </a:p>
          <a:p>
            <a:r>
              <a:rPr lang="en-US" sz="3200" dirty="0">
                <a:latin typeface="Times New Roman" pitchFamily="18" charset="0"/>
                <a:cs typeface="Times New Roman" pitchFamily="18" charset="0"/>
              </a:rPr>
              <a:t>He </a:t>
            </a:r>
            <a:r>
              <a:rPr lang="en-US" sz="3200" b="1" dirty="0">
                <a:solidFill>
                  <a:srgbClr val="FF0000"/>
                </a:solidFill>
                <a:latin typeface="Times New Roman" pitchFamily="18" charset="0"/>
                <a:cs typeface="Times New Roman" pitchFamily="18" charset="0"/>
              </a:rPr>
              <a:t>does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Он не ходит.</a:t>
            </a:r>
          </a:p>
          <a:p>
            <a:r>
              <a:rPr lang="en-US" sz="3200" dirty="0">
                <a:latin typeface="Times New Roman" pitchFamily="18" charset="0"/>
                <a:cs typeface="Times New Roman" pitchFamily="18" charset="0"/>
              </a:rPr>
              <a:t>She </a:t>
            </a:r>
            <a:r>
              <a:rPr lang="en-US" sz="3200" b="1" dirty="0">
                <a:solidFill>
                  <a:srgbClr val="FF0000"/>
                </a:solidFill>
                <a:latin typeface="Times New Roman" pitchFamily="18" charset="0"/>
                <a:cs typeface="Times New Roman" pitchFamily="18" charset="0"/>
              </a:rPr>
              <a:t>does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Она не ходит.</a:t>
            </a:r>
          </a:p>
          <a:p>
            <a:r>
              <a:rPr lang="en-US" sz="3200" dirty="0">
                <a:latin typeface="Times New Roman" pitchFamily="18" charset="0"/>
                <a:cs typeface="Times New Roman" pitchFamily="18" charset="0"/>
              </a:rPr>
              <a:t>It (dog) </a:t>
            </a:r>
            <a:r>
              <a:rPr lang="en-US" sz="3200" b="1" dirty="0">
                <a:solidFill>
                  <a:srgbClr val="FF0000"/>
                </a:solidFill>
                <a:latin typeface="Times New Roman" pitchFamily="18" charset="0"/>
                <a:cs typeface="Times New Roman" pitchFamily="18" charset="0"/>
              </a:rPr>
              <a:t>does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Он (пёс) не ходит.</a:t>
            </a:r>
          </a:p>
          <a:p>
            <a:r>
              <a:rPr lang="en-US" sz="3200" dirty="0">
                <a:latin typeface="Times New Roman" pitchFamily="18" charset="0"/>
                <a:cs typeface="Times New Roman" pitchFamily="18" charset="0"/>
              </a:rPr>
              <a:t>They </a:t>
            </a:r>
            <a:r>
              <a:rPr lang="en-US" sz="3200" b="1" dirty="0">
                <a:solidFill>
                  <a:srgbClr val="FF0000"/>
                </a:solidFill>
                <a:latin typeface="Times New Roman" pitchFamily="18" charset="0"/>
                <a:cs typeface="Times New Roman" pitchFamily="18" charset="0"/>
              </a:rPr>
              <a:t>do not </a:t>
            </a:r>
            <a:r>
              <a:rPr lang="en-US" sz="3200" dirty="0">
                <a:latin typeface="Times New Roman" pitchFamily="18" charset="0"/>
                <a:cs typeface="Times New Roman" pitchFamily="18" charset="0"/>
              </a:rPr>
              <a:t>go. – </a:t>
            </a:r>
            <a:r>
              <a:rPr lang="ru-RU" sz="3200" dirty="0">
                <a:latin typeface="Times New Roman" pitchFamily="18" charset="0"/>
                <a:cs typeface="Times New Roman" pitchFamily="18" charset="0"/>
              </a:rPr>
              <a:t>Они не ходят. </a:t>
            </a:r>
          </a:p>
        </p:txBody>
      </p:sp>
    </p:spTree>
    <p:extLst>
      <p:ext uri="{BB962C8B-B14F-4D97-AF65-F5344CB8AC3E}">
        <p14:creationId xmlns:p14="http://schemas.microsoft.com/office/powerpoint/2010/main" val="78296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06BA6-4267-46C4-9110-CEEB2FB7CD56}"/>
              </a:ext>
            </a:extLst>
          </p:cNvPr>
          <p:cNvSpPr txBox="1"/>
          <p:nvPr/>
        </p:nvSpPr>
        <p:spPr>
          <a:xfrm>
            <a:off x="82192" y="185203"/>
            <a:ext cx="12109807" cy="1754326"/>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Present Simple</a:t>
            </a:r>
            <a:r>
              <a:rPr lang="ru-RU" sz="5400" b="1" dirty="0">
                <a:solidFill>
                  <a:schemeClr val="accent1"/>
                </a:solidFill>
                <a:latin typeface="Times New Roman" panose="02020603050405020304" pitchFamily="18" charset="0"/>
                <a:cs typeface="Times New Roman" panose="02020603050405020304" pitchFamily="18" charset="0"/>
              </a:rPr>
              <a:t> /Настоящее простое время/</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0B0465F-BD93-2478-81F5-85340903DC02}"/>
              </a:ext>
            </a:extLst>
          </p:cNvPr>
          <p:cNvSpPr txBox="1"/>
          <p:nvPr/>
        </p:nvSpPr>
        <p:spPr>
          <a:xfrm>
            <a:off x="821933" y="1861101"/>
            <a:ext cx="10828961" cy="3970318"/>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Используется для описания:</a:t>
            </a:r>
          </a:p>
          <a:p>
            <a:r>
              <a:rPr lang="ru-RU" sz="2800" dirty="0">
                <a:latin typeface="Times New Roman" panose="02020603050405020304" pitchFamily="18" charset="0"/>
                <a:cs typeface="Times New Roman" panose="02020603050405020304" pitchFamily="18" charset="0"/>
              </a:rPr>
              <a:t>- повторяющихся и регулярных действий, привычек;</a:t>
            </a:r>
          </a:p>
          <a:p>
            <a:pPr algn="r"/>
            <a:r>
              <a:rPr lang="ru-RU" sz="2800" dirty="0">
                <a:latin typeface="Times New Roman" panose="02020603050405020304" pitchFamily="18" charset="0"/>
                <a:cs typeface="Times New Roman" panose="02020603050405020304" pitchFamily="18" charset="0"/>
              </a:rPr>
              <a:t>I </a:t>
            </a:r>
            <a:r>
              <a:rPr lang="ru-RU" sz="2800" dirty="0" err="1">
                <a:latin typeface="Times New Roman" panose="02020603050405020304" pitchFamily="18" charset="0"/>
                <a:cs typeface="Times New Roman" panose="02020603050405020304" pitchFamily="18" charset="0"/>
              </a:rPr>
              <a:t>brush</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teeth</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every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day</a:t>
            </a:r>
            <a:r>
              <a:rPr lang="ru-RU" sz="2800" dirty="0">
                <a:latin typeface="Times New Roman" panose="02020603050405020304" pitchFamily="18" charset="0"/>
                <a:cs typeface="Times New Roman" panose="02020603050405020304" pitchFamily="18" charset="0"/>
              </a:rPr>
              <a:t>.</a:t>
            </a:r>
          </a:p>
          <a:p>
            <a:pPr marL="457200" indent="-457200">
              <a:buFontTx/>
              <a:buChar char="-"/>
            </a:pPr>
            <a:r>
              <a:rPr lang="ru-RU" sz="2800" dirty="0">
                <a:latin typeface="Times New Roman" panose="02020603050405020304" pitchFamily="18" charset="0"/>
                <a:cs typeface="Times New Roman" panose="02020603050405020304" pitchFamily="18" charset="0"/>
              </a:rPr>
              <a:t>общеизвестных фактов, законов природы;</a:t>
            </a:r>
          </a:p>
          <a:p>
            <a:pPr algn="r"/>
            <a:r>
              <a:rPr lang="en-US" sz="2800" dirty="0">
                <a:latin typeface="Times New Roman" panose="02020603050405020304" pitchFamily="18" charset="0"/>
                <a:cs typeface="Times New Roman" panose="02020603050405020304" pitchFamily="18" charset="0"/>
              </a:rPr>
              <a:t>The sun is a star.</a:t>
            </a:r>
            <a:endParaRPr lang="ru-RU" sz="2800" dirty="0">
              <a:latin typeface="Times New Roman" panose="02020603050405020304" pitchFamily="18" charset="0"/>
              <a:cs typeface="Times New Roman" panose="02020603050405020304" pitchFamily="18" charset="0"/>
            </a:endParaRPr>
          </a:p>
          <a:p>
            <a:pPr algn="r"/>
            <a:r>
              <a:rPr lang="en-US" sz="2800" dirty="0">
                <a:latin typeface="Times New Roman" panose="02020603050405020304" pitchFamily="18" charset="0"/>
                <a:cs typeface="Times New Roman" panose="02020603050405020304" pitchFamily="18" charset="0"/>
              </a:rPr>
              <a:t>Snow melts at 0 degrees.</a:t>
            </a:r>
          </a:p>
          <a:p>
            <a:r>
              <a:rPr lang="ru-RU" sz="2800" dirty="0">
                <a:latin typeface="Times New Roman" panose="02020603050405020304" pitchFamily="18" charset="0"/>
                <a:cs typeface="Times New Roman" panose="02020603050405020304" pitchFamily="18" charset="0"/>
              </a:rPr>
              <a:t>- действия «сейчас» в самом широком смысле этого слова;</a:t>
            </a:r>
          </a:p>
          <a:p>
            <a:pPr algn="r"/>
            <a:r>
              <a:rPr lang="ru-RU" sz="2800" dirty="0">
                <a:latin typeface="Times New Roman" panose="02020603050405020304" pitchFamily="18" charset="0"/>
                <a:cs typeface="Times New Roman" panose="02020603050405020304" pitchFamily="18" charset="0"/>
              </a:rPr>
              <a:t>I </a:t>
            </a:r>
            <a:r>
              <a:rPr lang="ru-RU" sz="2800" dirty="0" err="1">
                <a:latin typeface="Times New Roman" panose="02020603050405020304" pitchFamily="18" charset="0"/>
                <a:cs typeface="Times New Roman" panose="02020603050405020304" pitchFamily="18" charset="0"/>
              </a:rPr>
              <a:t>study</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English</a:t>
            </a:r>
            <a:r>
              <a:rPr lang="ru-RU" sz="2800" dirty="0">
                <a:latin typeface="Times New Roman" panose="02020603050405020304" pitchFamily="18" charset="0"/>
                <a:cs typeface="Times New Roman" panose="02020603050405020304" pitchFamily="18" charset="0"/>
              </a:rPr>
              <a:t>.</a:t>
            </a:r>
          </a:p>
          <a:p>
            <a:pPr algn="r"/>
            <a:r>
              <a:rPr lang="ru-RU" sz="2800" dirty="0">
                <a:latin typeface="Times New Roman" panose="02020603050405020304" pitchFamily="18" charset="0"/>
                <a:cs typeface="Times New Roman" panose="02020603050405020304" pitchFamily="18" charset="0"/>
              </a:rPr>
              <a:t>I </a:t>
            </a:r>
            <a:r>
              <a:rPr lang="ru-RU" sz="2800" dirty="0" err="1">
                <a:latin typeface="Times New Roman" panose="02020603050405020304" pitchFamily="18" charset="0"/>
                <a:cs typeface="Times New Roman" panose="02020603050405020304" pitchFamily="18" charset="0"/>
              </a:rPr>
              <a:t>live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in</a:t>
            </a:r>
            <a:r>
              <a:rPr lang="ru-RU"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Kachkanar</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829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3C659-8B3D-FAAD-33CE-159F339EB7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685E3C-5B71-E6DF-2C9A-8A37A8D680D2}"/>
              </a:ext>
            </a:extLst>
          </p:cNvPr>
          <p:cNvSpPr txBox="1"/>
          <p:nvPr/>
        </p:nvSpPr>
        <p:spPr>
          <a:xfrm>
            <a:off x="-34249" y="1802057"/>
            <a:ext cx="12226248" cy="452431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My sister (to get up)_______ at six o'clock.</a:t>
            </a:r>
          </a:p>
          <a:p>
            <a:r>
              <a:rPr lang="en-US" sz="3200" dirty="0">
                <a:latin typeface="Times New Roman" panose="02020603050405020304" pitchFamily="18" charset="0"/>
                <a:cs typeface="Times New Roman" panose="02020603050405020304" pitchFamily="18" charset="0"/>
              </a:rPr>
              <a:t>2. She (to go)_________ to the university in the morning.</a:t>
            </a:r>
          </a:p>
          <a:p>
            <a:r>
              <a:rPr lang="en-US" sz="3200" dirty="0">
                <a:latin typeface="Times New Roman" panose="02020603050405020304" pitchFamily="18" charset="0"/>
                <a:cs typeface="Times New Roman" panose="02020603050405020304" pitchFamily="18" charset="0"/>
              </a:rPr>
              <a:t>3. She (to do)__________ her morning exercises every day.</a:t>
            </a:r>
          </a:p>
          <a:p>
            <a:r>
              <a:rPr lang="en-US" sz="3200" dirty="0">
                <a:latin typeface="Times New Roman" panose="02020603050405020304" pitchFamily="18" charset="0"/>
                <a:cs typeface="Times New Roman" panose="02020603050405020304" pitchFamily="18" charset="0"/>
              </a:rPr>
              <a:t>4. For breakfast she (to have) ____ two eggs, a sandwich and a cup of tea.</a:t>
            </a:r>
          </a:p>
          <a:p>
            <a:r>
              <a:rPr lang="en-US" sz="3200" dirty="0">
                <a:latin typeface="Times New Roman" panose="02020603050405020304" pitchFamily="18" charset="0"/>
                <a:cs typeface="Times New Roman" panose="02020603050405020304" pitchFamily="18" charset="0"/>
              </a:rPr>
              <a:t>5. After breakfast she (to go)_________  to the university.</a:t>
            </a:r>
          </a:p>
          <a:p>
            <a:r>
              <a:rPr lang="en-US" sz="3200" dirty="0">
                <a:latin typeface="Times New Roman" panose="02020603050405020304" pitchFamily="18" charset="0"/>
                <a:cs typeface="Times New Roman" panose="02020603050405020304" pitchFamily="18" charset="0"/>
              </a:rPr>
              <a:t>6. It (to take) _______ her two hours to do his homework after classes.</a:t>
            </a:r>
          </a:p>
          <a:p>
            <a:r>
              <a:rPr lang="en-US" sz="3200" dirty="0">
                <a:latin typeface="Times New Roman" panose="02020603050405020304" pitchFamily="18" charset="0"/>
                <a:cs typeface="Times New Roman" panose="02020603050405020304" pitchFamily="18" charset="0"/>
              </a:rPr>
              <a:t>7. She (to speak) ______ English well.</a:t>
            </a:r>
          </a:p>
          <a:p>
            <a:r>
              <a:rPr lang="en-US" sz="3200" dirty="0">
                <a:latin typeface="Times New Roman" panose="02020603050405020304" pitchFamily="18" charset="0"/>
                <a:cs typeface="Times New Roman" panose="02020603050405020304" pitchFamily="18" charset="0"/>
              </a:rPr>
              <a:t>8. In the evening we (to gather)______ in the living-room. </a:t>
            </a:r>
          </a:p>
          <a:p>
            <a:r>
              <a:rPr lang="en-US" sz="3200" dirty="0">
                <a:latin typeface="Times New Roman" panose="02020603050405020304" pitchFamily="18" charset="0"/>
                <a:cs typeface="Times New Roman" panose="02020603050405020304" pitchFamily="18" charset="0"/>
              </a:rPr>
              <a:t>9. We (to watch)__________ TV and talk.</a:t>
            </a:r>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3B8AB2D-7C36-01DA-E3F6-4875C13F1BE7}"/>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980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32D50-29AE-5542-28D8-4B77671F46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794F8F-8F60-A6D5-F03E-2EE8A30DC774}"/>
              </a:ext>
            </a:extLst>
          </p:cNvPr>
          <p:cNvSpPr txBox="1"/>
          <p:nvPr/>
        </p:nvSpPr>
        <p:spPr>
          <a:xfrm>
            <a:off x="410967" y="988203"/>
            <a:ext cx="11620072" cy="5509200"/>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Расставьте правильно </a:t>
            </a:r>
            <a:r>
              <a:rPr lang="en-US" sz="3200" dirty="0" err="1">
                <a:latin typeface="Times New Roman" panose="02020603050405020304" pitchFamily="18" charset="0"/>
                <a:cs typeface="Times New Roman" panose="02020603050405020304" pitchFamily="18" charset="0"/>
              </a:rPr>
              <a:t>формы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времени</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Запишите все предложения в отрицательной форме.</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indent="457200"/>
            <a:r>
              <a:rPr lang="en-US" sz="3200" dirty="0">
                <a:latin typeface="Times New Roman" panose="02020603050405020304" pitchFamily="18" charset="0"/>
                <a:cs typeface="Times New Roman" panose="02020603050405020304" pitchFamily="18" charset="0"/>
              </a:rPr>
              <a:t>I (to get up) at 7.30. We (to eat) breakfast, (to brush) teeth and (to go) to the classes. We (to have) English classes every day. After classes we (to play) the games.</a:t>
            </a:r>
          </a:p>
          <a:p>
            <a:pPr indent="457200"/>
            <a:r>
              <a:rPr lang="en-US" sz="3200" dirty="0">
                <a:latin typeface="Times New Roman" panose="02020603050405020304" pitchFamily="18" charset="0"/>
                <a:cs typeface="Times New Roman" panose="02020603050405020304" pitchFamily="18" charset="0"/>
              </a:rPr>
              <a:t>I (to live) with a friend here. He (to speak) English very well. He (to have) a big family and they (to call) him very often. We (to play) with other children.</a:t>
            </a:r>
          </a:p>
          <a:p>
            <a:pPr indent="457200"/>
            <a:r>
              <a:rPr lang="en-US" sz="3200" dirty="0">
                <a:latin typeface="Times New Roman" panose="02020603050405020304" pitchFamily="18" charset="0"/>
                <a:cs typeface="Times New Roman" panose="02020603050405020304" pitchFamily="18" charset="0"/>
              </a:rPr>
              <a:t>In the evenings we (to sit) near the fire and our teacher (to sing) songs. We (to get) bored here. I (to like) this place very much.</a:t>
            </a:r>
          </a:p>
        </p:txBody>
      </p:sp>
      <p:sp>
        <p:nvSpPr>
          <p:cNvPr id="4" name="TextBox 3">
            <a:extLst>
              <a:ext uri="{FF2B5EF4-FFF2-40B4-BE49-F238E27FC236}">
                <a16:creationId xmlns:a16="http://schemas.microsoft.com/office/drawing/2014/main" id="{6C69CE51-CF5C-3FC8-3659-565C21135A2F}"/>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250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30E5-AAF3-C44B-B9DD-D3847A166B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4CE24A-38D7-8B6E-73C4-014614D5D4D2}"/>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Negative sentences in the Past Simple </a:t>
            </a:r>
          </a:p>
          <a:p>
            <a:pPr algn="ctr"/>
            <a:r>
              <a:rPr lang="ru-RU" sz="3600" b="1" dirty="0">
                <a:solidFill>
                  <a:schemeClr val="accent1"/>
                </a:solidFill>
                <a:latin typeface="Times New Roman" panose="02020603050405020304" pitchFamily="18" charset="0"/>
                <a:cs typeface="Times New Roman" panose="02020603050405020304" pitchFamily="18" charset="0"/>
              </a:rPr>
              <a:t>/Отрицательные предложения в прошедшем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8858974-0420-B2E9-A4FB-F4740C567C12}"/>
              </a:ext>
            </a:extLst>
          </p:cNvPr>
          <p:cNvSpPr txBox="1"/>
          <p:nvPr/>
        </p:nvSpPr>
        <p:spPr>
          <a:xfrm>
            <a:off x="723014" y="1887123"/>
            <a:ext cx="11196084" cy="646331"/>
          </a:xfrm>
          <a:prstGeom prst="rect">
            <a:avLst/>
          </a:prstGeom>
          <a:noFill/>
        </p:spPr>
        <p:txBody>
          <a:bodyPr wrap="square">
            <a:spAutoFit/>
          </a:bodyPr>
          <a:lstStyle/>
          <a:p>
            <a:pPr algn="ctr"/>
            <a:r>
              <a:rPr lang="ru-RU" sz="3600" b="1" dirty="0">
                <a:latin typeface="Times New Roman" panose="02020603050405020304" pitchFamily="18" charset="0"/>
                <a:cs typeface="Times New Roman" panose="02020603050405020304" pitchFamily="18" charset="0"/>
              </a:rPr>
              <a:t>The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d</a:t>
            </a:r>
            <a:r>
              <a:rPr lang="en-US" sz="3600" b="1" dirty="0" err="1">
                <a:latin typeface="Times New Roman" panose="02020603050405020304" pitchFamily="18" charset="0"/>
                <a:cs typeface="Times New Roman" panose="02020603050405020304" pitchFamily="18" charset="0"/>
              </a:rPr>
              <a:t>i</a:t>
            </a:r>
            <a:r>
              <a:rPr lang="ru-RU" sz="3600" b="1" dirty="0">
                <a:latin typeface="Times New Roman" panose="02020603050405020304" pitchFamily="18" charset="0"/>
                <a:cs typeface="Times New Roman" panose="02020603050405020304" pitchFamily="18" charset="0"/>
              </a:rPr>
              <a:t>d + </a:t>
            </a:r>
            <a:r>
              <a:rPr lang="ru-RU" sz="3600" b="1" dirty="0" err="1">
                <a:latin typeface="Times New Roman" panose="02020603050405020304" pitchFamily="18" charset="0"/>
                <a:cs typeface="Times New Roman" panose="02020603050405020304" pitchFamily="18" charset="0"/>
              </a:rPr>
              <a:t>not</a:t>
            </a:r>
            <a:r>
              <a:rPr lang="ru-RU" sz="3600" b="1" dirty="0">
                <a:latin typeface="Times New Roman" panose="02020603050405020304" pitchFamily="18" charset="0"/>
                <a:cs typeface="Times New Roman" panose="02020603050405020304" pitchFamily="18" charset="0"/>
              </a:rPr>
              <a:t> + V1</a:t>
            </a:r>
          </a:p>
        </p:txBody>
      </p:sp>
      <p:sp>
        <p:nvSpPr>
          <p:cNvPr id="2" name="Овал 1">
            <a:extLst>
              <a:ext uri="{FF2B5EF4-FFF2-40B4-BE49-F238E27FC236}">
                <a16:creationId xmlns:a16="http://schemas.microsoft.com/office/drawing/2014/main" id="{797C14AA-41F5-CF8E-D6B5-3820776EE0D4}"/>
              </a:ext>
            </a:extLst>
          </p:cNvPr>
          <p:cNvSpPr/>
          <p:nvPr/>
        </p:nvSpPr>
        <p:spPr>
          <a:xfrm>
            <a:off x="2135369" y="2478074"/>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C1EFE03A-A53F-AB93-5810-B0989F75AFC1}"/>
              </a:ext>
            </a:extLst>
          </p:cNvPr>
          <p:cNvSpPr/>
          <p:nvPr/>
        </p:nvSpPr>
        <p:spPr>
          <a:xfrm>
            <a:off x="2135369" y="4165684"/>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7DC06D02-19E3-98CE-9E29-400A5FCB7599}"/>
              </a:ext>
            </a:extLst>
          </p:cNvPr>
          <p:cNvPicPr>
            <a:picLocks noChangeAspect="1"/>
          </p:cNvPicPr>
          <p:nvPr/>
        </p:nvPicPr>
        <p:blipFill>
          <a:blip r:embed="rId2"/>
          <a:stretch>
            <a:fillRect/>
          </a:stretch>
        </p:blipFill>
        <p:spPr>
          <a:xfrm>
            <a:off x="4137834" y="3776957"/>
            <a:ext cx="666307" cy="666307"/>
          </a:xfrm>
          <a:prstGeom prst="rect">
            <a:avLst/>
          </a:prstGeom>
        </p:spPr>
      </p:pic>
      <p:sp>
        <p:nvSpPr>
          <p:cNvPr id="8" name="Овал 7">
            <a:extLst>
              <a:ext uri="{FF2B5EF4-FFF2-40B4-BE49-F238E27FC236}">
                <a16:creationId xmlns:a16="http://schemas.microsoft.com/office/drawing/2014/main" id="{BE137E2F-46C7-304A-C449-25F562908C44}"/>
              </a:ext>
            </a:extLst>
          </p:cNvPr>
          <p:cNvSpPr/>
          <p:nvPr/>
        </p:nvSpPr>
        <p:spPr>
          <a:xfrm>
            <a:off x="5209066" y="3602996"/>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Did</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E88A1D75-1DCF-8271-C860-C82929003969}"/>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0" name="Овал 9">
            <a:extLst>
              <a:ext uri="{FF2B5EF4-FFF2-40B4-BE49-F238E27FC236}">
                <a16:creationId xmlns:a16="http://schemas.microsoft.com/office/drawing/2014/main" id="{A24A02AD-4A59-782F-5B7C-D5E92235B19E}"/>
              </a:ext>
            </a:extLst>
          </p:cNvPr>
          <p:cNvSpPr/>
          <p:nvPr/>
        </p:nvSpPr>
        <p:spPr>
          <a:xfrm>
            <a:off x="7748475" y="3552111"/>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Not  </a:t>
            </a:r>
            <a:endParaRPr lang="ru-RU" sz="20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0AC9380A-87A2-4B72-1122-C156E89132EC}"/>
              </a:ext>
            </a:extLst>
          </p:cNvPr>
          <p:cNvPicPr>
            <a:picLocks noChangeAspect="1"/>
          </p:cNvPicPr>
          <p:nvPr/>
        </p:nvPicPr>
        <p:blipFill>
          <a:blip r:embed="rId2"/>
          <a:stretch>
            <a:fillRect/>
          </a:stretch>
        </p:blipFill>
        <p:spPr>
          <a:xfrm>
            <a:off x="9212224" y="3763986"/>
            <a:ext cx="666307" cy="666307"/>
          </a:xfrm>
          <a:prstGeom prst="rect">
            <a:avLst/>
          </a:prstGeom>
        </p:spPr>
      </p:pic>
      <p:sp>
        <p:nvSpPr>
          <p:cNvPr id="12" name="Овал 11">
            <a:extLst>
              <a:ext uri="{FF2B5EF4-FFF2-40B4-BE49-F238E27FC236}">
                <a16:creationId xmlns:a16="http://schemas.microsoft.com/office/drawing/2014/main" id="{E84F9F6E-21A5-44F7-A4C4-51C0148D6C3F}"/>
              </a:ext>
            </a:extLst>
          </p:cNvPr>
          <p:cNvSpPr/>
          <p:nvPr/>
        </p:nvSpPr>
        <p:spPr>
          <a:xfrm>
            <a:off x="10287884" y="3539140"/>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7169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94475-DE93-3D35-F2B4-2AF4AE2EC4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B0B318-0FC5-2E09-79FC-C399F1BAAEBE}"/>
              </a:ext>
            </a:extLst>
          </p:cNvPr>
          <p:cNvSpPr txBox="1"/>
          <p:nvPr/>
        </p:nvSpPr>
        <p:spPr>
          <a:xfrm>
            <a:off x="82192" y="1031927"/>
            <a:ext cx="12226248" cy="6001643"/>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My sister </a:t>
            </a:r>
            <a:r>
              <a:rPr lang="en-US" sz="3200" b="1" u="sng" dirty="0">
                <a:latin typeface="Times New Roman" panose="02020603050405020304" pitchFamily="18" charset="0"/>
                <a:cs typeface="Times New Roman" panose="02020603050405020304" pitchFamily="18" charset="0"/>
              </a:rPr>
              <a:t>did not get up </a:t>
            </a:r>
            <a:r>
              <a:rPr lang="en-US" sz="3200" dirty="0">
                <a:latin typeface="Times New Roman" panose="02020603050405020304" pitchFamily="18" charset="0"/>
                <a:cs typeface="Times New Roman" panose="02020603050405020304" pitchFamily="18" charset="0"/>
              </a:rPr>
              <a:t>at six o'clock last year.</a:t>
            </a:r>
          </a:p>
          <a:p>
            <a:r>
              <a:rPr lang="en-US" sz="3200" dirty="0">
                <a:latin typeface="Times New Roman" panose="02020603050405020304" pitchFamily="18" charset="0"/>
                <a:cs typeface="Times New Roman" panose="02020603050405020304" pitchFamily="18" charset="0"/>
              </a:rPr>
              <a:t>2. She (to go)_________ to the university last year.</a:t>
            </a:r>
          </a:p>
          <a:p>
            <a:r>
              <a:rPr lang="en-US" sz="3200" dirty="0">
                <a:latin typeface="Times New Roman" panose="02020603050405020304" pitchFamily="18" charset="0"/>
                <a:cs typeface="Times New Roman" panose="02020603050405020304" pitchFamily="18" charset="0"/>
              </a:rPr>
              <a:t>3. She (to speak) ______ English two hours ago.</a:t>
            </a:r>
          </a:p>
          <a:p>
            <a:r>
              <a:rPr lang="en-US" sz="3200" dirty="0">
                <a:latin typeface="Times New Roman" panose="02020603050405020304" pitchFamily="18" charset="0"/>
                <a:cs typeface="Times New Roman" panose="02020603050405020304" pitchFamily="18" charset="0"/>
              </a:rPr>
              <a:t>4. Yesterday we (to watch)__________ TV and (to talk)___________.</a:t>
            </a:r>
          </a:p>
          <a:p>
            <a:r>
              <a:rPr lang="en-US" sz="3200" dirty="0">
                <a:latin typeface="Times New Roman" panose="02020603050405020304" pitchFamily="18" charset="0"/>
                <a:cs typeface="Times New Roman" panose="02020603050405020304" pitchFamily="18" charset="0"/>
              </a:rPr>
              <a:t>5. Mary (to finish) _______ school 10 years ago.</a:t>
            </a:r>
          </a:p>
          <a:p>
            <a:r>
              <a:rPr lang="en-US" sz="3200" dirty="0">
                <a:latin typeface="Times New Roman" panose="02020603050405020304" pitchFamily="18" charset="0"/>
                <a:cs typeface="Times New Roman" panose="02020603050405020304" pitchFamily="18" charset="0"/>
              </a:rPr>
              <a:t>6. Last weekend they (to go) _________ to the sea.</a:t>
            </a:r>
          </a:p>
          <a:p>
            <a:r>
              <a:rPr lang="en-US" sz="3200" dirty="0">
                <a:latin typeface="Times New Roman" panose="02020603050405020304" pitchFamily="18" charset="0"/>
                <a:cs typeface="Times New Roman" panose="02020603050405020304" pitchFamily="18" charset="0"/>
              </a:rPr>
              <a:t>7. John (leave) __________ his bag in the library last Monday.</a:t>
            </a:r>
          </a:p>
          <a:p>
            <a:r>
              <a:rPr lang="en-US" sz="3200" dirty="0">
                <a:latin typeface="Times New Roman" panose="02020603050405020304" pitchFamily="18" charset="0"/>
                <a:cs typeface="Times New Roman" panose="02020603050405020304" pitchFamily="18" charset="0"/>
              </a:rPr>
              <a:t>8. She (to visit) _____________ her best friend yesterday evening.</a:t>
            </a:r>
          </a:p>
          <a:p>
            <a:r>
              <a:rPr lang="en-US" sz="3200" dirty="0">
                <a:latin typeface="Times New Roman" panose="02020603050405020304" pitchFamily="18" charset="0"/>
                <a:cs typeface="Times New Roman" panose="02020603050405020304" pitchFamily="18" charset="0"/>
              </a:rPr>
              <a:t>9. We (to play) ____________ with other children last Sunday.</a:t>
            </a:r>
          </a:p>
          <a:p>
            <a:r>
              <a:rPr lang="en-US" sz="3200" dirty="0">
                <a:latin typeface="Times New Roman" panose="02020603050405020304" pitchFamily="18" charset="0"/>
                <a:cs typeface="Times New Roman" panose="02020603050405020304" pitchFamily="18" charset="0"/>
              </a:rPr>
              <a:t>10. Yesterday we (to eat) _______ breakfast, (to brush) _______ teeth and (to go) __________ to the classes. </a:t>
            </a:r>
          </a:p>
          <a:p>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BC18D23-DB71-4370-6C51-3A042A88329E}"/>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67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1AB2D-8549-02A0-9EB4-63B19CAB2B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B0EEBF-1867-4426-17A1-21B79BB0E045}"/>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Negative sentences in the Future Simple </a:t>
            </a:r>
          </a:p>
          <a:p>
            <a:pPr algn="ctr"/>
            <a:r>
              <a:rPr lang="ru-RU" sz="3600" b="1" dirty="0">
                <a:solidFill>
                  <a:schemeClr val="accent1"/>
                </a:solidFill>
                <a:latin typeface="Times New Roman" panose="02020603050405020304" pitchFamily="18" charset="0"/>
                <a:cs typeface="Times New Roman" panose="02020603050405020304" pitchFamily="18" charset="0"/>
              </a:rPr>
              <a:t>/Отрицательные предложения в будущем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0140095-1B48-0981-4D33-0ABE93BDB99D}"/>
              </a:ext>
            </a:extLst>
          </p:cNvPr>
          <p:cNvSpPr txBox="1"/>
          <p:nvPr/>
        </p:nvSpPr>
        <p:spPr>
          <a:xfrm>
            <a:off x="723014" y="1887123"/>
            <a:ext cx="11196084" cy="646331"/>
          </a:xfrm>
          <a:prstGeom prst="rect">
            <a:avLst/>
          </a:prstGeom>
          <a:noFill/>
        </p:spPr>
        <p:txBody>
          <a:bodyPr wrap="square">
            <a:spAutoFit/>
          </a:bodyPr>
          <a:lstStyle/>
          <a:p>
            <a:pPr algn="ctr"/>
            <a:r>
              <a:rPr lang="ru-RU" sz="3600" b="1" dirty="0">
                <a:latin typeface="Times New Roman" panose="02020603050405020304" pitchFamily="18" charset="0"/>
                <a:cs typeface="Times New Roman" panose="02020603050405020304" pitchFamily="18" charset="0"/>
              </a:rPr>
              <a:t>The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a:t>
            </a:r>
            <a:r>
              <a:rPr lang="en-US" sz="3600" b="1" dirty="0">
                <a:latin typeface="Times New Roman" panose="02020603050405020304" pitchFamily="18" charset="0"/>
                <a:cs typeface="Times New Roman" panose="02020603050405020304" pitchFamily="18" charset="0"/>
              </a:rPr>
              <a:t>will</a:t>
            </a:r>
            <a:r>
              <a:rPr lang="ru-RU" sz="3600" b="1" dirty="0">
                <a:latin typeface="Times New Roman" panose="02020603050405020304" pitchFamily="18" charset="0"/>
                <a:cs typeface="Times New Roman" panose="02020603050405020304" pitchFamily="18" charset="0"/>
              </a:rPr>
              <a:t> + </a:t>
            </a:r>
            <a:r>
              <a:rPr lang="ru-RU" sz="3600" b="1" dirty="0" err="1">
                <a:latin typeface="Times New Roman" panose="02020603050405020304" pitchFamily="18" charset="0"/>
                <a:cs typeface="Times New Roman" panose="02020603050405020304" pitchFamily="18" charset="0"/>
              </a:rPr>
              <a:t>not</a:t>
            </a:r>
            <a:r>
              <a:rPr lang="ru-RU" sz="3600" b="1" dirty="0">
                <a:latin typeface="Times New Roman" panose="02020603050405020304" pitchFamily="18" charset="0"/>
                <a:cs typeface="Times New Roman" panose="02020603050405020304" pitchFamily="18" charset="0"/>
              </a:rPr>
              <a:t> + V1</a:t>
            </a:r>
          </a:p>
        </p:txBody>
      </p:sp>
      <p:sp>
        <p:nvSpPr>
          <p:cNvPr id="2" name="Овал 1">
            <a:extLst>
              <a:ext uri="{FF2B5EF4-FFF2-40B4-BE49-F238E27FC236}">
                <a16:creationId xmlns:a16="http://schemas.microsoft.com/office/drawing/2014/main" id="{754DF274-E75D-32EA-E163-74931C1F7DD2}"/>
              </a:ext>
            </a:extLst>
          </p:cNvPr>
          <p:cNvSpPr/>
          <p:nvPr/>
        </p:nvSpPr>
        <p:spPr>
          <a:xfrm>
            <a:off x="2135369" y="2478074"/>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C223E440-D8EE-2DE4-1971-99DB0296443B}"/>
              </a:ext>
            </a:extLst>
          </p:cNvPr>
          <p:cNvSpPr/>
          <p:nvPr/>
        </p:nvSpPr>
        <p:spPr>
          <a:xfrm>
            <a:off x="2135369" y="4165684"/>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3BB75827-5A95-3995-92C5-714301B832B5}"/>
              </a:ext>
            </a:extLst>
          </p:cNvPr>
          <p:cNvPicPr>
            <a:picLocks noChangeAspect="1"/>
          </p:cNvPicPr>
          <p:nvPr/>
        </p:nvPicPr>
        <p:blipFill>
          <a:blip r:embed="rId2"/>
          <a:stretch>
            <a:fillRect/>
          </a:stretch>
        </p:blipFill>
        <p:spPr>
          <a:xfrm>
            <a:off x="4137834" y="3776957"/>
            <a:ext cx="666307" cy="666307"/>
          </a:xfrm>
          <a:prstGeom prst="rect">
            <a:avLst/>
          </a:prstGeom>
        </p:spPr>
      </p:pic>
      <p:sp>
        <p:nvSpPr>
          <p:cNvPr id="8" name="Овал 7">
            <a:extLst>
              <a:ext uri="{FF2B5EF4-FFF2-40B4-BE49-F238E27FC236}">
                <a16:creationId xmlns:a16="http://schemas.microsoft.com/office/drawing/2014/main" id="{369F00D1-A958-2AA8-8090-442ABC8D1651}"/>
              </a:ext>
            </a:extLst>
          </p:cNvPr>
          <p:cNvSpPr/>
          <p:nvPr/>
        </p:nvSpPr>
        <p:spPr>
          <a:xfrm>
            <a:off x="5209066" y="3602996"/>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Will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53207ADC-C18B-ED98-7AB7-9603525B7374}"/>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0" name="Овал 9">
            <a:extLst>
              <a:ext uri="{FF2B5EF4-FFF2-40B4-BE49-F238E27FC236}">
                <a16:creationId xmlns:a16="http://schemas.microsoft.com/office/drawing/2014/main" id="{B58FFD44-90FA-5B3C-CA43-67B74F417A2D}"/>
              </a:ext>
            </a:extLst>
          </p:cNvPr>
          <p:cNvSpPr/>
          <p:nvPr/>
        </p:nvSpPr>
        <p:spPr>
          <a:xfrm>
            <a:off x="7748475" y="3552111"/>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Not  </a:t>
            </a:r>
            <a:endParaRPr lang="ru-RU" sz="2000" dirty="0">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EABB4C02-8FFA-4CFC-F621-97356BC05804}"/>
              </a:ext>
            </a:extLst>
          </p:cNvPr>
          <p:cNvPicPr>
            <a:picLocks noChangeAspect="1"/>
          </p:cNvPicPr>
          <p:nvPr/>
        </p:nvPicPr>
        <p:blipFill>
          <a:blip r:embed="rId2"/>
          <a:stretch>
            <a:fillRect/>
          </a:stretch>
        </p:blipFill>
        <p:spPr>
          <a:xfrm>
            <a:off x="9212224" y="3763986"/>
            <a:ext cx="666307" cy="666307"/>
          </a:xfrm>
          <a:prstGeom prst="rect">
            <a:avLst/>
          </a:prstGeom>
        </p:spPr>
      </p:pic>
      <p:sp>
        <p:nvSpPr>
          <p:cNvPr id="12" name="Овал 11">
            <a:extLst>
              <a:ext uri="{FF2B5EF4-FFF2-40B4-BE49-F238E27FC236}">
                <a16:creationId xmlns:a16="http://schemas.microsoft.com/office/drawing/2014/main" id="{D4DABDED-BA73-BA27-DAA3-805D56FD9964}"/>
              </a:ext>
            </a:extLst>
          </p:cNvPr>
          <p:cNvSpPr/>
          <p:nvPr/>
        </p:nvSpPr>
        <p:spPr>
          <a:xfrm>
            <a:off x="10287884" y="3539140"/>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162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5BA1-82D1-35B1-E57C-C563D0F735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F03173-D974-C62F-9847-515E15638A6E}"/>
              </a:ext>
            </a:extLst>
          </p:cNvPr>
          <p:cNvSpPr txBox="1"/>
          <p:nvPr/>
        </p:nvSpPr>
        <p:spPr>
          <a:xfrm>
            <a:off x="380144" y="1563555"/>
            <a:ext cx="10901000" cy="501675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Her father </a:t>
            </a:r>
            <a:r>
              <a:rPr lang="en-US" sz="3200" b="1" u="sng" dirty="0">
                <a:latin typeface="Times New Roman" panose="02020603050405020304" pitchFamily="18" charset="0"/>
                <a:cs typeface="Times New Roman" panose="02020603050405020304" pitchFamily="18" charset="0"/>
              </a:rPr>
              <a:t>will not work </a:t>
            </a:r>
            <a:r>
              <a:rPr lang="en-US" sz="3200" dirty="0">
                <a:latin typeface="Times New Roman" panose="02020603050405020304" pitchFamily="18" charset="0"/>
                <a:cs typeface="Times New Roman" panose="02020603050405020304" pitchFamily="18" charset="0"/>
              </a:rPr>
              <a:t>in 20</a:t>
            </a:r>
            <a:r>
              <a:rPr lang="ru-RU" sz="32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0.</a:t>
            </a:r>
          </a:p>
          <a:p>
            <a:r>
              <a:rPr lang="en-US" sz="3200" dirty="0">
                <a:latin typeface="Times New Roman" panose="02020603050405020304" pitchFamily="18" charset="0"/>
                <a:cs typeface="Times New Roman" panose="02020603050405020304" pitchFamily="18" charset="0"/>
              </a:rPr>
              <a:t>2. Her mother (stay) __________ tomorrow.</a:t>
            </a:r>
          </a:p>
          <a:p>
            <a:r>
              <a:rPr lang="en-US" sz="3200" dirty="0">
                <a:latin typeface="Times New Roman" panose="02020603050405020304" pitchFamily="18" charset="0"/>
                <a:cs typeface="Times New Roman" panose="02020603050405020304" pitchFamily="18" charset="0"/>
              </a:rPr>
              <a:t>3. Masha (drink) ________ tea tonight.</a:t>
            </a:r>
          </a:p>
          <a:p>
            <a:r>
              <a:rPr lang="en-US" sz="3200" dirty="0">
                <a:latin typeface="Times New Roman" panose="02020603050405020304" pitchFamily="18" charset="0"/>
                <a:cs typeface="Times New Roman" panose="02020603050405020304" pitchFamily="18" charset="0"/>
              </a:rPr>
              <a:t>4. And her parents (drink) ___________ coffee next week.</a:t>
            </a:r>
          </a:p>
          <a:p>
            <a:r>
              <a:rPr lang="en-US" sz="3200" dirty="0">
                <a:latin typeface="Times New Roman" panose="02020603050405020304" pitchFamily="18" charset="0"/>
                <a:cs typeface="Times New Roman" panose="02020603050405020304" pitchFamily="18" charset="0"/>
              </a:rPr>
              <a:t>5. The road to the school (take) _________ a lot of time in the future.</a:t>
            </a:r>
          </a:p>
          <a:p>
            <a:r>
              <a:rPr lang="en-US" sz="3200" dirty="0">
                <a:latin typeface="Times New Roman" panose="02020603050405020304" pitchFamily="18" charset="0"/>
                <a:cs typeface="Times New Roman" panose="02020603050405020304" pitchFamily="18" charset="0"/>
              </a:rPr>
              <a:t>6. They (go) ___________ on a bus next year.</a:t>
            </a:r>
          </a:p>
          <a:p>
            <a:r>
              <a:rPr lang="en-US" sz="3200" dirty="0">
                <a:latin typeface="Times New Roman" panose="02020603050405020304" pitchFamily="18" charset="0"/>
                <a:cs typeface="Times New Roman" panose="02020603050405020304" pitchFamily="18" charset="0"/>
              </a:rPr>
              <a:t>7. Masha (sit) ___________ with Natasha in an hour.</a:t>
            </a:r>
          </a:p>
          <a:p>
            <a:r>
              <a:rPr lang="en-US" sz="3200" dirty="0">
                <a:latin typeface="Times New Roman" panose="02020603050405020304" pitchFamily="18" charset="0"/>
                <a:cs typeface="Times New Roman" panose="02020603050405020304" pitchFamily="18" charset="0"/>
              </a:rPr>
              <a:t>8. They (talk) _____ about their </a:t>
            </a:r>
            <a:r>
              <a:rPr lang="en-US" sz="3200" dirty="0" err="1">
                <a:latin typeface="Times New Roman" panose="02020603050405020304" pitchFamily="18" charset="0"/>
                <a:cs typeface="Times New Roman" panose="02020603050405020304" pitchFamily="18" charset="0"/>
              </a:rPr>
              <a:t>favourite</a:t>
            </a:r>
            <a:r>
              <a:rPr lang="en-US" sz="3200" dirty="0">
                <a:latin typeface="Times New Roman" panose="02020603050405020304" pitchFamily="18" charset="0"/>
                <a:cs typeface="Times New Roman" panose="02020603050405020304" pitchFamily="18" charset="0"/>
              </a:rPr>
              <a:t> cartoons the day after tomorrow .</a:t>
            </a:r>
          </a:p>
        </p:txBody>
      </p:sp>
      <p:sp>
        <p:nvSpPr>
          <p:cNvPr id="4" name="TextBox 3">
            <a:extLst>
              <a:ext uri="{FF2B5EF4-FFF2-40B4-BE49-F238E27FC236}">
                <a16:creationId xmlns:a16="http://schemas.microsoft.com/office/drawing/2014/main" id="{16ABDB22-ABB3-1931-F74E-9A4F6C35EF22}"/>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912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008A-6558-74B2-901E-2CCA1273C9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CAA854-7CCC-D1D7-9FE0-607B444FA5DB}"/>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Interrogative sentences in the Present Simple </a:t>
            </a:r>
          </a:p>
          <a:p>
            <a:pPr algn="ctr"/>
            <a:r>
              <a:rPr lang="ru-RU" sz="3600" b="1" dirty="0">
                <a:solidFill>
                  <a:schemeClr val="accent1"/>
                </a:solidFill>
                <a:latin typeface="Times New Roman" panose="02020603050405020304" pitchFamily="18" charset="0"/>
                <a:cs typeface="Times New Roman" panose="02020603050405020304" pitchFamily="18" charset="0"/>
              </a:rPr>
              <a:t>/Вопросительные предложения в настоящем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28F6065-2B0A-15D6-C21F-954CCF3DB871}"/>
              </a:ext>
            </a:extLst>
          </p:cNvPr>
          <p:cNvSpPr txBox="1"/>
          <p:nvPr/>
        </p:nvSpPr>
        <p:spPr>
          <a:xfrm>
            <a:off x="723014" y="1887123"/>
            <a:ext cx="11196084"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Do / Does + t</a:t>
            </a:r>
            <a:r>
              <a:rPr lang="ru-RU" sz="3600" b="1" dirty="0" err="1">
                <a:latin typeface="Times New Roman" panose="02020603050405020304" pitchFamily="18" charset="0"/>
                <a:cs typeface="Times New Roman" panose="02020603050405020304" pitchFamily="18" charset="0"/>
              </a:rPr>
              <a:t>he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V1</a:t>
            </a:r>
            <a:r>
              <a:rPr lang="en-US" sz="3600" b="1" dirty="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2" name="Овал 1">
            <a:extLst>
              <a:ext uri="{FF2B5EF4-FFF2-40B4-BE49-F238E27FC236}">
                <a16:creationId xmlns:a16="http://schemas.microsoft.com/office/drawing/2014/main" id="{822A2025-FFCB-292A-2AF3-DDE516A58781}"/>
              </a:ext>
            </a:extLst>
          </p:cNvPr>
          <p:cNvSpPr/>
          <p:nvPr/>
        </p:nvSpPr>
        <p:spPr>
          <a:xfrm>
            <a:off x="5023882" y="2577520"/>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5247F174-BEB3-7B64-A2EF-E0C2C1E6F9B8}"/>
              </a:ext>
            </a:extLst>
          </p:cNvPr>
          <p:cNvSpPr/>
          <p:nvPr/>
        </p:nvSpPr>
        <p:spPr>
          <a:xfrm>
            <a:off x="5003060" y="4266694"/>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044FF533-EC5B-B06F-B14D-326FFEFAF7AC}"/>
              </a:ext>
            </a:extLst>
          </p:cNvPr>
          <p:cNvPicPr>
            <a:picLocks noChangeAspect="1"/>
          </p:cNvPicPr>
          <p:nvPr/>
        </p:nvPicPr>
        <p:blipFill>
          <a:blip r:embed="rId2"/>
          <a:stretch>
            <a:fillRect/>
          </a:stretch>
        </p:blipFill>
        <p:spPr>
          <a:xfrm>
            <a:off x="3948222" y="3861093"/>
            <a:ext cx="666307" cy="666307"/>
          </a:xfrm>
          <a:prstGeom prst="rect">
            <a:avLst/>
          </a:prstGeom>
        </p:spPr>
      </p:pic>
      <p:sp>
        <p:nvSpPr>
          <p:cNvPr id="7" name="Овал 6">
            <a:extLst>
              <a:ext uri="{FF2B5EF4-FFF2-40B4-BE49-F238E27FC236}">
                <a16:creationId xmlns:a16="http://schemas.microsoft.com/office/drawing/2014/main" id="{62CFFF71-FC6A-6981-9EA1-4B18B3CE04E2}"/>
              </a:ext>
            </a:extLst>
          </p:cNvPr>
          <p:cNvSpPr/>
          <p:nvPr/>
        </p:nvSpPr>
        <p:spPr>
          <a:xfrm>
            <a:off x="2481925" y="2870999"/>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Do </a:t>
            </a:r>
            <a:endParaRPr lang="ru-RU" sz="2000" dirty="0">
              <a:latin typeface="Times New Roman" panose="02020603050405020304" pitchFamily="18" charset="0"/>
              <a:cs typeface="Times New Roman" panose="02020603050405020304" pitchFamily="18" charset="0"/>
            </a:endParaRPr>
          </a:p>
        </p:txBody>
      </p:sp>
      <p:sp>
        <p:nvSpPr>
          <p:cNvPr id="8" name="Овал 7">
            <a:extLst>
              <a:ext uri="{FF2B5EF4-FFF2-40B4-BE49-F238E27FC236}">
                <a16:creationId xmlns:a16="http://schemas.microsoft.com/office/drawing/2014/main" id="{D8E5EC87-88E4-BA26-688E-9034364E34E1}"/>
              </a:ext>
            </a:extLst>
          </p:cNvPr>
          <p:cNvSpPr/>
          <p:nvPr/>
        </p:nvSpPr>
        <p:spPr>
          <a:xfrm>
            <a:off x="2481925" y="4557794"/>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Does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0272805-46D1-851A-03EA-A1296C75B15E}"/>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2" name="Овал 11">
            <a:extLst>
              <a:ext uri="{FF2B5EF4-FFF2-40B4-BE49-F238E27FC236}">
                <a16:creationId xmlns:a16="http://schemas.microsoft.com/office/drawing/2014/main" id="{80B98421-0A18-60FE-78F7-906B57137BF5}"/>
              </a:ext>
            </a:extLst>
          </p:cNvPr>
          <p:cNvSpPr/>
          <p:nvPr/>
        </p:nvSpPr>
        <p:spPr>
          <a:xfrm>
            <a:off x="8046962" y="3539138"/>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pic>
        <p:nvPicPr>
          <p:cNvPr id="13" name="Рисунок 12">
            <a:extLst>
              <a:ext uri="{FF2B5EF4-FFF2-40B4-BE49-F238E27FC236}">
                <a16:creationId xmlns:a16="http://schemas.microsoft.com/office/drawing/2014/main" id="{F42B06B4-5236-BCD1-B9BB-1C075342937F}"/>
              </a:ext>
            </a:extLst>
          </p:cNvPr>
          <p:cNvPicPr>
            <a:picLocks noChangeAspect="1"/>
          </p:cNvPicPr>
          <p:nvPr/>
        </p:nvPicPr>
        <p:blipFill>
          <a:blip r:embed="rId3"/>
          <a:stretch>
            <a:fillRect/>
          </a:stretch>
        </p:blipFill>
        <p:spPr>
          <a:xfrm>
            <a:off x="9222337" y="3043831"/>
            <a:ext cx="1173721" cy="1760582"/>
          </a:xfrm>
          <a:prstGeom prst="rect">
            <a:avLst/>
          </a:prstGeom>
        </p:spPr>
      </p:pic>
    </p:spTree>
    <p:extLst>
      <p:ext uri="{BB962C8B-B14F-4D97-AF65-F5344CB8AC3E}">
        <p14:creationId xmlns:p14="http://schemas.microsoft.com/office/powerpoint/2010/main" val="2477270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19F7-262E-B02B-F5F1-33AD8B9CE7D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9CF200-EBDF-EF38-3024-75E96BE7E7EC}"/>
              </a:ext>
            </a:extLst>
          </p:cNvPr>
          <p:cNvSpPr txBox="1"/>
          <p:nvPr/>
        </p:nvSpPr>
        <p:spPr>
          <a:xfrm>
            <a:off x="-34249" y="1802057"/>
            <a:ext cx="12226248" cy="452431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a:t>
            </a:r>
            <a:r>
              <a:rPr lang="en-US" sz="3200" b="1" u="sng" dirty="0">
                <a:latin typeface="Times New Roman" panose="02020603050405020304" pitchFamily="18" charset="0"/>
                <a:cs typeface="Times New Roman" panose="02020603050405020304" pitchFamily="18" charset="0"/>
              </a:rPr>
              <a:t>Does</a:t>
            </a:r>
            <a:r>
              <a:rPr lang="en-US" sz="3200" dirty="0">
                <a:latin typeface="Times New Roman" panose="02020603050405020304" pitchFamily="18" charset="0"/>
                <a:cs typeface="Times New Roman" panose="02020603050405020304" pitchFamily="18" charset="0"/>
              </a:rPr>
              <a:t> my sister </a:t>
            </a:r>
            <a:r>
              <a:rPr lang="en-US" sz="3200" b="1" u="sng" dirty="0">
                <a:latin typeface="Times New Roman" panose="02020603050405020304" pitchFamily="18" charset="0"/>
                <a:cs typeface="Times New Roman" panose="02020603050405020304" pitchFamily="18" charset="0"/>
              </a:rPr>
              <a:t>get up </a:t>
            </a:r>
            <a:r>
              <a:rPr lang="en-US" sz="3200" dirty="0">
                <a:latin typeface="Times New Roman" panose="02020603050405020304" pitchFamily="18" charset="0"/>
                <a:cs typeface="Times New Roman" panose="02020603050405020304" pitchFamily="18" charset="0"/>
              </a:rPr>
              <a:t>at six o'clock?</a:t>
            </a:r>
          </a:p>
          <a:p>
            <a:r>
              <a:rPr lang="en-US" sz="3200" dirty="0">
                <a:latin typeface="Times New Roman" panose="02020603050405020304" pitchFamily="18" charset="0"/>
                <a:cs typeface="Times New Roman" panose="02020603050405020304" pitchFamily="18" charset="0"/>
              </a:rPr>
              <a:t>2. </a:t>
            </a:r>
            <a:r>
              <a:rPr lang="en-US" sz="3200" b="1" u="sng" dirty="0">
                <a:latin typeface="Times New Roman" panose="02020603050405020304" pitchFamily="18" charset="0"/>
                <a:cs typeface="Times New Roman" panose="02020603050405020304" pitchFamily="18" charset="0"/>
              </a:rPr>
              <a:t>Does</a:t>
            </a:r>
            <a:r>
              <a:rPr lang="en-US" sz="3200" dirty="0">
                <a:latin typeface="Times New Roman" panose="02020603050405020304" pitchFamily="18" charset="0"/>
                <a:cs typeface="Times New Roman" panose="02020603050405020304" pitchFamily="18" charset="0"/>
              </a:rPr>
              <a:t> she </a:t>
            </a:r>
            <a:r>
              <a:rPr lang="en-US" sz="3200" b="1" u="sng" dirty="0">
                <a:latin typeface="Times New Roman" panose="02020603050405020304" pitchFamily="18" charset="0"/>
                <a:cs typeface="Times New Roman" panose="02020603050405020304" pitchFamily="18" charset="0"/>
              </a:rPr>
              <a:t>go</a:t>
            </a:r>
            <a:r>
              <a:rPr lang="en-US" sz="3200" dirty="0">
                <a:latin typeface="Times New Roman" panose="02020603050405020304" pitchFamily="18" charset="0"/>
                <a:cs typeface="Times New Roman" panose="02020603050405020304" pitchFamily="18" charset="0"/>
              </a:rPr>
              <a:t> to the university in the morning</a:t>
            </a:r>
            <a:r>
              <a:rPr lang="ru-R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She (to do)__________ her morning exercises every day.</a:t>
            </a:r>
          </a:p>
          <a:p>
            <a:r>
              <a:rPr lang="en-US" sz="3200" dirty="0">
                <a:latin typeface="Times New Roman" panose="02020603050405020304" pitchFamily="18" charset="0"/>
                <a:cs typeface="Times New Roman" panose="02020603050405020304" pitchFamily="18" charset="0"/>
              </a:rPr>
              <a:t>4. She (to have) ____ two eggs, a sandwich and a cup of tea.</a:t>
            </a:r>
          </a:p>
          <a:p>
            <a:r>
              <a:rPr lang="en-US" sz="3200" dirty="0">
                <a:latin typeface="Times New Roman" panose="02020603050405020304" pitchFamily="18" charset="0"/>
                <a:cs typeface="Times New Roman" panose="02020603050405020304" pitchFamily="18" charset="0"/>
              </a:rPr>
              <a:t>5. She (to go)_________  to the university.</a:t>
            </a:r>
          </a:p>
          <a:p>
            <a:r>
              <a:rPr lang="en-US" sz="3200" dirty="0">
                <a:latin typeface="Times New Roman" panose="02020603050405020304" pitchFamily="18" charset="0"/>
                <a:cs typeface="Times New Roman" panose="02020603050405020304" pitchFamily="18" charset="0"/>
              </a:rPr>
              <a:t>6. It (to take) _______ her two hours to do his homework after classes.</a:t>
            </a:r>
          </a:p>
          <a:p>
            <a:r>
              <a:rPr lang="en-US" sz="3200" dirty="0">
                <a:latin typeface="Times New Roman" panose="02020603050405020304" pitchFamily="18" charset="0"/>
                <a:cs typeface="Times New Roman" panose="02020603050405020304" pitchFamily="18" charset="0"/>
              </a:rPr>
              <a:t>7. She (to speak) ______ English well.</a:t>
            </a:r>
          </a:p>
          <a:p>
            <a:r>
              <a:rPr lang="en-US" sz="3200" dirty="0">
                <a:latin typeface="Times New Roman" panose="02020603050405020304" pitchFamily="18" charset="0"/>
                <a:cs typeface="Times New Roman" panose="02020603050405020304" pitchFamily="18" charset="0"/>
              </a:rPr>
              <a:t>8. We</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(to gather)______ in the living-room. </a:t>
            </a:r>
          </a:p>
          <a:p>
            <a:r>
              <a:rPr lang="en-US" sz="3200" dirty="0">
                <a:latin typeface="Times New Roman" panose="02020603050405020304" pitchFamily="18" charset="0"/>
                <a:cs typeface="Times New Roman" panose="02020603050405020304" pitchFamily="18" charset="0"/>
              </a:rPr>
              <a:t>9. We (to watch)__________ TV and talk.</a:t>
            </a:r>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5FF249E-F1EA-A4DF-BBAE-03154B0A55C5}"/>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44" t="27441" r="10823" b="11569"/>
          <a:stretch/>
        </p:blipFill>
        <p:spPr bwMode="auto">
          <a:xfrm>
            <a:off x="7391399" y="292345"/>
            <a:ext cx="4729088" cy="215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078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50F7-E44B-50D6-A234-E2AFED4AE1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1D90211-F8BE-1E37-CD41-12483B4DB592}"/>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Interrogative sentences in the Past Simple </a:t>
            </a:r>
          </a:p>
          <a:p>
            <a:pPr algn="ctr"/>
            <a:r>
              <a:rPr lang="ru-RU" sz="3600" b="1" dirty="0">
                <a:solidFill>
                  <a:schemeClr val="accent1"/>
                </a:solidFill>
                <a:latin typeface="Times New Roman" panose="02020603050405020304" pitchFamily="18" charset="0"/>
                <a:cs typeface="Times New Roman" panose="02020603050405020304" pitchFamily="18" charset="0"/>
              </a:rPr>
              <a:t>/Вопросительные предложения в прошедшем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12CEE0-8283-C2E8-08B6-32146A201089}"/>
              </a:ext>
            </a:extLst>
          </p:cNvPr>
          <p:cNvSpPr txBox="1"/>
          <p:nvPr/>
        </p:nvSpPr>
        <p:spPr>
          <a:xfrm>
            <a:off x="723014" y="1887123"/>
            <a:ext cx="11196084"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Did + t</a:t>
            </a:r>
            <a:r>
              <a:rPr lang="ru-RU" sz="3600" b="1" dirty="0" err="1">
                <a:latin typeface="Times New Roman" panose="02020603050405020304" pitchFamily="18" charset="0"/>
                <a:cs typeface="Times New Roman" panose="02020603050405020304" pitchFamily="18" charset="0"/>
              </a:rPr>
              <a:t>he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V1?</a:t>
            </a:r>
          </a:p>
        </p:txBody>
      </p:sp>
      <p:sp>
        <p:nvSpPr>
          <p:cNvPr id="2" name="Овал 1">
            <a:extLst>
              <a:ext uri="{FF2B5EF4-FFF2-40B4-BE49-F238E27FC236}">
                <a16:creationId xmlns:a16="http://schemas.microsoft.com/office/drawing/2014/main" id="{5D2A5409-852B-8E68-D178-447030046418}"/>
              </a:ext>
            </a:extLst>
          </p:cNvPr>
          <p:cNvSpPr/>
          <p:nvPr/>
        </p:nvSpPr>
        <p:spPr>
          <a:xfrm>
            <a:off x="4890975" y="2577520"/>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A8C30B22-30C7-5561-4D36-EA2BB60653E0}"/>
              </a:ext>
            </a:extLst>
          </p:cNvPr>
          <p:cNvSpPr/>
          <p:nvPr/>
        </p:nvSpPr>
        <p:spPr>
          <a:xfrm>
            <a:off x="4890975" y="4240110"/>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269B6C2-3C89-05DA-84FD-0D3EA2F50B78}"/>
              </a:ext>
            </a:extLst>
          </p:cNvPr>
          <p:cNvPicPr>
            <a:picLocks noChangeAspect="1"/>
          </p:cNvPicPr>
          <p:nvPr/>
        </p:nvPicPr>
        <p:blipFill>
          <a:blip r:embed="rId2"/>
          <a:stretch>
            <a:fillRect/>
          </a:stretch>
        </p:blipFill>
        <p:spPr>
          <a:xfrm>
            <a:off x="4137834" y="3776957"/>
            <a:ext cx="666307" cy="666307"/>
          </a:xfrm>
          <a:prstGeom prst="rect">
            <a:avLst/>
          </a:prstGeom>
        </p:spPr>
      </p:pic>
      <p:sp>
        <p:nvSpPr>
          <p:cNvPr id="8" name="Овал 7">
            <a:extLst>
              <a:ext uri="{FF2B5EF4-FFF2-40B4-BE49-F238E27FC236}">
                <a16:creationId xmlns:a16="http://schemas.microsoft.com/office/drawing/2014/main" id="{E31FF16A-97FC-1F9D-71B8-0FA8C9EF84F6}"/>
              </a:ext>
            </a:extLst>
          </p:cNvPr>
          <p:cNvSpPr/>
          <p:nvPr/>
        </p:nvSpPr>
        <p:spPr>
          <a:xfrm>
            <a:off x="2459213" y="3682111"/>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Did</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843412FB-0239-8E2F-AB5D-34F3C65FEEAC}"/>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2" name="Овал 11">
            <a:extLst>
              <a:ext uri="{FF2B5EF4-FFF2-40B4-BE49-F238E27FC236}">
                <a16:creationId xmlns:a16="http://schemas.microsoft.com/office/drawing/2014/main" id="{AE78293A-E941-7139-B205-037B702CCAE9}"/>
              </a:ext>
            </a:extLst>
          </p:cNvPr>
          <p:cNvSpPr/>
          <p:nvPr/>
        </p:nvSpPr>
        <p:spPr>
          <a:xfrm>
            <a:off x="7809614" y="3552108"/>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6D89861A-97C3-D60C-A9EF-0C36983411F3}"/>
              </a:ext>
            </a:extLst>
          </p:cNvPr>
          <p:cNvPicPr>
            <a:picLocks noChangeAspect="1"/>
          </p:cNvPicPr>
          <p:nvPr/>
        </p:nvPicPr>
        <p:blipFill>
          <a:blip r:embed="rId3"/>
          <a:stretch>
            <a:fillRect/>
          </a:stretch>
        </p:blipFill>
        <p:spPr>
          <a:xfrm>
            <a:off x="9066913" y="3229161"/>
            <a:ext cx="1170533" cy="1761897"/>
          </a:xfrm>
          <a:prstGeom prst="rect">
            <a:avLst/>
          </a:prstGeom>
        </p:spPr>
      </p:pic>
    </p:spTree>
    <p:extLst>
      <p:ext uri="{BB962C8B-B14F-4D97-AF65-F5344CB8AC3E}">
        <p14:creationId xmlns:p14="http://schemas.microsoft.com/office/powerpoint/2010/main" val="3301740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6775-2021-B8C3-2436-9F36FF988A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712882-1AA7-DB6C-59EC-7F1858B86DC1}"/>
              </a:ext>
            </a:extLst>
          </p:cNvPr>
          <p:cNvSpPr txBox="1"/>
          <p:nvPr/>
        </p:nvSpPr>
        <p:spPr>
          <a:xfrm>
            <a:off x="23971" y="1365213"/>
            <a:ext cx="12226248" cy="538609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a:t>
            </a:r>
            <a:r>
              <a:rPr lang="en-US" sz="2800" b="1" u="sng" dirty="0">
                <a:latin typeface="Times New Roman" panose="02020603050405020304" pitchFamily="18" charset="0"/>
                <a:cs typeface="Times New Roman" panose="02020603050405020304" pitchFamily="18" charset="0"/>
              </a:rPr>
              <a:t>Did</a:t>
            </a:r>
            <a:r>
              <a:rPr lang="en-US" sz="2800" dirty="0">
                <a:latin typeface="Times New Roman" panose="02020603050405020304" pitchFamily="18" charset="0"/>
                <a:cs typeface="Times New Roman" panose="02020603050405020304" pitchFamily="18" charset="0"/>
              </a:rPr>
              <a:t> my sister </a:t>
            </a:r>
            <a:r>
              <a:rPr lang="en-US" sz="2800" b="1" u="sng" dirty="0">
                <a:latin typeface="Times New Roman" panose="02020603050405020304" pitchFamily="18" charset="0"/>
                <a:cs typeface="Times New Roman" panose="02020603050405020304" pitchFamily="18" charset="0"/>
              </a:rPr>
              <a:t>get up </a:t>
            </a:r>
            <a:r>
              <a:rPr lang="en-US" sz="2800" dirty="0">
                <a:latin typeface="Times New Roman" panose="02020603050405020304" pitchFamily="18" charset="0"/>
                <a:cs typeface="Times New Roman" panose="02020603050405020304" pitchFamily="18" charset="0"/>
              </a:rPr>
              <a:t>at six o'clock last year?</a:t>
            </a:r>
          </a:p>
          <a:p>
            <a:r>
              <a:rPr lang="en-US" sz="2800" dirty="0">
                <a:latin typeface="Times New Roman" panose="02020603050405020304" pitchFamily="18" charset="0"/>
                <a:cs typeface="Times New Roman" panose="02020603050405020304" pitchFamily="18" charset="0"/>
              </a:rPr>
              <a:t>2. She (to go)_________ to the university last year.</a:t>
            </a:r>
          </a:p>
          <a:p>
            <a:r>
              <a:rPr lang="en-US" sz="2800" dirty="0">
                <a:latin typeface="Times New Roman" panose="02020603050405020304" pitchFamily="18" charset="0"/>
                <a:cs typeface="Times New Roman" panose="02020603050405020304" pitchFamily="18" charset="0"/>
              </a:rPr>
              <a:t>3. She (to speak) ______ English two hours ago.</a:t>
            </a:r>
          </a:p>
          <a:p>
            <a:r>
              <a:rPr lang="en-US" sz="2800" dirty="0">
                <a:latin typeface="Times New Roman" panose="02020603050405020304" pitchFamily="18" charset="0"/>
                <a:cs typeface="Times New Roman" panose="02020603050405020304" pitchFamily="18" charset="0"/>
              </a:rPr>
              <a:t>4. Yesterday we (to watch)__________ TV and (to talk)___________.</a:t>
            </a:r>
          </a:p>
          <a:p>
            <a:r>
              <a:rPr lang="en-US" sz="2800" dirty="0">
                <a:latin typeface="Times New Roman" panose="02020603050405020304" pitchFamily="18" charset="0"/>
                <a:cs typeface="Times New Roman" panose="02020603050405020304" pitchFamily="18" charset="0"/>
              </a:rPr>
              <a:t>5. Mary (to finish) _______ school 10 years ago.</a:t>
            </a:r>
          </a:p>
          <a:p>
            <a:r>
              <a:rPr lang="en-US" sz="2800" dirty="0">
                <a:latin typeface="Times New Roman" panose="02020603050405020304" pitchFamily="18" charset="0"/>
                <a:cs typeface="Times New Roman" panose="02020603050405020304" pitchFamily="18" charset="0"/>
              </a:rPr>
              <a:t>6. Last weekend they (to go) _________ to the sea.</a:t>
            </a:r>
          </a:p>
          <a:p>
            <a:r>
              <a:rPr lang="en-US" sz="2800" dirty="0">
                <a:latin typeface="Times New Roman" panose="02020603050405020304" pitchFamily="18" charset="0"/>
                <a:cs typeface="Times New Roman" panose="02020603050405020304" pitchFamily="18" charset="0"/>
              </a:rPr>
              <a:t>7. John (leave) __________ his bag in the library last Monday.</a:t>
            </a:r>
          </a:p>
          <a:p>
            <a:r>
              <a:rPr lang="en-US" sz="2800" dirty="0">
                <a:latin typeface="Times New Roman" panose="02020603050405020304" pitchFamily="18" charset="0"/>
                <a:cs typeface="Times New Roman" panose="02020603050405020304" pitchFamily="18" charset="0"/>
              </a:rPr>
              <a:t>8. She (to visit) _____________ her best friend yesterday evening.</a:t>
            </a:r>
          </a:p>
          <a:p>
            <a:r>
              <a:rPr lang="en-US" sz="2800" dirty="0">
                <a:latin typeface="Times New Roman" panose="02020603050405020304" pitchFamily="18" charset="0"/>
                <a:cs typeface="Times New Roman" panose="02020603050405020304" pitchFamily="18" charset="0"/>
              </a:rPr>
              <a:t>9. We (to play) ____________ with other children last Sunday.</a:t>
            </a:r>
          </a:p>
          <a:p>
            <a:r>
              <a:rPr lang="en-US" sz="2800" dirty="0">
                <a:latin typeface="Times New Roman" panose="02020603050405020304" pitchFamily="18" charset="0"/>
                <a:cs typeface="Times New Roman" panose="02020603050405020304" pitchFamily="18" charset="0"/>
              </a:rPr>
              <a:t>10. Yesterday we (to eat) _______ breakfast, (to brush) _______ teeth and (to go) __________ to the classes. </a:t>
            </a:r>
          </a:p>
          <a:p>
            <a:endParaRPr lang="ru-RU"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18278EA-B64C-560F-1562-4F3BB8A4A2E9}"/>
              </a:ext>
            </a:extLst>
          </p:cNvPr>
          <p:cNvSpPr txBox="1"/>
          <p:nvPr/>
        </p:nvSpPr>
        <p:spPr>
          <a:xfrm>
            <a:off x="82193" y="185203"/>
            <a:ext cx="7275736"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49" t="28044" r="16155" b="12226"/>
          <a:stretch/>
        </p:blipFill>
        <p:spPr bwMode="auto">
          <a:xfrm>
            <a:off x="7357928" y="-1"/>
            <a:ext cx="4854354" cy="252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55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06BA6-4267-46C4-9110-CEEB2FB7CD56}"/>
              </a:ext>
            </a:extLst>
          </p:cNvPr>
          <p:cNvSpPr txBox="1"/>
          <p:nvPr/>
        </p:nvSpPr>
        <p:spPr>
          <a:xfrm>
            <a:off x="82192" y="185203"/>
            <a:ext cx="12109807" cy="1754326"/>
          </a:xfrm>
          <a:prstGeom prst="rect">
            <a:avLst/>
          </a:prstGeom>
          <a:noFill/>
        </p:spPr>
        <p:txBody>
          <a:bodyPr wrap="square">
            <a:spAutoFit/>
          </a:bodyPr>
          <a:lstStyle/>
          <a:p>
            <a:pPr algn="ctr"/>
            <a:r>
              <a:rPr lang="ru-RU" sz="5400" b="1" dirty="0">
                <a:solidFill>
                  <a:srgbClr val="FF0000"/>
                </a:solidFill>
                <a:latin typeface="Times New Roman" panose="02020603050405020304" pitchFamily="18" charset="0"/>
                <a:cs typeface="Times New Roman" panose="02020603050405020304" pitchFamily="18" charset="0"/>
              </a:rPr>
              <a:t>Временные маркеры</a:t>
            </a:r>
            <a:r>
              <a:rPr lang="ru-RU" sz="5400" b="1" dirty="0">
                <a:solidFill>
                  <a:schemeClr val="accent1"/>
                </a:solidFill>
                <a:latin typeface="Times New Roman" panose="02020603050405020304" pitchFamily="18" charset="0"/>
                <a:cs typeface="Times New Roman" panose="02020603050405020304" pitchFamily="18" charset="0"/>
              </a:rPr>
              <a:t> /Обстоятельства времени/</a:t>
            </a:r>
            <a:endParaRPr lang="ru-RU" sz="54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CB28DF29-8AB9-CC65-B214-6CD77D8AE3B1}"/>
              </a:ext>
            </a:extLst>
          </p:cNvPr>
          <p:cNvPicPr>
            <a:picLocks noChangeAspect="1"/>
          </p:cNvPicPr>
          <p:nvPr/>
        </p:nvPicPr>
        <p:blipFill rotWithShape="1">
          <a:blip r:embed="rId2"/>
          <a:srcRect l="33410" t="31461" r="33258" b="24794"/>
          <a:stretch/>
        </p:blipFill>
        <p:spPr>
          <a:xfrm>
            <a:off x="0" y="1939529"/>
            <a:ext cx="6207670" cy="4582858"/>
          </a:xfrm>
          <a:prstGeom prst="rect">
            <a:avLst/>
          </a:prstGeom>
        </p:spPr>
      </p:pic>
      <p:sp>
        <p:nvSpPr>
          <p:cNvPr id="7" name="TextBox 6">
            <a:extLst>
              <a:ext uri="{FF2B5EF4-FFF2-40B4-BE49-F238E27FC236}">
                <a16:creationId xmlns:a16="http://schemas.microsoft.com/office/drawing/2014/main" id="{4F62BAA5-1698-0CFB-AD22-CAA79CC00C22}"/>
              </a:ext>
            </a:extLst>
          </p:cNvPr>
          <p:cNvSpPr txBox="1"/>
          <p:nvPr/>
        </p:nvSpPr>
        <p:spPr>
          <a:xfrm>
            <a:off x="6137095" y="2330727"/>
            <a:ext cx="6241187" cy="3416320"/>
          </a:xfrm>
          <a:prstGeom prst="rect">
            <a:avLst/>
          </a:prstGeom>
          <a:noFill/>
        </p:spPr>
        <p:txBody>
          <a:bodyPr wrap="square">
            <a:spAutoFit/>
          </a:bodyPr>
          <a:lstStyle/>
          <a:p>
            <a:r>
              <a:rPr lang="en-US" sz="3600" dirty="0">
                <a:solidFill>
                  <a:schemeClr val="accent1"/>
                </a:solidFill>
                <a:latin typeface="Times New Roman" panose="02020603050405020304" pitchFamily="18" charset="0"/>
                <a:cs typeface="Times New Roman" panose="02020603050405020304" pitchFamily="18" charset="0"/>
              </a:rPr>
              <a:t>regularly</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регулярно; </a:t>
            </a:r>
          </a:p>
          <a:p>
            <a:r>
              <a:rPr lang="en-US" sz="3600" dirty="0">
                <a:solidFill>
                  <a:srgbClr val="C00000"/>
                </a:solidFill>
                <a:latin typeface="Times New Roman" panose="02020603050405020304" pitchFamily="18" charset="0"/>
                <a:cs typeface="Times New Roman" panose="02020603050405020304" pitchFamily="18" charset="0"/>
              </a:rPr>
              <a:t>every day </a:t>
            </a:r>
            <a:r>
              <a:rPr lang="ru-RU" sz="3600" dirty="0">
                <a:latin typeface="Times New Roman" panose="02020603050405020304" pitchFamily="18" charset="0"/>
                <a:cs typeface="Times New Roman" panose="02020603050405020304" pitchFamily="18" charset="0"/>
              </a:rPr>
              <a:t>– каждый день;</a:t>
            </a:r>
          </a:p>
          <a:p>
            <a:r>
              <a:rPr lang="en-US" sz="3600" dirty="0">
                <a:solidFill>
                  <a:srgbClr val="92D050"/>
                </a:solidFill>
                <a:latin typeface="Times New Roman" panose="02020603050405020304" pitchFamily="18" charset="0"/>
                <a:cs typeface="Times New Roman" panose="02020603050405020304" pitchFamily="18" charset="0"/>
              </a:rPr>
              <a:t>on Sundays</a:t>
            </a:r>
            <a:r>
              <a:rPr lang="ru-RU" sz="3600" dirty="0">
                <a:solidFill>
                  <a:srgbClr val="92D050"/>
                </a:solidFill>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по воскресеньям;</a:t>
            </a:r>
          </a:p>
          <a:p>
            <a:r>
              <a:rPr lang="en-US" sz="3600" dirty="0">
                <a:solidFill>
                  <a:srgbClr val="00B0F0"/>
                </a:solidFill>
                <a:latin typeface="Times New Roman" panose="02020603050405020304" pitchFamily="18" charset="0"/>
                <a:cs typeface="Times New Roman" panose="02020603050405020304" pitchFamily="18" charset="0"/>
              </a:rPr>
              <a:t>every morning </a:t>
            </a:r>
            <a:r>
              <a:rPr lang="ru-RU" sz="3600" dirty="0">
                <a:latin typeface="Times New Roman" panose="02020603050405020304" pitchFamily="18" charset="0"/>
                <a:cs typeface="Times New Roman" panose="02020603050405020304" pitchFamily="18" charset="0"/>
              </a:rPr>
              <a:t>– каждое утро;</a:t>
            </a:r>
          </a:p>
          <a:p>
            <a:r>
              <a:rPr lang="en-US" sz="3600" dirty="0">
                <a:solidFill>
                  <a:srgbClr val="0070C0"/>
                </a:solidFill>
                <a:latin typeface="Times New Roman" panose="02020603050405020304" pitchFamily="18" charset="0"/>
                <a:cs typeface="Times New Roman" panose="02020603050405020304" pitchFamily="18" charset="0"/>
              </a:rPr>
              <a:t>at the weekend </a:t>
            </a: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на выходных;</a:t>
            </a:r>
          </a:p>
          <a:p>
            <a:r>
              <a:rPr lang="en-US" sz="3600" dirty="0">
                <a:solidFill>
                  <a:srgbClr val="002060"/>
                </a:solidFill>
                <a:latin typeface="Times New Roman" panose="02020603050405020304" pitchFamily="18" charset="0"/>
                <a:cs typeface="Times New Roman" panose="02020603050405020304" pitchFamily="18" charset="0"/>
              </a:rPr>
              <a:t>seldom</a:t>
            </a:r>
            <a:r>
              <a:rPr lang="en-US" sz="3600" dirty="0">
                <a:latin typeface="Times New Roman" panose="02020603050405020304" pitchFamily="18" charset="0"/>
                <a:cs typeface="Times New Roman" panose="02020603050405020304" pitchFamily="18" charset="0"/>
              </a:rPr>
              <a:t> – </a:t>
            </a:r>
            <a:r>
              <a:rPr lang="ru-RU" sz="3600" dirty="0">
                <a:latin typeface="Times New Roman" panose="02020603050405020304" pitchFamily="18" charset="0"/>
                <a:cs typeface="Times New Roman" panose="02020603050405020304" pitchFamily="18" charset="0"/>
              </a:rPr>
              <a:t>редко</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17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FBDC4-BB3A-8A7E-3DC9-FA2A70532E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069247-9AAD-7E20-6BE5-672F639F2B86}"/>
              </a:ext>
            </a:extLst>
          </p:cNvPr>
          <p:cNvSpPr txBox="1"/>
          <p:nvPr/>
        </p:nvSpPr>
        <p:spPr>
          <a:xfrm>
            <a:off x="41096" y="0"/>
            <a:ext cx="12109807" cy="1754326"/>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Interrogative sentences in the Future Simple </a:t>
            </a:r>
          </a:p>
          <a:p>
            <a:pPr algn="ctr"/>
            <a:r>
              <a:rPr lang="ru-RU" sz="3600" b="1" dirty="0">
                <a:solidFill>
                  <a:schemeClr val="accent1"/>
                </a:solidFill>
                <a:latin typeface="Times New Roman" panose="02020603050405020304" pitchFamily="18" charset="0"/>
                <a:cs typeface="Times New Roman" panose="02020603050405020304" pitchFamily="18" charset="0"/>
              </a:rPr>
              <a:t>/Отрицательные предложения в будущем простом времени/</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4D9E97D-33B5-D43A-1FC5-31098C6BECB2}"/>
              </a:ext>
            </a:extLst>
          </p:cNvPr>
          <p:cNvSpPr txBox="1"/>
          <p:nvPr/>
        </p:nvSpPr>
        <p:spPr>
          <a:xfrm>
            <a:off x="723014" y="1887123"/>
            <a:ext cx="11196084"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Will + t</a:t>
            </a:r>
            <a:r>
              <a:rPr lang="ru-RU" sz="3600" b="1" dirty="0" err="1">
                <a:latin typeface="Times New Roman" panose="02020603050405020304" pitchFamily="18" charset="0"/>
                <a:cs typeface="Times New Roman" panose="02020603050405020304" pitchFamily="18" charset="0"/>
              </a:rPr>
              <a:t>he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Subject</a:t>
            </a:r>
            <a:r>
              <a:rPr lang="ru-RU" sz="3600" b="1" dirty="0">
                <a:latin typeface="Times New Roman" panose="02020603050405020304" pitchFamily="18" charset="0"/>
                <a:cs typeface="Times New Roman" panose="02020603050405020304" pitchFamily="18" charset="0"/>
              </a:rPr>
              <a:t> (подлежащее) + V1</a:t>
            </a:r>
            <a:r>
              <a:rPr lang="en-US" sz="3600" b="1" dirty="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2" name="Овал 1">
            <a:extLst>
              <a:ext uri="{FF2B5EF4-FFF2-40B4-BE49-F238E27FC236}">
                <a16:creationId xmlns:a16="http://schemas.microsoft.com/office/drawing/2014/main" id="{6681DC70-D406-A896-D5FB-9B2D7DE07D8A}"/>
              </a:ext>
            </a:extLst>
          </p:cNvPr>
          <p:cNvSpPr/>
          <p:nvPr/>
        </p:nvSpPr>
        <p:spPr>
          <a:xfrm>
            <a:off x="4949896" y="2473278"/>
            <a:ext cx="1577163" cy="151961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a:t>
            </a:r>
          </a:p>
          <a:p>
            <a:pPr algn="ctr"/>
            <a:r>
              <a:rPr lang="en-US" sz="2000" dirty="0">
                <a:latin typeface="Times New Roman" panose="02020603050405020304" pitchFamily="18" charset="0"/>
                <a:cs typeface="Times New Roman" panose="02020603050405020304" pitchFamily="18" charset="0"/>
              </a:rPr>
              <a:t>We </a:t>
            </a:r>
          </a:p>
          <a:p>
            <a:pPr algn="ctr"/>
            <a:r>
              <a:rPr lang="en-US" sz="2000" dirty="0">
                <a:latin typeface="Times New Roman" panose="02020603050405020304" pitchFamily="18" charset="0"/>
                <a:cs typeface="Times New Roman" panose="02020603050405020304" pitchFamily="18" charset="0"/>
              </a:rPr>
              <a:t>You</a:t>
            </a:r>
          </a:p>
          <a:p>
            <a:pPr algn="ctr"/>
            <a:r>
              <a:rPr lang="en-US" sz="2000" dirty="0">
                <a:latin typeface="Times New Roman" panose="02020603050405020304" pitchFamily="18" charset="0"/>
                <a:cs typeface="Times New Roman" panose="02020603050405020304" pitchFamily="18" charset="0"/>
              </a:rPr>
              <a:t>They </a:t>
            </a:r>
            <a:endParaRPr lang="ru-RU" sz="2000" dirty="0">
              <a:latin typeface="Times New Roman" panose="02020603050405020304" pitchFamily="18" charset="0"/>
              <a:cs typeface="Times New Roman" panose="02020603050405020304" pitchFamily="18" charset="0"/>
            </a:endParaRPr>
          </a:p>
        </p:txBody>
      </p:sp>
      <p:sp>
        <p:nvSpPr>
          <p:cNvPr id="4" name="Овал 3">
            <a:extLst>
              <a:ext uri="{FF2B5EF4-FFF2-40B4-BE49-F238E27FC236}">
                <a16:creationId xmlns:a16="http://schemas.microsoft.com/office/drawing/2014/main" id="{D4CE1570-663C-EFE2-6ECF-9FD44B3CA60F}"/>
              </a:ext>
            </a:extLst>
          </p:cNvPr>
          <p:cNvSpPr/>
          <p:nvPr/>
        </p:nvSpPr>
        <p:spPr>
          <a:xfrm>
            <a:off x="4966067" y="4324547"/>
            <a:ext cx="1577163" cy="16374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He </a:t>
            </a:r>
          </a:p>
          <a:p>
            <a:pPr algn="ctr"/>
            <a:r>
              <a:rPr lang="en-US" sz="2000" dirty="0">
                <a:latin typeface="Times New Roman" panose="02020603050405020304" pitchFamily="18" charset="0"/>
                <a:cs typeface="Times New Roman" panose="02020603050405020304" pitchFamily="18" charset="0"/>
              </a:rPr>
              <a:t>She</a:t>
            </a:r>
          </a:p>
          <a:p>
            <a:pPr algn="ctr"/>
            <a:r>
              <a:rPr lang="en-US" sz="2000" dirty="0">
                <a:latin typeface="Times New Roman" panose="02020603050405020304" pitchFamily="18" charset="0"/>
                <a:cs typeface="Times New Roman" panose="02020603050405020304" pitchFamily="18" charset="0"/>
              </a:rPr>
              <a:t>It </a:t>
            </a: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2DE6B97D-733C-8798-9DBC-717E7934A93A}"/>
              </a:ext>
            </a:extLst>
          </p:cNvPr>
          <p:cNvPicPr>
            <a:picLocks noChangeAspect="1"/>
          </p:cNvPicPr>
          <p:nvPr/>
        </p:nvPicPr>
        <p:blipFill>
          <a:blip r:embed="rId2"/>
          <a:stretch>
            <a:fillRect/>
          </a:stretch>
        </p:blipFill>
        <p:spPr>
          <a:xfrm>
            <a:off x="4137834" y="3776957"/>
            <a:ext cx="666307" cy="666307"/>
          </a:xfrm>
          <a:prstGeom prst="rect">
            <a:avLst/>
          </a:prstGeom>
        </p:spPr>
      </p:pic>
      <p:sp>
        <p:nvSpPr>
          <p:cNvPr id="8" name="Овал 7">
            <a:extLst>
              <a:ext uri="{FF2B5EF4-FFF2-40B4-BE49-F238E27FC236}">
                <a16:creationId xmlns:a16="http://schemas.microsoft.com/office/drawing/2014/main" id="{F1CF141A-A632-41D3-0DF2-10F580D400E0}"/>
              </a:ext>
            </a:extLst>
          </p:cNvPr>
          <p:cNvSpPr/>
          <p:nvPr/>
        </p:nvSpPr>
        <p:spPr>
          <a:xfrm>
            <a:off x="2491448" y="3508079"/>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Will </a:t>
            </a:r>
            <a:endParaRPr lang="ru-RU" sz="2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4C8A212-0434-4B5C-B886-89DCFB88C235}"/>
              </a:ext>
            </a:extLst>
          </p:cNvPr>
          <p:cNvPicPr>
            <a:picLocks noChangeAspect="1"/>
          </p:cNvPicPr>
          <p:nvPr/>
        </p:nvPicPr>
        <p:blipFill>
          <a:blip r:embed="rId2"/>
          <a:stretch>
            <a:fillRect/>
          </a:stretch>
        </p:blipFill>
        <p:spPr>
          <a:xfrm>
            <a:off x="6672815" y="3776957"/>
            <a:ext cx="666307" cy="666307"/>
          </a:xfrm>
          <a:prstGeom prst="rect">
            <a:avLst/>
          </a:prstGeom>
        </p:spPr>
      </p:pic>
      <p:sp>
        <p:nvSpPr>
          <p:cNvPr id="12" name="Овал 11">
            <a:extLst>
              <a:ext uri="{FF2B5EF4-FFF2-40B4-BE49-F238E27FC236}">
                <a16:creationId xmlns:a16="http://schemas.microsoft.com/office/drawing/2014/main" id="{3DE64424-E93F-91DA-BFBD-163D78DB9EA5}"/>
              </a:ext>
            </a:extLst>
          </p:cNvPr>
          <p:cNvSpPr/>
          <p:nvPr/>
        </p:nvSpPr>
        <p:spPr>
          <a:xfrm>
            <a:off x="7931111" y="3552109"/>
            <a:ext cx="1054396" cy="111600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V1  </a:t>
            </a:r>
            <a:endParaRPr lang="ru-RU" sz="20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5655A4C9-EB95-52B1-C463-3017FC9755F9}"/>
              </a:ext>
            </a:extLst>
          </p:cNvPr>
          <p:cNvPicPr>
            <a:picLocks noChangeAspect="1"/>
          </p:cNvPicPr>
          <p:nvPr/>
        </p:nvPicPr>
        <p:blipFill>
          <a:blip r:embed="rId3"/>
          <a:stretch>
            <a:fillRect/>
          </a:stretch>
        </p:blipFill>
        <p:spPr>
          <a:xfrm>
            <a:off x="8849356" y="3111948"/>
            <a:ext cx="1170533" cy="1761897"/>
          </a:xfrm>
          <a:prstGeom prst="rect">
            <a:avLst/>
          </a:prstGeom>
        </p:spPr>
      </p:pic>
    </p:spTree>
    <p:extLst>
      <p:ext uri="{BB962C8B-B14F-4D97-AF65-F5344CB8AC3E}">
        <p14:creationId xmlns:p14="http://schemas.microsoft.com/office/powerpoint/2010/main" val="3191739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2880-2A16-8B1B-95D6-7EE678098D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96E2A3-49FF-096B-DAA8-F01A6FF9C708}"/>
              </a:ext>
            </a:extLst>
          </p:cNvPr>
          <p:cNvSpPr txBox="1"/>
          <p:nvPr/>
        </p:nvSpPr>
        <p:spPr>
          <a:xfrm>
            <a:off x="380144" y="1563555"/>
            <a:ext cx="10901000" cy="501675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1. </a:t>
            </a:r>
            <a:r>
              <a:rPr lang="en-US" sz="3200" b="1" u="sng" dirty="0">
                <a:latin typeface="Times New Roman" panose="02020603050405020304" pitchFamily="18" charset="0"/>
                <a:cs typeface="Times New Roman" panose="02020603050405020304" pitchFamily="18" charset="0"/>
              </a:rPr>
              <a:t>Will</a:t>
            </a:r>
            <a:r>
              <a:rPr lang="en-US" sz="3200" dirty="0">
                <a:latin typeface="Times New Roman" panose="02020603050405020304" pitchFamily="18" charset="0"/>
                <a:cs typeface="Times New Roman" panose="02020603050405020304" pitchFamily="18" charset="0"/>
              </a:rPr>
              <a:t> her father </a:t>
            </a:r>
            <a:r>
              <a:rPr lang="en-US" sz="3200" b="1" u="sng" dirty="0">
                <a:latin typeface="Times New Roman" panose="02020603050405020304" pitchFamily="18" charset="0"/>
                <a:cs typeface="Times New Roman" panose="02020603050405020304" pitchFamily="18" charset="0"/>
              </a:rPr>
              <a:t>work </a:t>
            </a:r>
            <a:r>
              <a:rPr lang="en-US" sz="3200" dirty="0">
                <a:latin typeface="Times New Roman" panose="02020603050405020304" pitchFamily="18" charset="0"/>
                <a:cs typeface="Times New Roman" panose="02020603050405020304" pitchFamily="18" charset="0"/>
              </a:rPr>
              <a:t>in 20</a:t>
            </a:r>
            <a:r>
              <a:rPr lang="ru-RU" sz="3200" dirty="0">
                <a:latin typeface="Times New Roman" panose="02020603050405020304" pitchFamily="18" charset="0"/>
                <a:cs typeface="Times New Roman" panose="02020603050405020304" pitchFamily="18" charset="0"/>
              </a:rPr>
              <a:t>5</a:t>
            </a:r>
            <a:r>
              <a:rPr lang="en-US" sz="3200" dirty="0">
                <a:latin typeface="Times New Roman" panose="02020603050405020304" pitchFamily="18" charset="0"/>
                <a:cs typeface="Times New Roman" panose="02020603050405020304" pitchFamily="18" charset="0"/>
              </a:rPr>
              <a:t>0?</a:t>
            </a:r>
          </a:p>
          <a:p>
            <a:r>
              <a:rPr lang="en-US" sz="3200" dirty="0">
                <a:latin typeface="Times New Roman" panose="02020603050405020304" pitchFamily="18" charset="0"/>
                <a:cs typeface="Times New Roman" panose="02020603050405020304" pitchFamily="18" charset="0"/>
              </a:rPr>
              <a:t>2. Her mother (stay) __________ tomorrow.</a:t>
            </a:r>
          </a:p>
          <a:p>
            <a:r>
              <a:rPr lang="en-US" sz="3200" dirty="0">
                <a:latin typeface="Times New Roman" panose="02020603050405020304" pitchFamily="18" charset="0"/>
                <a:cs typeface="Times New Roman" panose="02020603050405020304" pitchFamily="18" charset="0"/>
              </a:rPr>
              <a:t>3. Masha (drink) ________ tea tonight.</a:t>
            </a:r>
          </a:p>
          <a:p>
            <a:r>
              <a:rPr lang="en-US" sz="3200" dirty="0">
                <a:latin typeface="Times New Roman" panose="02020603050405020304" pitchFamily="18" charset="0"/>
                <a:cs typeface="Times New Roman" panose="02020603050405020304" pitchFamily="18" charset="0"/>
              </a:rPr>
              <a:t>4. And her parents (drink) ___________ coffee next week.</a:t>
            </a:r>
          </a:p>
          <a:p>
            <a:r>
              <a:rPr lang="en-US" sz="3200" dirty="0">
                <a:latin typeface="Times New Roman" panose="02020603050405020304" pitchFamily="18" charset="0"/>
                <a:cs typeface="Times New Roman" panose="02020603050405020304" pitchFamily="18" charset="0"/>
              </a:rPr>
              <a:t>5. The road to the school (take) _________ a lot of time in the future.</a:t>
            </a:r>
          </a:p>
          <a:p>
            <a:r>
              <a:rPr lang="en-US" sz="3200" dirty="0">
                <a:latin typeface="Times New Roman" panose="02020603050405020304" pitchFamily="18" charset="0"/>
                <a:cs typeface="Times New Roman" panose="02020603050405020304" pitchFamily="18" charset="0"/>
              </a:rPr>
              <a:t>6. They (go) ___________ on a bus next year.</a:t>
            </a:r>
          </a:p>
          <a:p>
            <a:r>
              <a:rPr lang="en-US" sz="3200" dirty="0">
                <a:latin typeface="Times New Roman" panose="02020603050405020304" pitchFamily="18" charset="0"/>
                <a:cs typeface="Times New Roman" panose="02020603050405020304" pitchFamily="18" charset="0"/>
              </a:rPr>
              <a:t>7. Masha (sit) ___________ with Natasha in an hour.</a:t>
            </a:r>
          </a:p>
          <a:p>
            <a:r>
              <a:rPr lang="en-US" sz="3200" dirty="0">
                <a:latin typeface="Times New Roman" panose="02020603050405020304" pitchFamily="18" charset="0"/>
                <a:cs typeface="Times New Roman" panose="02020603050405020304" pitchFamily="18" charset="0"/>
              </a:rPr>
              <a:t>8. They (talk) _____ about their </a:t>
            </a:r>
            <a:r>
              <a:rPr lang="en-US" sz="3200" dirty="0" err="1">
                <a:latin typeface="Times New Roman" panose="02020603050405020304" pitchFamily="18" charset="0"/>
                <a:cs typeface="Times New Roman" panose="02020603050405020304" pitchFamily="18" charset="0"/>
              </a:rPr>
              <a:t>favourite</a:t>
            </a:r>
            <a:r>
              <a:rPr lang="en-US" sz="3200" dirty="0">
                <a:latin typeface="Times New Roman" panose="02020603050405020304" pitchFamily="18" charset="0"/>
                <a:cs typeface="Times New Roman" panose="02020603050405020304" pitchFamily="18" charset="0"/>
              </a:rPr>
              <a:t> cartoons the day after tomorrow .</a:t>
            </a:r>
          </a:p>
        </p:txBody>
      </p:sp>
      <p:sp>
        <p:nvSpPr>
          <p:cNvPr id="4" name="TextBox 3">
            <a:extLst>
              <a:ext uri="{FF2B5EF4-FFF2-40B4-BE49-F238E27FC236}">
                <a16:creationId xmlns:a16="http://schemas.microsoft.com/office/drawing/2014/main" id="{A18A6AC8-51C0-F412-8CEE-9C84115C1E1A}"/>
              </a:ext>
            </a:extLst>
          </p:cNvPr>
          <p:cNvSpPr txBox="1"/>
          <p:nvPr/>
        </p:nvSpPr>
        <p:spPr>
          <a:xfrm>
            <a:off x="82192" y="185203"/>
            <a:ext cx="12109807" cy="923330"/>
          </a:xfrm>
          <a:prstGeom prst="rect">
            <a:avLst/>
          </a:prstGeom>
          <a:noFill/>
        </p:spPr>
        <p:txBody>
          <a:bodyPr wrap="square">
            <a:sp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Exercise </a:t>
            </a:r>
            <a:r>
              <a:rPr lang="ru-RU" sz="5400" b="1" dirty="0">
                <a:solidFill>
                  <a:schemeClr val="accent1"/>
                </a:solidFill>
                <a:latin typeface="Times New Roman" panose="02020603050405020304" pitchFamily="18" charset="0"/>
                <a:cs typeface="Times New Roman" panose="02020603050405020304" pitchFamily="18" charset="0"/>
              </a:rPr>
              <a:t>/Упражнение/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020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478970"/>
          </a:xfrm>
          <a:prstGeom prst="rect">
            <a:avLst/>
          </a:prstGeom>
          <a:noFill/>
        </p:spPr>
        <p:txBody>
          <a:bodyPr wrap="square" rtlCol="0">
            <a:spAutoFit/>
          </a:bodyPr>
          <a:lstStyle/>
          <a:p>
            <a:pPr algn="ctr"/>
            <a:r>
              <a:rPr lang="ru-RU" sz="3200" b="1" dirty="0">
                <a:solidFill>
                  <a:srgbClr val="FF0000"/>
                </a:solidFill>
                <a:latin typeface="Times New Roman" pitchFamily="18" charset="0"/>
                <a:cs typeface="Times New Roman" pitchFamily="18" charset="0"/>
              </a:rPr>
              <a:t>Задание: переведите предложения.</a:t>
            </a:r>
          </a:p>
          <a:p>
            <a:pPr marL="514350" indent="-514350">
              <a:buAutoNum type="arabicPeriod"/>
            </a:pPr>
            <a:r>
              <a:rPr lang="ru-RU" sz="3200" dirty="0">
                <a:latin typeface="Times New Roman" pitchFamily="18" charset="0"/>
                <a:cs typeface="Times New Roman" pitchFamily="18" charset="0"/>
              </a:rPr>
              <a:t>Я хожу в школу каждый день.</a:t>
            </a:r>
          </a:p>
          <a:p>
            <a:pPr marL="514350" indent="-514350">
              <a:buAutoNum type="arabicPeriod"/>
            </a:pPr>
            <a:r>
              <a:rPr lang="ru-RU" sz="3200" dirty="0">
                <a:latin typeface="Times New Roman" pitchFamily="18" charset="0"/>
                <a:cs typeface="Times New Roman" pitchFamily="18" charset="0"/>
              </a:rPr>
              <a:t>Я не хожу в школу каждый день.</a:t>
            </a:r>
          </a:p>
          <a:p>
            <a:pPr marL="514350" indent="-514350">
              <a:buAutoNum type="arabicPeriod"/>
            </a:pPr>
            <a:r>
              <a:rPr lang="ru-RU" sz="3200" dirty="0">
                <a:latin typeface="Times New Roman" pitchFamily="18" charset="0"/>
                <a:cs typeface="Times New Roman" pitchFamily="18" charset="0"/>
              </a:rPr>
              <a:t>Хожу ли я в школу каждый день?</a:t>
            </a:r>
          </a:p>
          <a:p>
            <a:pPr marL="514350" indent="-514350">
              <a:buAutoNum type="arabicPeriod"/>
            </a:pPr>
            <a:r>
              <a:rPr lang="ru-RU" sz="3200" dirty="0">
                <a:latin typeface="Times New Roman" pitchFamily="18" charset="0"/>
                <a:cs typeface="Times New Roman" pitchFamily="18" charset="0"/>
              </a:rPr>
              <a:t>Она любит свою маму.</a:t>
            </a:r>
          </a:p>
          <a:p>
            <a:pPr marL="514350" indent="-514350">
              <a:buAutoNum type="arabicPeriod"/>
            </a:pPr>
            <a:r>
              <a:rPr lang="ru-RU" sz="3200" dirty="0">
                <a:latin typeface="Times New Roman" pitchFamily="18" charset="0"/>
                <a:cs typeface="Times New Roman" pitchFamily="18" charset="0"/>
              </a:rPr>
              <a:t>Она не любит свою маму.</a:t>
            </a:r>
          </a:p>
          <a:p>
            <a:pPr marL="514350" indent="-514350">
              <a:buAutoNum type="arabicPeriod"/>
            </a:pPr>
            <a:r>
              <a:rPr lang="ru-RU" sz="3200" dirty="0">
                <a:latin typeface="Times New Roman" pitchFamily="18" charset="0"/>
                <a:cs typeface="Times New Roman" pitchFamily="18" charset="0"/>
              </a:rPr>
              <a:t>Любит ли она свою маму?</a:t>
            </a:r>
          </a:p>
          <a:p>
            <a:pPr marL="514350" indent="-514350">
              <a:buAutoNum type="arabicPeriod"/>
            </a:pPr>
            <a:r>
              <a:rPr lang="ru-RU" sz="3200" dirty="0">
                <a:latin typeface="Times New Roman" pitchFamily="18" charset="0"/>
                <a:cs typeface="Times New Roman" pitchFamily="18" charset="0"/>
              </a:rPr>
              <a:t>Я жил в Качканаре прошлым летом. </a:t>
            </a:r>
            <a:endParaRPr lang="en-US" sz="3200" dirty="0">
              <a:latin typeface="Times New Roman" pitchFamily="18" charset="0"/>
              <a:cs typeface="Times New Roman" pitchFamily="18" charset="0"/>
            </a:endParaRPr>
          </a:p>
          <a:p>
            <a:pPr marL="514350" indent="-514350">
              <a:buAutoNum type="arabicPeriod"/>
            </a:pPr>
            <a:r>
              <a:rPr lang="ru-RU" sz="3200" dirty="0">
                <a:latin typeface="Times New Roman" pitchFamily="18" charset="0"/>
                <a:cs typeface="Times New Roman" pitchFamily="18" charset="0"/>
              </a:rPr>
              <a:t>Я не жил в Качканаре прошлым летом.</a:t>
            </a:r>
          </a:p>
          <a:p>
            <a:pPr marL="514350" indent="-514350">
              <a:buAutoNum type="arabicPeriod"/>
            </a:pPr>
            <a:r>
              <a:rPr lang="ru-RU" sz="3200" dirty="0">
                <a:latin typeface="Times New Roman" pitchFamily="18" charset="0"/>
                <a:cs typeface="Times New Roman" pitchFamily="18" charset="0"/>
              </a:rPr>
              <a:t>Жил ли я в Качканаре прошлым летом?</a:t>
            </a:r>
          </a:p>
          <a:p>
            <a:pPr marL="514350" indent="-514350">
              <a:buAutoNum type="arabicPeriod"/>
            </a:pPr>
            <a:r>
              <a:rPr lang="ru-RU" sz="3200" dirty="0">
                <a:latin typeface="Times New Roman" pitchFamily="18" charset="0"/>
                <a:cs typeface="Times New Roman" pitchFamily="18" charset="0"/>
              </a:rPr>
              <a:t> Он будет говорить на английском языке в следующем году.</a:t>
            </a:r>
          </a:p>
          <a:p>
            <a:pPr marL="514350" indent="-514350">
              <a:buAutoNum type="arabicPeriod"/>
            </a:pPr>
            <a:r>
              <a:rPr lang="ru-RU" sz="3200" dirty="0">
                <a:latin typeface="Times New Roman" pitchFamily="18" charset="0"/>
                <a:cs typeface="Times New Roman" pitchFamily="18" charset="0"/>
              </a:rPr>
              <a:t> Он не будет говорить на английском языке в следующем году.</a:t>
            </a:r>
          </a:p>
          <a:p>
            <a:pPr marL="514350" indent="-514350">
              <a:buAutoNum type="arabicPeriod"/>
            </a:pPr>
            <a:r>
              <a:rPr lang="ru-RU" sz="3200" dirty="0">
                <a:latin typeface="Times New Roman" pitchFamily="18" charset="0"/>
                <a:cs typeface="Times New Roman" pitchFamily="18" charset="0"/>
              </a:rPr>
              <a:t> Будет ли он говорить на английском языке в следующем году?</a:t>
            </a:r>
          </a:p>
          <a:p>
            <a:pPr marL="514350" indent="-514350">
              <a:buAutoNum type="arabicPeriod"/>
            </a:pPr>
            <a:endParaRPr lang="ru-RU" sz="3200" dirty="0">
              <a:latin typeface="Times New Roman" pitchFamily="18" charset="0"/>
              <a:cs typeface="Times New Roman" pitchFamily="18" charset="0"/>
            </a:endParaRPr>
          </a:p>
          <a:p>
            <a:pPr marL="514350" indent="-514350">
              <a:buAutoNum type="arabicPeriod"/>
            </a:pP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73012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0C3E82-8E04-5C2E-321D-00823BB66263}"/>
              </a:ext>
            </a:extLst>
          </p:cNvPr>
          <p:cNvPicPr>
            <a:picLocks noChangeAspect="1"/>
          </p:cNvPicPr>
          <p:nvPr/>
        </p:nvPicPr>
        <p:blipFill rotWithShape="1">
          <a:blip r:embed="rId2"/>
          <a:srcRect l="4883" t="57794" r="41094" b="4943"/>
          <a:stretch/>
        </p:blipFill>
        <p:spPr>
          <a:xfrm>
            <a:off x="324738" y="942234"/>
            <a:ext cx="10385348" cy="5291978"/>
          </a:xfrm>
          <a:prstGeom prst="rect">
            <a:avLst/>
          </a:prstGeom>
        </p:spPr>
      </p:pic>
      <p:sp>
        <p:nvSpPr>
          <p:cNvPr id="4" name="TextBox 3">
            <a:extLst>
              <a:ext uri="{FF2B5EF4-FFF2-40B4-BE49-F238E27FC236}">
                <a16:creationId xmlns:a16="http://schemas.microsoft.com/office/drawing/2014/main" id="{CE8EF49F-0040-9087-3B0A-A9078CADFED9}"/>
              </a:ext>
            </a:extLst>
          </p:cNvPr>
          <p:cNvSpPr txBox="1"/>
          <p:nvPr/>
        </p:nvSpPr>
        <p:spPr>
          <a:xfrm>
            <a:off x="5952392" y="2241"/>
            <a:ext cx="6145315" cy="1815882"/>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Мы добавляем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es</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глагол оканчивается на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o, -</a:t>
            </a:r>
            <a:r>
              <a:rPr lang="en-US" sz="2800" b="1" dirty="0" err="1">
                <a:solidFill>
                  <a:srgbClr val="FF0000"/>
                </a:solidFill>
                <a:latin typeface="Times New Roman" panose="02020603050405020304" pitchFamily="18" charset="0"/>
                <a:cs typeface="Times New Roman" panose="02020603050405020304" pitchFamily="18" charset="0"/>
              </a:rPr>
              <a:t>sh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a:t>
            </a:r>
            <a:r>
              <a:rPr lang="en-US" sz="2800" b="1" dirty="0">
                <a:solidFill>
                  <a:srgbClr val="FF0000"/>
                </a:solidFill>
                <a:latin typeface="Times New Roman" panose="02020603050405020304" pitchFamily="18" charset="0"/>
                <a:cs typeface="Times New Roman" panose="02020603050405020304" pitchFamily="18" charset="0"/>
              </a:rPr>
              <a:t>, -ss, -x.</a:t>
            </a:r>
          </a:p>
          <a:p>
            <a:endParaRPr lang="en-US" sz="2800" dirty="0">
              <a:latin typeface="Times New Roman" panose="02020603050405020304" pitchFamily="18" charset="0"/>
              <a:cs typeface="Times New Roman" panose="02020603050405020304" pitchFamily="18" charset="0"/>
            </a:endParaRPr>
          </a:p>
          <a:p>
            <a:pPr algn="r"/>
            <a:r>
              <a:rPr lang="en-US" sz="2800" dirty="0">
                <a:solidFill>
                  <a:srgbClr val="FF0000"/>
                </a:solidFill>
                <a:latin typeface="Times New Roman" panose="02020603050405020304" pitchFamily="18" charset="0"/>
                <a:cs typeface="Times New Roman" panose="02020603050405020304" pitchFamily="18" charset="0"/>
              </a:rPr>
              <a:t>Ex: goes, washes, dresses</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2CF885-521F-BC85-A62E-5FCBC1935E0B}"/>
              </a:ext>
            </a:extLst>
          </p:cNvPr>
          <p:cNvSpPr txBox="1"/>
          <p:nvPr/>
        </p:nvSpPr>
        <p:spPr>
          <a:xfrm>
            <a:off x="3452157" y="1367327"/>
            <a:ext cx="1769882" cy="584775"/>
          </a:xfrm>
          <a:prstGeom prst="rect">
            <a:avLst/>
          </a:prstGeom>
          <a:noFill/>
        </p:spPr>
        <p:txBody>
          <a:bodyPr wrap="square">
            <a:spAutoFit/>
          </a:bodyPr>
          <a:lstStyle/>
          <a:p>
            <a:r>
              <a:rPr lang="en-US" sz="3200" strike="sngStrike" dirty="0">
                <a:latin typeface="Times New Roman" panose="02020603050405020304" pitchFamily="18" charset="0"/>
                <a:cs typeface="Times New Roman" panose="02020603050405020304" pitchFamily="18" charset="0"/>
              </a:rPr>
              <a:t>to</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V1</a:t>
            </a:r>
          </a:p>
        </p:txBody>
      </p:sp>
    </p:spTree>
    <p:extLst>
      <p:ext uri="{BB962C8B-B14F-4D97-AF65-F5344CB8AC3E}">
        <p14:creationId xmlns:p14="http://schemas.microsoft.com/office/powerpoint/2010/main" val="186998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0C3E82-8E04-5C2E-321D-00823BB66263}"/>
              </a:ext>
            </a:extLst>
          </p:cNvPr>
          <p:cNvPicPr>
            <a:picLocks noChangeAspect="1"/>
          </p:cNvPicPr>
          <p:nvPr/>
        </p:nvPicPr>
        <p:blipFill rotWithShape="1">
          <a:blip r:embed="rId2"/>
          <a:srcRect l="4883" t="57794" r="41094" b="4943"/>
          <a:stretch/>
        </p:blipFill>
        <p:spPr>
          <a:xfrm>
            <a:off x="-1" y="-53405"/>
            <a:ext cx="5136024" cy="2617122"/>
          </a:xfrm>
          <a:prstGeom prst="rect">
            <a:avLst/>
          </a:prstGeom>
        </p:spPr>
      </p:pic>
      <p:sp>
        <p:nvSpPr>
          <p:cNvPr id="4" name="TextBox 3">
            <a:extLst>
              <a:ext uri="{FF2B5EF4-FFF2-40B4-BE49-F238E27FC236}">
                <a16:creationId xmlns:a16="http://schemas.microsoft.com/office/drawing/2014/main" id="{CE8EF49F-0040-9087-3B0A-A9078CADFED9}"/>
              </a:ext>
            </a:extLst>
          </p:cNvPr>
          <p:cNvSpPr txBox="1"/>
          <p:nvPr/>
        </p:nvSpPr>
        <p:spPr>
          <a:xfrm>
            <a:off x="5922728" y="-53405"/>
            <a:ext cx="6145315" cy="1815882"/>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Мы добавляем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es</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глагол оканчивается на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o, -</a:t>
            </a:r>
            <a:r>
              <a:rPr lang="en-US" sz="2800" b="1" dirty="0" err="1">
                <a:solidFill>
                  <a:srgbClr val="FF0000"/>
                </a:solidFill>
                <a:latin typeface="Times New Roman" panose="02020603050405020304" pitchFamily="18" charset="0"/>
                <a:cs typeface="Times New Roman" panose="02020603050405020304" pitchFamily="18" charset="0"/>
              </a:rPr>
              <a:t>sh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a:t>
            </a:r>
            <a:r>
              <a:rPr lang="en-US" sz="2800" b="1" dirty="0">
                <a:solidFill>
                  <a:srgbClr val="FF0000"/>
                </a:solidFill>
                <a:latin typeface="Times New Roman" panose="02020603050405020304" pitchFamily="18" charset="0"/>
                <a:cs typeface="Times New Roman" panose="02020603050405020304" pitchFamily="18" charset="0"/>
              </a:rPr>
              <a:t>, -ss, -x.</a:t>
            </a:r>
          </a:p>
          <a:p>
            <a:endParaRPr lang="en-US" sz="2800" dirty="0">
              <a:latin typeface="Times New Roman" panose="02020603050405020304" pitchFamily="18" charset="0"/>
              <a:cs typeface="Times New Roman" panose="02020603050405020304" pitchFamily="18" charset="0"/>
            </a:endParaRPr>
          </a:p>
          <a:p>
            <a:pPr algn="r"/>
            <a:r>
              <a:rPr lang="en-US" sz="2800" dirty="0">
                <a:solidFill>
                  <a:srgbClr val="FF0000"/>
                </a:solidFill>
                <a:latin typeface="Times New Roman" panose="02020603050405020304" pitchFamily="18" charset="0"/>
                <a:cs typeface="Times New Roman" panose="02020603050405020304" pitchFamily="18" charset="0"/>
              </a:rPr>
              <a:t>Ex: goes, washes, dresses</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2CF885-521F-BC85-A62E-5FCBC1935E0B}"/>
              </a:ext>
            </a:extLst>
          </p:cNvPr>
          <p:cNvSpPr txBox="1"/>
          <p:nvPr/>
        </p:nvSpPr>
        <p:spPr>
          <a:xfrm>
            <a:off x="1102064" y="0"/>
            <a:ext cx="1769882" cy="584775"/>
          </a:xfrm>
          <a:prstGeom prst="rect">
            <a:avLst/>
          </a:prstGeom>
          <a:noFill/>
        </p:spPr>
        <p:txBody>
          <a:bodyPr wrap="square">
            <a:spAutoFit/>
          </a:bodyPr>
          <a:lstStyle/>
          <a:p>
            <a:r>
              <a:rPr lang="en-US" sz="3200" strike="sngStrike" dirty="0">
                <a:latin typeface="Times New Roman" panose="02020603050405020304" pitchFamily="18" charset="0"/>
                <a:cs typeface="Times New Roman" panose="02020603050405020304" pitchFamily="18" charset="0"/>
              </a:rPr>
              <a:t>to</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V1</a:t>
            </a:r>
          </a:p>
        </p:txBody>
      </p:sp>
      <p:sp>
        <p:nvSpPr>
          <p:cNvPr id="3" name="TextBox 2"/>
          <p:cNvSpPr txBox="1"/>
          <p:nvPr/>
        </p:nvSpPr>
        <p:spPr>
          <a:xfrm>
            <a:off x="153824" y="2186562"/>
            <a:ext cx="12038176" cy="5139869"/>
          </a:xfrm>
          <a:prstGeom prst="rect">
            <a:avLst/>
          </a:prstGeom>
          <a:noFill/>
        </p:spPr>
        <p:txBody>
          <a:bodyPr wrap="square" rtlCol="0">
            <a:spAutoFit/>
          </a:bodyPr>
          <a:lstStyle/>
          <a:p>
            <a:r>
              <a:rPr lang="ru-RU" sz="3600" b="1" dirty="0">
                <a:latin typeface="Times New Roman" pitchFamily="18" charset="0"/>
                <a:cs typeface="Times New Roman" pitchFamily="18" charset="0"/>
              </a:rPr>
              <a:t>Глаголы </a:t>
            </a:r>
            <a:r>
              <a:rPr lang="en-US" sz="3600" b="1" dirty="0">
                <a:solidFill>
                  <a:srgbClr val="FF0000"/>
                </a:solidFill>
                <a:latin typeface="Times New Roman" pitchFamily="18" charset="0"/>
                <a:cs typeface="Times New Roman" pitchFamily="18" charset="0"/>
              </a:rPr>
              <a:t>to play</a:t>
            </a:r>
            <a:r>
              <a:rPr lang="en-US" sz="3600" b="1" dirty="0">
                <a:latin typeface="Times New Roman" pitchFamily="18" charset="0"/>
                <a:cs typeface="Times New Roman" pitchFamily="18" charset="0"/>
              </a:rPr>
              <a:t>, to go</a:t>
            </a:r>
          </a:p>
          <a:p>
            <a:r>
              <a:rPr lang="en-US" sz="3600" dirty="0">
                <a:latin typeface="Times New Roman" pitchFamily="18" charset="0"/>
                <a:cs typeface="Times New Roman" pitchFamily="18" charset="0"/>
              </a:rPr>
              <a:t>I play</a:t>
            </a:r>
            <a:r>
              <a:rPr lang="ru-RU" sz="3600" dirty="0">
                <a:latin typeface="Times New Roman" pitchFamily="18" charset="0"/>
                <a:cs typeface="Times New Roman" pitchFamily="18" charset="0"/>
              </a:rPr>
              <a:t> </a:t>
            </a:r>
            <a:r>
              <a:rPr lang="en-US" sz="3600" dirty="0">
                <a:latin typeface="Times New Roman" pitchFamily="18" charset="0"/>
                <a:cs typeface="Times New Roman" pitchFamily="18" charset="0"/>
              </a:rPr>
              <a:t>every day. </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Я играю каждый день</a:t>
            </a:r>
          </a:p>
          <a:p>
            <a:r>
              <a:rPr lang="en-US" sz="3600" dirty="0">
                <a:latin typeface="Times New Roman" pitchFamily="18" charset="0"/>
                <a:cs typeface="Times New Roman" pitchFamily="18" charset="0"/>
              </a:rPr>
              <a:t>We usually play. </a:t>
            </a:r>
            <a:r>
              <a:rPr lang="ru-RU" sz="3600" dirty="0">
                <a:latin typeface="Times New Roman" pitchFamily="18" charset="0"/>
                <a:cs typeface="Times New Roman" pitchFamily="18" charset="0"/>
              </a:rPr>
              <a:t>– Мы обычно играем.</a:t>
            </a:r>
          </a:p>
          <a:p>
            <a:r>
              <a:rPr lang="en-US" sz="3600" dirty="0">
                <a:latin typeface="Times New Roman" pitchFamily="18" charset="0"/>
                <a:cs typeface="Times New Roman" pitchFamily="18" charset="0"/>
              </a:rPr>
              <a:t>You never play. </a:t>
            </a:r>
            <a:r>
              <a:rPr lang="ru-RU" sz="3600" dirty="0">
                <a:latin typeface="Times New Roman" pitchFamily="18" charset="0"/>
                <a:cs typeface="Times New Roman" pitchFamily="18" charset="0"/>
              </a:rPr>
              <a:t>– Ты никогда не играешь.</a:t>
            </a:r>
          </a:p>
          <a:p>
            <a:r>
              <a:rPr lang="en-US" sz="3600" b="1" dirty="0">
                <a:solidFill>
                  <a:srgbClr val="FF0000"/>
                </a:solidFill>
                <a:latin typeface="Times New Roman" pitchFamily="18" charset="0"/>
                <a:cs typeface="Times New Roman" pitchFamily="18" charset="0"/>
              </a:rPr>
              <a:t>He plays </a:t>
            </a:r>
            <a:r>
              <a:rPr lang="en-US" sz="3600" dirty="0">
                <a:latin typeface="Times New Roman" pitchFamily="18" charset="0"/>
                <a:cs typeface="Times New Roman" pitchFamily="18" charset="0"/>
              </a:rPr>
              <a:t>every day. </a:t>
            </a:r>
            <a:r>
              <a:rPr lang="ru-RU" sz="3600" dirty="0">
                <a:latin typeface="Times New Roman" pitchFamily="18" charset="0"/>
                <a:cs typeface="Times New Roman" pitchFamily="18" charset="0"/>
              </a:rPr>
              <a:t>– Он играет каждый день</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She plays </a:t>
            </a:r>
            <a:r>
              <a:rPr lang="en-US" sz="3600" dirty="0">
                <a:latin typeface="Times New Roman" pitchFamily="18" charset="0"/>
                <a:cs typeface="Times New Roman" pitchFamily="18" charset="0"/>
              </a:rPr>
              <a:t>every day. </a:t>
            </a:r>
            <a:r>
              <a:rPr lang="ru-RU" sz="3600" dirty="0">
                <a:latin typeface="Times New Roman" pitchFamily="18" charset="0"/>
                <a:cs typeface="Times New Roman" pitchFamily="18" charset="0"/>
              </a:rPr>
              <a:t>– Она играет каждый день</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It (dog)</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plays</a:t>
            </a:r>
            <a:r>
              <a:rPr lang="ru-RU" sz="3600" b="1" dirty="0">
                <a:solidFill>
                  <a:srgbClr val="FF0000"/>
                </a:solidFill>
                <a:latin typeface="Times New Roman" pitchFamily="18" charset="0"/>
                <a:cs typeface="Times New Roman" pitchFamily="18" charset="0"/>
              </a:rPr>
              <a:t> </a:t>
            </a:r>
            <a:r>
              <a:rPr lang="ru-RU" sz="3600" dirty="0" err="1">
                <a:latin typeface="Times New Roman" pitchFamily="18" charset="0"/>
                <a:cs typeface="Times New Roman" pitchFamily="18" charset="0"/>
              </a:rPr>
              <a:t>every</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day</a:t>
            </a:r>
            <a:r>
              <a:rPr lang="ru-RU" sz="3600" dirty="0">
                <a:latin typeface="Times New Roman" pitchFamily="18" charset="0"/>
                <a:cs typeface="Times New Roman" pitchFamily="18" charset="0"/>
              </a:rPr>
              <a:t>. – Он</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пёс</a:t>
            </a:r>
            <a:r>
              <a:rPr lang="en-US" sz="3600" dirty="0">
                <a:latin typeface="Times New Roman" pitchFamily="18" charset="0"/>
                <a:cs typeface="Times New Roman" pitchFamily="18" charset="0"/>
              </a:rPr>
              <a:t>)</a:t>
            </a:r>
            <a:r>
              <a:rPr lang="ru-RU" sz="3600" dirty="0">
                <a:latin typeface="Times New Roman" pitchFamily="18" charset="0"/>
                <a:cs typeface="Times New Roman" pitchFamily="18" charset="0"/>
              </a:rPr>
              <a:t> играет каждый день.</a:t>
            </a:r>
          </a:p>
          <a:p>
            <a:r>
              <a:rPr lang="en-US" sz="3600" dirty="0">
                <a:latin typeface="Times New Roman" pitchFamily="18" charset="0"/>
                <a:cs typeface="Times New Roman" pitchFamily="18" charset="0"/>
              </a:rPr>
              <a:t>They often play. </a:t>
            </a:r>
            <a:r>
              <a:rPr lang="ru-RU" sz="3600" dirty="0">
                <a:latin typeface="Times New Roman" pitchFamily="18" charset="0"/>
                <a:cs typeface="Times New Roman" pitchFamily="18" charset="0"/>
              </a:rPr>
              <a:t>– Они часто играют. </a:t>
            </a:r>
          </a:p>
          <a:p>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34446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1869" y="777667"/>
            <a:ext cx="10101129" cy="3046988"/>
          </a:xfrm>
          <a:prstGeom prst="rect">
            <a:avLst/>
          </a:prstGeom>
          <a:noFill/>
        </p:spPr>
        <p:txBody>
          <a:bodyPr wrap="square" rtlCol="0">
            <a:spAutoFit/>
          </a:bodyPr>
          <a:lstStyle/>
          <a:p>
            <a:r>
              <a:rPr lang="ru-RU" sz="4800" dirty="0">
                <a:latin typeface="Times New Roman" pitchFamily="18" charset="0"/>
                <a:cs typeface="Times New Roman" pitchFamily="18" charset="0"/>
              </a:rPr>
              <a:t>Время </a:t>
            </a:r>
            <a:r>
              <a:rPr lang="en-US" sz="4800" dirty="0">
                <a:latin typeface="Times New Roman" pitchFamily="18" charset="0"/>
                <a:cs typeface="Times New Roman" pitchFamily="18" charset="0"/>
              </a:rPr>
              <a:t>Present Simple</a:t>
            </a:r>
            <a:r>
              <a:rPr lang="ru-RU" sz="4800" dirty="0">
                <a:latin typeface="Times New Roman" pitchFamily="18" charset="0"/>
                <a:cs typeface="Times New Roman" pitchFamily="18" charset="0"/>
              </a:rPr>
              <a:t> образуется с помощью инфинитива смыслового глагола без частицы </a:t>
            </a:r>
            <a:r>
              <a:rPr lang="en-US" sz="4800" dirty="0">
                <a:latin typeface="Times New Roman" pitchFamily="18" charset="0"/>
                <a:cs typeface="Times New Roman" pitchFamily="18" charset="0"/>
              </a:rPr>
              <a:t>to</a:t>
            </a:r>
            <a:r>
              <a:rPr lang="ru-RU" sz="4800" dirty="0">
                <a:latin typeface="Times New Roman" pitchFamily="18" charset="0"/>
                <a:cs typeface="Times New Roman" pitchFamily="18" charset="0"/>
              </a:rPr>
              <a:t>, с добавлением –</a:t>
            </a:r>
            <a:r>
              <a:rPr lang="en-US" sz="4800" dirty="0">
                <a:latin typeface="Times New Roman" pitchFamily="18" charset="0"/>
                <a:cs typeface="Times New Roman" pitchFamily="18" charset="0"/>
              </a:rPr>
              <a:t>s</a:t>
            </a:r>
            <a:r>
              <a:rPr lang="ru-RU" sz="4800" dirty="0">
                <a:latin typeface="Times New Roman" pitchFamily="18" charset="0"/>
                <a:cs typeface="Times New Roman" pitchFamily="18" charset="0"/>
              </a:rPr>
              <a:t> (</a:t>
            </a:r>
            <a:r>
              <a:rPr lang="en-US" sz="4800" dirty="0">
                <a:latin typeface="Times New Roman" pitchFamily="18" charset="0"/>
                <a:cs typeface="Times New Roman" pitchFamily="18" charset="0"/>
              </a:rPr>
              <a:t>-</a:t>
            </a:r>
            <a:r>
              <a:rPr lang="en-US" sz="4800" dirty="0" err="1">
                <a:latin typeface="Times New Roman" pitchFamily="18" charset="0"/>
                <a:cs typeface="Times New Roman" pitchFamily="18" charset="0"/>
              </a:rPr>
              <a:t>es</a:t>
            </a:r>
            <a:r>
              <a:rPr lang="en-US" sz="4800" dirty="0">
                <a:latin typeface="Times New Roman" pitchFamily="18" charset="0"/>
                <a:cs typeface="Times New Roman" pitchFamily="18" charset="0"/>
              </a:rPr>
              <a:t>) </a:t>
            </a:r>
            <a:r>
              <a:rPr lang="ru-RU" sz="4800" dirty="0">
                <a:latin typeface="Times New Roman" pitchFamily="18" charset="0"/>
                <a:cs typeface="Times New Roman" pitchFamily="18" charset="0"/>
              </a:rPr>
              <a:t>в </a:t>
            </a:r>
            <a:r>
              <a:rPr lang="ru-RU" sz="4800" dirty="0">
                <a:solidFill>
                  <a:srgbClr val="FF0000"/>
                </a:solidFill>
                <a:latin typeface="Times New Roman" pitchFamily="18" charset="0"/>
                <a:cs typeface="Times New Roman" pitchFamily="18" charset="0"/>
              </a:rPr>
              <a:t>3 лице </a:t>
            </a:r>
            <a:r>
              <a:rPr lang="ru-RU" sz="4800" dirty="0">
                <a:latin typeface="Times New Roman" pitchFamily="18" charset="0"/>
                <a:cs typeface="Times New Roman" pitchFamily="18" charset="0"/>
              </a:rPr>
              <a:t>единственного числа.</a:t>
            </a:r>
          </a:p>
        </p:txBody>
      </p:sp>
    </p:spTree>
    <p:extLst>
      <p:ext uri="{BB962C8B-B14F-4D97-AF65-F5344CB8AC3E}">
        <p14:creationId xmlns:p14="http://schemas.microsoft.com/office/powerpoint/2010/main" val="1425601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007" y="862712"/>
            <a:ext cx="11878655" cy="6124754"/>
          </a:xfrm>
          <a:prstGeom prst="rect">
            <a:avLst/>
          </a:prstGeom>
        </p:spPr>
        <p:txBody>
          <a:bodyPr wrap="square">
            <a:spAutoFit/>
          </a:bodyPr>
          <a:lstStyle/>
          <a:p>
            <a:pPr indent="457200" algn="just"/>
            <a:r>
              <a:rPr lang="ru-RU" sz="5400" dirty="0">
                <a:latin typeface="Times New Roman" pitchFamily="18" charset="0"/>
                <a:cs typeface="Times New Roman" pitchFamily="18" charset="0"/>
              </a:rPr>
              <a:t>В </a:t>
            </a:r>
            <a:r>
              <a:rPr lang="ru-RU" sz="5400" b="1" i="1" u="sng" dirty="0">
                <a:solidFill>
                  <a:srgbClr val="00B0F0"/>
                </a:solidFill>
                <a:latin typeface="Times New Roman" pitchFamily="18" charset="0"/>
                <a:cs typeface="Times New Roman" pitchFamily="18" charset="0"/>
              </a:rPr>
              <a:t>3 лице единственного числа </a:t>
            </a:r>
            <a:r>
              <a:rPr lang="en-US" sz="5400" b="1" i="1" u="sng" dirty="0">
                <a:solidFill>
                  <a:srgbClr val="00B0F0"/>
                </a:solidFill>
                <a:latin typeface="Times New Roman" pitchFamily="18" charset="0"/>
                <a:cs typeface="Times New Roman" pitchFamily="18" charset="0"/>
              </a:rPr>
              <a:t>(He, She, It)</a:t>
            </a:r>
            <a:r>
              <a:rPr lang="ru-RU" sz="5400" b="1" i="1" u="sng" dirty="0">
                <a:solidFill>
                  <a:srgbClr val="00B0F0"/>
                </a:solidFill>
                <a:latin typeface="Times New Roman" pitchFamily="18" charset="0"/>
                <a:cs typeface="Times New Roman" pitchFamily="18" charset="0"/>
              </a:rPr>
              <a:t> </a:t>
            </a:r>
            <a:r>
              <a:rPr lang="ru-RU" sz="5400" dirty="0">
                <a:latin typeface="Times New Roman" pitchFamily="18" charset="0"/>
                <a:cs typeface="Times New Roman" pitchFamily="18" charset="0"/>
              </a:rPr>
              <a:t>добавляем к глаголу </a:t>
            </a:r>
            <a:r>
              <a:rPr lang="en-US" sz="8800" b="1" dirty="0">
                <a:solidFill>
                  <a:srgbClr val="FF0000"/>
                </a:solidFill>
                <a:latin typeface="Times New Roman" pitchFamily="18" charset="0"/>
                <a:cs typeface="Times New Roman" pitchFamily="18" charset="0"/>
              </a:rPr>
              <a:t>–s</a:t>
            </a:r>
            <a:r>
              <a:rPr lang="ru-RU" sz="5400" dirty="0">
                <a:latin typeface="Times New Roman" pitchFamily="18" charset="0"/>
                <a:cs typeface="Times New Roman" pitchFamily="18" charset="0"/>
              </a:rPr>
              <a:t>.</a:t>
            </a:r>
          </a:p>
          <a:p>
            <a:pPr indent="457200" algn="just"/>
            <a:r>
              <a:rPr lang="ru-RU" sz="5400" dirty="0">
                <a:latin typeface="Times New Roman" pitchFamily="18" charset="0"/>
                <a:cs typeface="Times New Roman" pitchFamily="18" charset="0"/>
              </a:rPr>
              <a:t>Если глагол оканчивается на </a:t>
            </a:r>
            <a:r>
              <a:rPr lang="ru-RU" sz="5400" b="1" dirty="0">
                <a:solidFill>
                  <a:srgbClr val="FF0000"/>
                </a:solidFill>
                <a:latin typeface="Times New Roman" pitchFamily="18" charset="0"/>
                <a:cs typeface="Times New Roman" pitchFamily="18" charset="0"/>
              </a:rPr>
              <a:t>–o, -</a:t>
            </a:r>
            <a:r>
              <a:rPr lang="ru-RU" sz="5400" b="1" dirty="0" err="1">
                <a:solidFill>
                  <a:srgbClr val="FF0000"/>
                </a:solidFill>
                <a:latin typeface="Times New Roman" pitchFamily="18" charset="0"/>
                <a:cs typeface="Times New Roman" pitchFamily="18" charset="0"/>
              </a:rPr>
              <a:t>sh</a:t>
            </a:r>
            <a:r>
              <a:rPr lang="ru-RU" sz="5400" b="1" dirty="0">
                <a:solidFill>
                  <a:srgbClr val="FF0000"/>
                </a:solidFill>
                <a:latin typeface="Times New Roman" pitchFamily="18" charset="0"/>
                <a:cs typeface="Times New Roman" pitchFamily="18" charset="0"/>
              </a:rPr>
              <a:t>, -</a:t>
            </a:r>
            <a:r>
              <a:rPr lang="ru-RU" sz="5400" b="1" dirty="0" err="1">
                <a:solidFill>
                  <a:srgbClr val="FF0000"/>
                </a:solidFill>
                <a:latin typeface="Times New Roman" pitchFamily="18" charset="0"/>
                <a:cs typeface="Times New Roman" pitchFamily="18" charset="0"/>
              </a:rPr>
              <a:t>ch</a:t>
            </a:r>
            <a:r>
              <a:rPr lang="ru-RU" sz="5400" b="1" dirty="0">
                <a:solidFill>
                  <a:srgbClr val="FF0000"/>
                </a:solidFill>
                <a:latin typeface="Times New Roman" pitchFamily="18" charset="0"/>
                <a:cs typeface="Times New Roman" pitchFamily="18" charset="0"/>
              </a:rPr>
              <a:t>, -</a:t>
            </a:r>
            <a:r>
              <a:rPr lang="ru-RU" sz="5400" b="1" dirty="0" err="1">
                <a:solidFill>
                  <a:srgbClr val="FF0000"/>
                </a:solidFill>
                <a:latin typeface="Times New Roman" pitchFamily="18" charset="0"/>
                <a:cs typeface="Times New Roman" pitchFamily="18" charset="0"/>
              </a:rPr>
              <a:t>ss</a:t>
            </a:r>
            <a:r>
              <a:rPr lang="ru-RU" sz="5400" b="1" dirty="0">
                <a:solidFill>
                  <a:srgbClr val="FF0000"/>
                </a:solidFill>
                <a:latin typeface="Times New Roman" pitchFamily="18" charset="0"/>
                <a:cs typeface="Times New Roman" pitchFamily="18" charset="0"/>
              </a:rPr>
              <a:t>, -x,</a:t>
            </a:r>
            <a:r>
              <a:rPr lang="ru-RU" sz="5400" dirty="0">
                <a:latin typeface="Times New Roman" pitchFamily="18" charset="0"/>
                <a:cs typeface="Times New Roman" pitchFamily="18" charset="0"/>
              </a:rPr>
              <a:t> тогда в 3 лице единственного числа к глаголу добавляем </a:t>
            </a:r>
            <a:r>
              <a:rPr lang="ru-RU" sz="8800" b="1" dirty="0">
                <a:solidFill>
                  <a:srgbClr val="FF0000"/>
                </a:solidFill>
                <a:latin typeface="Times New Roman" pitchFamily="18" charset="0"/>
                <a:cs typeface="Times New Roman" pitchFamily="18" charset="0"/>
              </a:rPr>
              <a:t>–</a:t>
            </a:r>
            <a:r>
              <a:rPr lang="ru-RU" sz="8800" b="1" dirty="0" err="1">
                <a:solidFill>
                  <a:srgbClr val="FF0000"/>
                </a:solidFill>
                <a:latin typeface="Times New Roman" pitchFamily="18" charset="0"/>
                <a:cs typeface="Times New Roman" pitchFamily="18" charset="0"/>
              </a:rPr>
              <a:t>es</a:t>
            </a:r>
            <a:r>
              <a:rPr lang="ru-RU" sz="5400" dirty="0">
                <a:latin typeface="Times New Roman" pitchFamily="18" charset="0"/>
                <a:cs typeface="Times New Roman" pitchFamily="18" charset="0"/>
              </a:rPr>
              <a:t>. </a:t>
            </a:r>
          </a:p>
          <a:p>
            <a:endParaRPr lang="ru-RU" sz="5400" dirty="0"/>
          </a:p>
        </p:txBody>
      </p:sp>
    </p:spTree>
    <p:extLst>
      <p:ext uri="{BB962C8B-B14F-4D97-AF65-F5344CB8AC3E}">
        <p14:creationId xmlns:p14="http://schemas.microsoft.com/office/powerpoint/2010/main" val="115126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D0C3E82-8E04-5C2E-321D-00823BB66263}"/>
              </a:ext>
            </a:extLst>
          </p:cNvPr>
          <p:cNvPicPr>
            <a:picLocks noChangeAspect="1"/>
          </p:cNvPicPr>
          <p:nvPr/>
        </p:nvPicPr>
        <p:blipFill rotWithShape="1">
          <a:blip r:embed="rId2"/>
          <a:srcRect l="4883" t="57794" r="41094" b="4943"/>
          <a:stretch/>
        </p:blipFill>
        <p:spPr>
          <a:xfrm>
            <a:off x="-1" y="-53405"/>
            <a:ext cx="5136024" cy="2617122"/>
          </a:xfrm>
          <a:prstGeom prst="rect">
            <a:avLst/>
          </a:prstGeom>
        </p:spPr>
      </p:pic>
      <p:sp>
        <p:nvSpPr>
          <p:cNvPr id="4" name="TextBox 3">
            <a:extLst>
              <a:ext uri="{FF2B5EF4-FFF2-40B4-BE49-F238E27FC236}">
                <a16:creationId xmlns:a16="http://schemas.microsoft.com/office/drawing/2014/main" id="{CE8EF49F-0040-9087-3B0A-A9078CADFED9}"/>
              </a:ext>
            </a:extLst>
          </p:cNvPr>
          <p:cNvSpPr txBox="1"/>
          <p:nvPr/>
        </p:nvSpPr>
        <p:spPr>
          <a:xfrm>
            <a:off x="5952392" y="2241"/>
            <a:ext cx="6145315" cy="1815882"/>
          </a:xfrm>
          <a:prstGeom prst="rect">
            <a:avLst/>
          </a:prstGeom>
          <a:noFill/>
        </p:spPr>
        <p:txBody>
          <a:bodyPr wrap="square">
            <a:spAutoFit/>
          </a:bodyPr>
          <a:lstStyle/>
          <a:p>
            <a:r>
              <a:rPr lang="ru-RU" sz="2800" dirty="0">
                <a:latin typeface="Times New Roman" panose="02020603050405020304" pitchFamily="18" charset="0"/>
                <a:cs typeface="Times New Roman" panose="02020603050405020304" pitchFamily="18" charset="0"/>
              </a:rPr>
              <a:t>Мы добавляем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es</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если глагол оканчивается на </a:t>
            </a:r>
            <a:r>
              <a:rPr lang="ru-RU"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o, -</a:t>
            </a:r>
            <a:r>
              <a:rPr lang="en-US" sz="2800" b="1" dirty="0" err="1">
                <a:solidFill>
                  <a:srgbClr val="FF0000"/>
                </a:solidFill>
                <a:latin typeface="Times New Roman" panose="02020603050405020304" pitchFamily="18" charset="0"/>
                <a:cs typeface="Times New Roman" panose="02020603050405020304" pitchFamily="18" charset="0"/>
              </a:rPr>
              <a:t>sh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a:t>
            </a:r>
            <a:r>
              <a:rPr lang="en-US" sz="2800" b="1" dirty="0">
                <a:solidFill>
                  <a:srgbClr val="FF0000"/>
                </a:solidFill>
                <a:latin typeface="Times New Roman" panose="02020603050405020304" pitchFamily="18" charset="0"/>
                <a:cs typeface="Times New Roman" panose="02020603050405020304" pitchFamily="18" charset="0"/>
              </a:rPr>
              <a:t>, -ss, -x.</a:t>
            </a:r>
          </a:p>
          <a:p>
            <a:endParaRPr lang="en-US" sz="2800" dirty="0">
              <a:latin typeface="Times New Roman" panose="02020603050405020304" pitchFamily="18" charset="0"/>
              <a:cs typeface="Times New Roman" panose="02020603050405020304" pitchFamily="18" charset="0"/>
            </a:endParaRPr>
          </a:p>
          <a:p>
            <a:pPr algn="r"/>
            <a:r>
              <a:rPr lang="en-US" sz="2800" dirty="0">
                <a:solidFill>
                  <a:srgbClr val="FF0000"/>
                </a:solidFill>
                <a:latin typeface="Times New Roman" panose="02020603050405020304" pitchFamily="18" charset="0"/>
                <a:cs typeface="Times New Roman" panose="02020603050405020304" pitchFamily="18" charset="0"/>
              </a:rPr>
              <a:t>Ex: goes, washes, dresses</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2CF885-521F-BC85-A62E-5FCBC1935E0B}"/>
              </a:ext>
            </a:extLst>
          </p:cNvPr>
          <p:cNvSpPr txBox="1"/>
          <p:nvPr/>
        </p:nvSpPr>
        <p:spPr>
          <a:xfrm>
            <a:off x="1102064" y="0"/>
            <a:ext cx="1769882" cy="584775"/>
          </a:xfrm>
          <a:prstGeom prst="rect">
            <a:avLst/>
          </a:prstGeom>
          <a:noFill/>
        </p:spPr>
        <p:txBody>
          <a:bodyPr wrap="square">
            <a:spAutoFit/>
          </a:bodyPr>
          <a:lstStyle/>
          <a:p>
            <a:r>
              <a:rPr lang="en-US" sz="3200" strike="sngStrike" dirty="0">
                <a:latin typeface="Times New Roman" panose="02020603050405020304" pitchFamily="18" charset="0"/>
                <a:cs typeface="Times New Roman" panose="02020603050405020304" pitchFamily="18" charset="0"/>
              </a:rPr>
              <a:t>to</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V1</a:t>
            </a:r>
          </a:p>
        </p:txBody>
      </p:sp>
      <p:sp>
        <p:nvSpPr>
          <p:cNvPr id="3" name="TextBox 2"/>
          <p:cNvSpPr txBox="1"/>
          <p:nvPr/>
        </p:nvSpPr>
        <p:spPr>
          <a:xfrm>
            <a:off x="153824" y="2186562"/>
            <a:ext cx="12038176" cy="5139869"/>
          </a:xfrm>
          <a:prstGeom prst="rect">
            <a:avLst/>
          </a:prstGeom>
          <a:noFill/>
        </p:spPr>
        <p:txBody>
          <a:bodyPr wrap="square" rtlCol="0">
            <a:spAutoFit/>
          </a:bodyPr>
          <a:lstStyle/>
          <a:p>
            <a:r>
              <a:rPr lang="ru-RU" sz="3600" b="1" dirty="0">
                <a:latin typeface="Times New Roman" pitchFamily="18" charset="0"/>
                <a:cs typeface="Times New Roman" pitchFamily="18" charset="0"/>
              </a:rPr>
              <a:t>Глаголы </a:t>
            </a:r>
            <a:r>
              <a:rPr lang="en-US" sz="3600" b="1" dirty="0">
                <a:solidFill>
                  <a:srgbClr val="FF0000"/>
                </a:solidFill>
                <a:latin typeface="Times New Roman" pitchFamily="18" charset="0"/>
                <a:cs typeface="Times New Roman" pitchFamily="18" charset="0"/>
              </a:rPr>
              <a:t>to play</a:t>
            </a:r>
            <a:r>
              <a:rPr lang="en-US" sz="3600" b="1" dirty="0">
                <a:latin typeface="Times New Roman" pitchFamily="18" charset="0"/>
                <a:cs typeface="Times New Roman" pitchFamily="18" charset="0"/>
              </a:rPr>
              <a:t>, to go</a:t>
            </a:r>
            <a:r>
              <a:rPr lang="ru-RU" sz="3600" b="1" dirty="0">
                <a:latin typeface="Times New Roman" pitchFamily="18" charset="0"/>
                <a:cs typeface="Times New Roman" pitchFamily="18" charset="0"/>
              </a:rPr>
              <a:t>                            </a:t>
            </a:r>
            <a:r>
              <a:rPr lang="en-US" sz="3600" b="1" dirty="0">
                <a:latin typeface="Times New Roman" pitchFamily="18" charset="0"/>
                <a:cs typeface="Times New Roman" pitchFamily="18" charset="0"/>
              </a:rPr>
              <a:t>to speak, to watch TV </a:t>
            </a:r>
          </a:p>
          <a:p>
            <a:r>
              <a:rPr lang="en-US" sz="3600" dirty="0">
                <a:latin typeface="Times New Roman" pitchFamily="18" charset="0"/>
                <a:cs typeface="Times New Roman" pitchFamily="18" charset="0"/>
              </a:rPr>
              <a:t>I play. </a:t>
            </a:r>
            <a:r>
              <a:rPr lang="ru-RU" sz="3600"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Я играю.</a:t>
            </a:r>
          </a:p>
          <a:p>
            <a:r>
              <a:rPr lang="en-US" sz="3600" dirty="0">
                <a:latin typeface="Times New Roman" pitchFamily="18" charset="0"/>
                <a:cs typeface="Times New Roman" pitchFamily="18" charset="0"/>
              </a:rPr>
              <a:t>We play. </a:t>
            </a:r>
            <a:r>
              <a:rPr lang="ru-RU" sz="3600" dirty="0">
                <a:latin typeface="Times New Roman" pitchFamily="18" charset="0"/>
                <a:cs typeface="Times New Roman" pitchFamily="18" charset="0"/>
              </a:rPr>
              <a:t>– Мы играем.</a:t>
            </a:r>
          </a:p>
          <a:p>
            <a:r>
              <a:rPr lang="en-US" sz="3600" dirty="0">
                <a:latin typeface="Times New Roman" pitchFamily="18" charset="0"/>
                <a:cs typeface="Times New Roman" pitchFamily="18" charset="0"/>
              </a:rPr>
              <a:t>You play. </a:t>
            </a:r>
            <a:r>
              <a:rPr lang="ru-RU" sz="3600" dirty="0">
                <a:latin typeface="Times New Roman" pitchFamily="18" charset="0"/>
                <a:cs typeface="Times New Roman" pitchFamily="18" charset="0"/>
              </a:rPr>
              <a:t>– Ты играешь.</a:t>
            </a:r>
          </a:p>
          <a:p>
            <a:r>
              <a:rPr lang="en-US" sz="3600" b="1" dirty="0">
                <a:solidFill>
                  <a:srgbClr val="FF0000"/>
                </a:solidFill>
                <a:latin typeface="Times New Roman" pitchFamily="18" charset="0"/>
                <a:cs typeface="Times New Roman" pitchFamily="18" charset="0"/>
              </a:rPr>
              <a:t>He plays</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Он играет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She plays</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 Она играет</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It (dog)</a:t>
            </a:r>
            <a:r>
              <a:rPr lang="ru-RU" sz="3600" b="1" dirty="0">
                <a:solidFill>
                  <a:srgbClr val="FF0000"/>
                </a:solidFill>
                <a:latin typeface="Times New Roman" pitchFamily="18" charset="0"/>
                <a:cs typeface="Times New Roman" pitchFamily="18" charset="0"/>
              </a:rPr>
              <a:t> </a:t>
            </a:r>
            <a:r>
              <a:rPr lang="ru-RU" sz="3600" b="1" dirty="0" err="1">
                <a:solidFill>
                  <a:srgbClr val="FF0000"/>
                </a:solidFill>
                <a:latin typeface="Times New Roman" pitchFamily="18" charset="0"/>
                <a:cs typeface="Times New Roman" pitchFamily="18" charset="0"/>
              </a:rPr>
              <a:t>plays</a:t>
            </a:r>
            <a:r>
              <a:rPr lang="ru-RU" sz="3600" dirty="0">
                <a:latin typeface="Times New Roman" pitchFamily="18" charset="0"/>
                <a:cs typeface="Times New Roman" pitchFamily="18" charset="0"/>
              </a:rPr>
              <a:t>. – Он</a:t>
            </a:r>
            <a:r>
              <a:rPr lang="en-US" sz="3600" dirty="0">
                <a:latin typeface="Times New Roman" pitchFamily="18" charset="0"/>
                <a:cs typeface="Times New Roman" pitchFamily="18" charset="0"/>
              </a:rPr>
              <a:t> (</a:t>
            </a:r>
            <a:r>
              <a:rPr lang="ru-RU" sz="3600" dirty="0">
                <a:latin typeface="Times New Roman" pitchFamily="18" charset="0"/>
                <a:cs typeface="Times New Roman" pitchFamily="18" charset="0"/>
              </a:rPr>
              <a:t>пёс</a:t>
            </a:r>
            <a:r>
              <a:rPr lang="en-US" sz="3600" dirty="0">
                <a:latin typeface="Times New Roman" pitchFamily="18" charset="0"/>
                <a:cs typeface="Times New Roman" pitchFamily="18" charset="0"/>
              </a:rPr>
              <a:t>)</a:t>
            </a:r>
            <a:r>
              <a:rPr lang="ru-RU" sz="3600" dirty="0">
                <a:latin typeface="Times New Roman" pitchFamily="18" charset="0"/>
                <a:cs typeface="Times New Roman" pitchFamily="18" charset="0"/>
              </a:rPr>
              <a:t> играет.</a:t>
            </a:r>
          </a:p>
          <a:p>
            <a:r>
              <a:rPr lang="en-US" sz="3600" dirty="0">
                <a:latin typeface="Times New Roman" pitchFamily="18" charset="0"/>
                <a:cs typeface="Times New Roman" pitchFamily="18" charset="0"/>
              </a:rPr>
              <a:t>They play. </a:t>
            </a:r>
            <a:r>
              <a:rPr lang="ru-RU" sz="3600" dirty="0">
                <a:latin typeface="Times New Roman" pitchFamily="18" charset="0"/>
                <a:cs typeface="Times New Roman" pitchFamily="18" charset="0"/>
              </a:rPr>
              <a:t>– Они играют. </a:t>
            </a:r>
          </a:p>
          <a:p>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3050485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3708</TotalTime>
  <Words>3312</Words>
  <Application>Microsoft Office PowerPoint</Application>
  <PresentationFormat>Широкоэкранный</PresentationFormat>
  <Paragraphs>349</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Tatiana</dc:creator>
  <cp:lastModifiedBy>TatianaPC</cp:lastModifiedBy>
  <cp:revision>61</cp:revision>
  <dcterms:created xsi:type="dcterms:W3CDTF">2024-12-16T20:09:09Z</dcterms:created>
  <dcterms:modified xsi:type="dcterms:W3CDTF">2025-06-13T07:28:20Z</dcterms:modified>
</cp:coreProperties>
</file>