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79" d="100"/>
          <a:sy n="79" d="100"/>
        </p:scale>
        <p:origin x="156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CEFC0B7-DB83-4A55-BEDC-6E6647DAE659}" type="datetimeFigureOut">
              <a:rPr lang="ru-RU" smtClean="0"/>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CEFC0B7-DB83-4A55-BEDC-6E6647DAE659}" type="datetimeFigureOut">
              <a:rPr lang="ru-RU" smtClean="0"/>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CEFC0B7-DB83-4A55-BEDC-6E6647DAE659}" type="datetimeFigureOut">
              <a:rPr lang="ru-RU" smtClean="0"/>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CEFC0B7-DB83-4A55-BEDC-6E6647DAE659}" type="datetimeFigureOut">
              <a:rPr lang="ru-RU" smtClean="0"/>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CEFC0B7-DB83-4A55-BEDC-6E6647DAE659}" type="datetimeFigureOut">
              <a:rPr lang="ru-RU" smtClean="0"/>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CEFC0B7-DB83-4A55-BEDC-6E6647DAE659}" type="datetimeFigureOut">
              <a:rPr lang="ru-RU" smtClean="0"/>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CEFC0B7-DB83-4A55-BEDC-6E6647DAE659}" type="datetimeFigureOut">
              <a:rPr lang="ru-RU" smtClean="0"/>
              <a:t>15.03.2024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CEFC0B7-DB83-4A55-BEDC-6E6647DAE659}" type="datetimeFigureOut">
              <a:rPr lang="ru-RU" smtClean="0"/>
              <a:t>15.03.2024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EFC0B7-DB83-4A55-BEDC-6E6647DAE659}" type="datetimeFigureOut">
              <a:rPr lang="ru-RU" smtClean="0"/>
              <a:t>15.03.2024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CEFC0B7-DB83-4A55-BEDC-6E6647DAE659}" type="datetimeFigureOut">
              <a:rPr lang="ru-RU" smtClean="0"/>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CEFC0B7-DB83-4A55-BEDC-6E6647DAE659}" type="datetimeFigureOut">
              <a:rPr lang="ru-RU" smtClean="0"/>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71294-168D-4C23-9129-024DF640E8B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FC0B7-DB83-4A55-BEDC-6E6647DAE659}" type="datetimeFigureOut">
              <a:rPr lang="ru-RU" smtClean="0"/>
              <a:t>15.03.2024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1294-168D-4C23-9129-024DF640E8B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vk.com/@gto_kalin-top-16-samye-neobychnye-i-maloizvestnye-vidy-sport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4499992" cy="2308324"/>
          </a:xfrm>
          <a:prstGeom prst="rect">
            <a:avLst/>
          </a:prstGeom>
        </p:spPr>
        <p:txBody>
          <a:bodyPr wrap="square">
            <a:spAutoFit/>
          </a:bodyPr>
          <a:lstStyle/>
          <a:p>
            <a:r>
              <a:rPr lang="en-US" sz="2400" b="1" dirty="0">
                <a:latin typeface="Times New Roman" pitchFamily="18" charset="0"/>
                <a:cs typeface="Times New Roman" pitchFamily="18" charset="0"/>
              </a:rPr>
              <a:t>Chess boxing</a:t>
            </a:r>
            <a:r>
              <a:rPr lang="en-US" sz="2400" dirty="0">
                <a:latin typeface="Times New Roman" pitchFamily="18" charset="0"/>
                <a:cs typeface="Times New Roman" pitchFamily="18" charset="0"/>
              </a:rPr>
              <a:t>, or </a:t>
            </a:r>
            <a:r>
              <a:rPr lang="en-US" sz="2400" b="1" dirty="0">
                <a:latin typeface="Times New Roman" pitchFamily="18" charset="0"/>
                <a:cs typeface="Times New Roman" pitchFamily="18" charset="0"/>
              </a:rPr>
              <a:t>chessboxing</a:t>
            </a:r>
            <a:r>
              <a:rPr lang="en-US"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is a hybrid sport that combines two traditional</a:t>
            </a:r>
            <a:r>
              <a:rPr lang="ru-RU" sz="2400" dirty="0">
                <a:solidFill>
                  <a:schemeClr val="bg1"/>
                </a:solidFill>
                <a:latin typeface="Times New Roman" pitchFamily="18" charset="0"/>
                <a:cs typeface="Times New Roman" pitchFamily="18" charset="0"/>
              </a:rPr>
              <a:t>и</a:t>
            </a:r>
            <a:r>
              <a:rPr lang="en-US" sz="2400" dirty="0">
                <a:latin typeface="Times New Roman" pitchFamily="18" charset="0"/>
                <a:cs typeface="Times New Roman" pitchFamily="18" charset="0"/>
              </a:rPr>
              <a:t>pastimes:</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 chess and </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boxing</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 The competitors compete in alternating rounds of chess and boxing.</a:t>
            </a:r>
            <a:endParaRPr lang="ru-RU"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l="30308" t="31125" r="27781" b="19229"/>
          <a:stretch>
            <a:fillRect/>
          </a:stretch>
        </p:blipFill>
        <p:spPr bwMode="auto">
          <a:xfrm>
            <a:off x="4644008" y="0"/>
            <a:ext cx="4499992" cy="299695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7386" t="24407" r="40591" b="22438"/>
          <a:stretch>
            <a:fillRect/>
          </a:stretch>
        </p:blipFill>
        <p:spPr bwMode="auto">
          <a:xfrm>
            <a:off x="3425695" y="3573016"/>
            <a:ext cx="5718305" cy="3284984"/>
          </a:xfrm>
          <a:prstGeom prst="rect">
            <a:avLst/>
          </a:prstGeom>
          <a:noFill/>
          <a:ln w="9525">
            <a:noFill/>
            <a:miter lim="800000"/>
            <a:headEnd/>
            <a:tailEnd/>
          </a:ln>
        </p:spPr>
      </p:pic>
      <p:sp>
        <p:nvSpPr>
          <p:cNvPr id="1028" name="Rectangle 4"/>
          <p:cNvSpPr>
            <a:spLocks noChangeArrowheads="1"/>
          </p:cNvSpPr>
          <p:nvPr/>
        </p:nvSpPr>
        <p:spPr bwMode="auto">
          <a:xfrm>
            <a:off x="0" y="3124417"/>
            <a:ext cx="4572000" cy="3095063"/>
          </a:xfrm>
          <a:prstGeom prst="rect">
            <a:avLst/>
          </a:prstGeom>
          <a:solidFill>
            <a:srgbClr val="FFFFFF"/>
          </a:solidFill>
          <a:ln w="9525">
            <a:noFill/>
            <a:miter lim="800000"/>
            <a:headEnd/>
            <a:tailEnd/>
          </a:ln>
          <a:effectLst/>
        </p:spPr>
        <p:txBody>
          <a:bodyPr vert="horz" wrap="square" lIns="253920" tIns="4761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a:ln>
                  <a:noFill/>
                </a:ln>
                <a:effectLst/>
                <a:latin typeface="Times New Roman" pitchFamily="18" charset="0"/>
                <a:cs typeface="Times New Roman" pitchFamily="18" charset="0"/>
              </a:rPr>
              <a:t>World</a:t>
            </a:r>
            <a:r>
              <a:rPr kumimoji="0" lang="ru-RU" sz="2000" b="1" i="0" u="none" strike="noStrike" cap="none" normalizeH="0" baseline="0" dirty="0">
                <a:ln>
                  <a:noFill/>
                </a:ln>
                <a:effectLst/>
                <a:latin typeface="Times New Roman" pitchFamily="18" charset="0"/>
                <a:cs typeface="Times New Roman" pitchFamily="18" charset="0"/>
              </a:rPr>
              <a:t> </a:t>
            </a:r>
            <a:r>
              <a:rPr kumimoji="0" lang="ru-RU" sz="2000" b="1" i="0" u="none" strike="noStrike" cap="none" normalizeH="0" baseline="0" dirty="0" err="1">
                <a:ln>
                  <a:noFill/>
                </a:ln>
                <a:effectLst/>
                <a:latin typeface="Times New Roman" pitchFamily="18" charset="0"/>
                <a:cs typeface="Times New Roman" pitchFamily="18" charset="0"/>
              </a:rPr>
              <a:t>champions</a:t>
            </a:r>
            <a:endParaRPr lang="ru-RU" sz="2000" b="1" dirty="0">
              <a:latin typeface="Times New Roman" pitchFamily="18" charset="0"/>
              <a:cs typeface="Times New Roman" pitchFamily="18" charset="0"/>
            </a:endParaRPr>
          </a:p>
          <a:p>
            <a:pPr marL="1708150" marR="0" lvl="0" indent="-170815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a:ln>
                  <a:noFill/>
                </a:ln>
                <a:effectLst/>
                <a:latin typeface="Times New Roman" pitchFamily="18" charset="0"/>
                <a:cs typeface="Times New Roman" pitchFamily="18" charset="0"/>
              </a:rPr>
              <a:t>Iepe</a:t>
            </a:r>
            <a:r>
              <a:rPr kumimoji="0" lang="ru-RU" sz="2000" b="1" i="1" u="none" strike="noStrike" cap="none" normalizeH="0" baseline="0" dirty="0">
                <a:ln>
                  <a:noFill/>
                </a:ln>
                <a:effectLst/>
                <a:latin typeface="Times New Roman" pitchFamily="18" charset="0"/>
                <a:cs typeface="Times New Roman" pitchFamily="18" charset="0"/>
              </a:rPr>
              <a:t> </a:t>
            </a:r>
            <a:r>
              <a:rPr kumimoji="0" lang="ru-RU" sz="2000" b="1" i="1" u="none" strike="noStrike" cap="none" normalizeH="0" baseline="0" dirty="0" err="1">
                <a:ln>
                  <a:noFill/>
                </a:ln>
                <a:effectLst/>
                <a:latin typeface="Times New Roman" pitchFamily="18" charset="0"/>
                <a:cs typeface="Times New Roman" pitchFamily="18" charset="0"/>
              </a:rPr>
              <a:t>Rubingh</a:t>
            </a:r>
            <a:r>
              <a:rPr kumimoji="0" lang="ru-RU" sz="2000" b="0" i="0" u="none" strike="noStrike" cap="none" normalizeH="0" baseline="0" dirty="0">
                <a:ln>
                  <a:noFill/>
                </a:ln>
                <a:effectLst/>
                <a:latin typeface="Times New Roman" pitchFamily="18" charset="0"/>
                <a:cs typeface="Times New Roman" pitchFamily="18" charset="0"/>
              </a:rPr>
              <a:t>, </a:t>
            </a:r>
            <a:r>
              <a:rPr kumimoji="0" lang="ru-RU" sz="2000" b="0" i="0" u="none" strike="noStrike" cap="none" normalizeH="0" baseline="0" dirty="0" err="1">
                <a:ln>
                  <a:noFill/>
                </a:ln>
                <a:effectLst/>
                <a:latin typeface="Times New Roman" pitchFamily="18" charset="0"/>
                <a:cs typeface="Times New Roman" pitchFamily="18" charset="0"/>
              </a:rPr>
              <a:t>Netherlands</a:t>
            </a:r>
            <a:r>
              <a:rPr kumimoji="0" lang="ru-RU" sz="2000" b="0" i="0" u="none" strike="noStrike" cap="none" normalizeH="0" baseline="0" dirty="0">
                <a:ln>
                  <a:noFill/>
                </a:ln>
                <a:effectLst/>
                <a:latin typeface="Times New Roman" pitchFamily="18" charset="0"/>
                <a:cs typeface="Times New Roman" pitchFamily="18" charset="0"/>
              </a:rPr>
              <a:t> (2003) – Middleweight</a:t>
            </a:r>
            <a:endParaRPr lang="ru-RU" sz="2000" dirty="0">
              <a:latin typeface="Times New Roman" pitchFamily="18" charset="0"/>
              <a:cs typeface="Times New Roman" pitchFamily="18" charset="0"/>
            </a:endParaRPr>
          </a:p>
          <a:p>
            <a:pPr marL="1708150" marR="0" lvl="0" indent="-170815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a:ln>
                  <a:noFill/>
                </a:ln>
                <a:effectLst/>
                <a:latin typeface="Times New Roman" pitchFamily="18" charset="0"/>
                <a:cs typeface="Times New Roman" pitchFamily="18" charset="0"/>
              </a:rPr>
              <a:t>Frank</a:t>
            </a:r>
            <a:r>
              <a:rPr kumimoji="0" lang="ru-RU" sz="2000" b="1" i="1" u="none" strike="noStrike" cap="none" normalizeH="0" baseline="0" dirty="0">
                <a:ln>
                  <a:noFill/>
                </a:ln>
                <a:effectLst/>
                <a:latin typeface="Times New Roman" pitchFamily="18" charset="0"/>
                <a:cs typeface="Times New Roman" pitchFamily="18" charset="0"/>
              </a:rPr>
              <a:t> </a:t>
            </a:r>
            <a:r>
              <a:rPr kumimoji="0" lang="ru-RU" sz="2000" b="1" i="1" u="none" strike="noStrike" cap="none" normalizeH="0" baseline="0" dirty="0" err="1">
                <a:ln>
                  <a:noFill/>
                </a:ln>
                <a:effectLst/>
                <a:latin typeface="Times New Roman" pitchFamily="18" charset="0"/>
                <a:cs typeface="Times New Roman" pitchFamily="18" charset="0"/>
              </a:rPr>
              <a:t>Stoldt</a:t>
            </a:r>
            <a:r>
              <a:rPr kumimoji="0" lang="ru-RU" sz="2000" b="0" i="0" u="none" strike="noStrike" cap="none" normalizeH="0" baseline="0" dirty="0">
                <a:ln>
                  <a:noFill/>
                </a:ln>
                <a:effectLst/>
                <a:latin typeface="Times New Roman" pitchFamily="18" charset="0"/>
                <a:cs typeface="Times New Roman" pitchFamily="18" charset="0"/>
              </a:rPr>
              <a:t> , </a:t>
            </a:r>
            <a:r>
              <a:rPr kumimoji="0" lang="ru-RU" sz="2000" b="0" i="0" u="none" strike="noStrike" cap="none" normalizeH="0" baseline="0" dirty="0" err="1">
                <a:ln>
                  <a:noFill/>
                </a:ln>
                <a:effectLst/>
                <a:latin typeface="Times New Roman" pitchFamily="18" charset="0"/>
                <a:cs typeface="Times New Roman" pitchFamily="18" charset="0"/>
              </a:rPr>
              <a:t>Germany</a:t>
            </a:r>
            <a:r>
              <a:rPr kumimoji="0" lang="ru-RU" sz="2000" b="0" i="0" u="none" strike="noStrike" cap="none" normalizeH="0" baseline="0" dirty="0">
                <a:ln>
                  <a:noFill/>
                </a:ln>
                <a:effectLst/>
                <a:latin typeface="Times New Roman" pitchFamily="18" charset="0"/>
                <a:cs typeface="Times New Roman" pitchFamily="18" charset="0"/>
              </a:rPr>
              <a:t> (2007) – Light heavyweight</a:t>
            </a:r>
          </a:p>
          <a:p>
            <a:pPr marL="1708150" marR="0" lvl="0" indent="-1708150" algn="just"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err="1">
                <a:ln>
                  <a:noFill/>
                </a:ln>
                <a:effectLst/>
                <a:latin typeface="Times New Roman" pitchFamily="18" charset="0"/>
                <a:cs typeface="Times New Roman" pitchFamily="18" charset="0"/>
              </a:rPr>
              <a:t>Nikolay</a:t>
            </a:r>
            <a:r>
              <a:rPr kumimoji="0" lang="ru-RU" sz="2000" b="1" i="1" u="none" strike="noStrike" cap="none" normalizeH="0" baseline="0" dirty="0">
                <a:ln>
                  <a:noFill/>
                </a:ln>
                <a:effectLst/>
                <a:latin typeface="Times New Roman" pitchFamily="18" charset="0"/>
                <a:cs typeface="Times New Roman" pitchFamily="18" charset="0"/>
              </a:rPr>
              <a:t> </a:t>
            </a:r>
            <a:r>
              <a:rPr kumimoji="0" lang="ru-RU" sz="2000" b="1" i="1" u="none" strike="noStrike" cap="none" normalizeH="0" baseline="0" dirty="0" err="1">
                <a:ln>
                  <a:noFill/>
                </a:ln>
                <a:effectLst/>
                <a:latin typeface="Times New Roman" pitchFamily="18" charset="0"/>
                <a:cs typeface="Times New Roman" pitchFamily="18" charset="0"/>
              </a:rPr>
              <a:t>Sazhin</a:t>
            </a:r>
            <a:r>
              <a:rPr kumimoji="0" lang="ru-RU" sz="2000" b="0" i="0" u="none" strike="noStrike" cap="none" normalizeH="0" baseline="0" dirty="0">
                <a:ln>
                  <a:noFill/>
                </a:ln>
                <a:effectLst/>
                <a:latin typeface="Times New Roman" pitchFamily="18" charset="0"/>
                <a:cs typeface="Times New Roman" pitchFamily="18" charset="0"/>
              </a:rPr>
              <a:t> </a:t>
            </a:r>
            <a:r>
              <a:rPr lang="ru-RU" sz="2000" dirty="0">
                <a:latin typeface="Times New Roman" pitchFamily="18" charset="0"/>
                <a:cs typeface="Times New Roman" pitchFamily="18" charset="0"/>
              </a:rPr>
              <a:t>, </a:t>
            </a:r>
            <a:r>
              <a:rPr kumimoji="0" lang="ru-RU" sz="2000" b="0" i="0" u="none" strike="noStrike" cap="none" normalizeH="0" baseline="0" dirty="0" err="1">
                <a:ln>
                  <a:noFill/>
                </a:ln>
                <a:effectLst/>
                <a:latin typeface="Times New Roman" pitchFamily="18" charset="0"/>
                <a:cs typeface="Times New Roman" pitchFamily="18" charset="0"/>
              </a:rPr>
              <a:t>Russia</a:t>
            </a:r>
            <a:r>
              <a:rPr kumimoji="0" lang="ru-RU" sz="2000" b="0" i="0" u="none" strike="noStrike" cap="none" normalizeH="0" baseline="0" dirty="0">
                <a:ln>
                  <a:noFill/>
                </a:ln>
                <a:effectLst/>
                <a:latin typeface="Times New Roman" pitchFamily="18" charset="0"/>
                <a:cs typeface="Times New Roman" pitchFamily="18" charset="0"/>
              </a:rPr>
              <a:t> (2008) – Light heavyweight</a:t>
            </a:r>
          </a:p>
          <a:p>
            <a:pPr marL="1708150" marR="0" lvl="0" indent="-1708150" algn="just"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err="1">
                <a:ln>
                  <a:noFill/>
                </a:ln>
                <a:effectLst/>
                <a:latin typeface="Times New Roman" pitchFamily="18" charset="0"/>
                <a:cs typeface="Times New Roman" pitchFamily="18" charset="0"/>
              </a:rPr>
              <a:t>Leonid</a:t>
            </a:r>
            <a:r>
              <a:rPr kumimoji="0" lang="ru-RU" sz="2000" b="1" i="1" u="none" strike="noStrike" cap="none" normalizeH="0" baseline="0" dirty="0">
                <a:ln>
                  <a:noFill/>
                </a:ln>
                <a:effectLst/>
                <a:latin typeface="Times New Roman" pitchFamily="18" charset="0"/>
                <a:cs typeface="Times New Roman" pitchFamily="18" charset="0"/>
              </a:rPr>
              <a:t> </a:t>
            </a:r>
            <a:r>
              <a:rPr kumimoji="0" lang="ru-RU" sz="2000" b="1" i="1" u="none" strike="noStrike" cap="none" normalizeH="0" baseline="0" dirty="0" err="1">
                <a:ln>
                  <a:noFill/>
                </a:ln>
                <a:effectLst/>
                <a:latin typeface="Times New Roman" pitchFamily="18" charset="0"/>
                <a:cs typeface="Times New Roman" pitchFamily="18" charset="0"/>
              </a:rPr>
              <a:t>Chernobaev</a:t>
            </a:r>
            <a:r>
              <a:rPr lang="ru-RU" sz="2000" dirty="0">
                <a:latin typeface="Times New Roman" pitchFamily="18" charset="0"/>
                <a:cs typeface="Times New Roman" pitchFamily="18" charset="0"/>
              </a:rPr>
              <a:t>, </a:t>
            </a:r>
            <a:r>
              <a:rPr kumimoji="0" lang="ru-RU" sz="2000" b="0" i="0" u="none" strike="noStrike" cap="none" normalizeH="0" baseline="0" dirty="0" err="1">
                <a:ln>
                  <a:noFill/>
                </a:ln>
                <a:effectLst/>
                <a:latin typeface="Times New Roman" pitchFamily="18" charset="0"/>
                <a:cs typeface="Times New Roman" pitchFamily="18" charset="0"/>
              </a:rPr>
              <a:t>Belarus</a:t>
            </a:r>
            <a:r>
              <a:rPr kumimoji="0" lang="ru-RU" sz="2000" b="0" i="0" u="none" strike="noStrike" cap="none" normalizeH="0" baseline="0" dirty="0">
                <a:ln>
                  <a:noFill/>
                </a:ln>
                <a:effectLst/>
                <a:latin typeface="Times New Roman" pitchFamily="18" charset="0"/>
                <a:cs typeface="Times New Roman" pitchFamily="18" charset="0"/>
              </a:rPr>
              <a:t> (2009) – Light heavyweight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effectLst/>
              <a:latin typeface="Times New Roman" pitchFamily="18" charset="0"/>
              <a:cs typeface="Times New Roman" pitchFamily="18" charset="0"/>
            </a:endParaRPr>
          </a:p>
        </p:txBody>
      </p:sp>
      <p:sp>
        <p:nvSpPr>
          <p:cNvPr id="1029" name="AutoShape 5" descr="https://upload.wikimedia.org/wikipedia/commons/thumb/2/20/Flag_of_the_Netherlands.svg/23px-Flag_of_the_Netherlands.svg.png"/>
          <p:cNvSpPr>
            <a:spLocks noChangeAspect="1" noChangeArrowheads="1"/>
          </p:cNvSpPr>
          <p:nvPr/>
        </p:nvSpPr>
        <p:spPr bwMode="auto">
          <a:xfrm>
            <a:off x="1212850" y="-304800"/>
            <a:ext cx="219075" cy="1428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upload.wikimedia.org/wikipedia/commons/thumb/2/20/Flag_of_the_Netherlands.svg/23px-Flag_of_the_Netherlands.svg.png"/>
          <p:cNvSpPr>
            <a:spLocks noChangeAspect="1" noChangeArrowheads="1"/>
          </p:cNvSpPr>
          <p:nvPr/>
        </p:nvSpPr>
        <p:spPr bwMode="auto">
          <a:xfrm>
            <a:off x="5384800" y="-304800"/>
            <a:ext cx="219075" cy="1428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1" name="AutoShape 7" descr="https://upload.wikimedia.org/wikipedia/en/thumb/b/ba/Flag_of_Germany.svg/23px-Flag_of_Germany.svg.png"/>
          <p:cNvSpPr>
            <a:spLocks noChangeAspect="1" noChangeArrowheads="1"/>
          </p:cNvSpPr>
          <p:nvPr/>
        </p:nvSpPr>
        <p:spPr bwMode="auto">
          <a:xfrm>
            <a:off x="1144588" y="-152400"/>
            <a:ext cx="219075" cy="1333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ttps://upload.wikimedia.org/wikipedia/en/thumb/a/a4/Flag_of_the_United_States.svg/23px-Flag_of_the_United_States.svg.png"/>
          <p:cNvSpPr>
            <a:spLocks noChangeAspect="1" noChangeArrowheads="1"/>
          </p:cNvSpPr>
          <p:nvPr/>
        </p:nvSpPr>
        <p:spPr bwMode="auto">
          <a:xfrm>
            <a:off x="4646613" y="-152400"/>
            <a:ext cx="219075" cy="1143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3" name="AutoShape 9" descr="https://upload.wikimedia.org/wikipedia/en/thumb/f/f3/Flag_of_Russia.svg/23px-Flag_of_Russia.svg.png"/>
          <p:cNvSpPr>
            <a:spLocks noChangeAspect="1" noChangeArrowheads="1"/>
          </p:cNvSpPr>
          <p:nvPr/>
        </p:nvSpPr>
        <p:spPr bwMode="auto">
          <a:xfrm>
            <a:off x="1300163" y="0"/>
            <a:ext cx="219075" cy="1428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https://upload.wikimedia.org/wikipedia/en/thumb/b/ba/Flag_of_Germany.svg/23px-Flag_of_Germany.svg.png"/>
          <p:cNvSpPr>
            <a:spLocks noChangeAspect="1" noChangeArrowheads="1"/>
          </p:cNvSpPr>
          <p:nvPr/>
        </p:nvSpPr>
        <p:spPr bwMode="auto">
          <a:xfrm>
            <a:off x="4657725" y="0"/>
            <a:ext cx="219075" cy="1333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5" name="AutoShape 11" descr="https://upload.wikimedia.org/wikipedia/commons/thumb/8/85/Flag_of_Belarus.svg/23px-Flag_of_Belarus.svg.png"/>
          <p:cNvSpPr>
            <a:spLocks noChangeAspect="1" noChangeArrowheads="1"/>
          </p:cNvSpPr>
          <p:nvPr/>
        </p:nvSpPr>
        <p:spPr bwMode="auto">
          <a:xfrm>
            <a:off x="1563688" y="152400"/>
            <a:ext cx="219075" cy="1143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https://upload.wikimedia.org/wikipedia/en/thumb/f/f3/Flag_of_Russia.svg/23px-Flag_of_Russia.svg.png"/>
          <p:cNvSpPr>
            <a:spLocks noChangeAspect="1" noChangeArrowheads="1"/>
          </p:cNvSpPr>
          <p:nvPr/>
        </p:nvSpPr>
        <p:spPr bwMode="auto">
          <a:xfrm>
            <a:off x="5491163" y="152400"/>
            <a:ext cx="219075" cy="1428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95349"/>
            <a:ext cx="9144000" cy="4062651"/>
          </a:xfrm>
          <a:prstGeom prst="rect">
            <a:avLst/>
          </a:prstGeom>
        </p:spPr>
        <p:txBody>
          <a:bodyPr wrap="square">
            <a:spAutoFit/>
          </a:bodyPr>
          <a:lstStyle/>
          <a:p>
            <a:r>
              <a:rPr lang="en-US" b="1" dirty="0">
                <a:latin typeface="Times New Roman" pitchFamily="18" charset="0"/>
                <a:cs typeface="Times New Roman" pitchFamily="18" charset="0"/>
              </a:rPr>
              <a:t>Chessboxing Rules</a:t>
            </a:r>
          </a:p>
          <a:p>
            <a:pPr indent="449263" algn="just"/>
            <a:r>
              <a:rPr lang="en-US" dirty="0">
                <a:latin typeface="Times New Roman" pitchFamily="18" charset="0"/>
                <a:cs typeface="Times New Roman" pitchFamily="18" charset="0"/>
              </a:rPr>
              <a:t>A chessboxing match can end by any of the following:</a:t>
            </a:r>
          </a:p>
          <a:p>
            <a:pPr indent="449263" algn="just"/>
            <a:r>
              <a:rPr lang="en-US" dirty="0">
                <a:latin typeface="Times New Roman" pitchFamily="18" charset="0"/>
                <a:cs typeface="Times New Roman" pitchFamily="18" charset="0"/>
              </a:rPr>
              <a:t>Victory by knockout or technical knockout in boxing</a:t>
            </a:r>
            <a:r>
              <a:rPr lang="ru-RU"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indent="449263" algn="just"/>
            <a:r>
              <a:rPr lang="en-US" dirty="0">
                <a:latin typeface="Times New Roman" pitchFamily="18" charset="0"/>
                <a:cs typeface="Times New Roman" pitchFamily="18" charset="0"/>
              </a:rPr>
              <a:t>Victory by checkmate in chess</a:t>
            </a:r>
            <a:r>
              <a:rPr lang="ru-RU"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indent="449263" algn="just"/>
            <a:r>
              <a:rPr lang="en-US" dirty="0">
                <a:latin typeface="Times New Roman" pitchFamily="18" charset="0"/>
                <a:cs typeface="Times New Roman" pitchFamily="18" charset="0"/>
              </a:rPr>
              <a:t>Loss due to exceeding the chess game's time control</a:t>
            </a:r>
            <a:r>
              <a:rPr lang="ru-RU" dirty="0">
                <a:latin typeface="Times New Roman" pitchFamily="18" charset="0"/>
                <a:cs typeface="Times New Roman" pitchFamily="18" charset="0"/>
              </a:rPr>
              <a:t>.</a:t>
            </a:r>
            <a:r>
              <a:rPr lang="en-US" dirty="0">
                <a:latin typeface="Times New Roman" pitchFamily="18" charset="0"/>
                <a:cs typeface="Times New Roman" pitchFamily="18" charset="0"/>
              </a:rPr>
              <a:t> </a:t>
            </a:r>
          </a:p>
          <a:p>
            <a:pPr indent="449263" algn="just"/>
            <a:r>
              <a:rPr lang="en-US" dirty="0">
                <a:latin typeface="Times New Roman" pitchFamily="18" charset="0"/>
                <a:cs typeface="Times New Roman" pitchFamily="18" charset="0"/>
              </a:rPr>
              <a:t>Victory due to disqualification of their opponent by the referee e.g. due to inactivity due to overextended playing time (chess or boxing rounds following multiple warnings).</a:t>
            </a:r>
          </a:p>
          <a:p>
            <a:pPr marL="0" lvl="1" indent="449263" algn="just"/>
            <a:r>
              <a:rPr lang="en-US" dirty="0">
                <a:latin typeface="Times New Roman" pitchFamily="18" charset="0"/>
                <a:cs typeface="Times New Roman" pitchFamily="18" charset="0"/>
              </a:rPr>
              <a:t>This rule prevents a player who is in an obviously lost position in one arena from stalling in order to attempt to win in the other</a:t>
            </a:r>
            <a:r>
              <a:rPr lang="ru-RU"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indent="449263" algn="just"/>
            <a:r>
              <a:rPr lang="en-US" dirty="0">
                <a:latin typeface="Times New Roman" pitchFamily="18" charset="0"/>
                <a:cs typeface="Times New Roman" pitchFamily="18" charset="0"/>
              </a:rPr>
              <a:t>Loss by resignation (chess or boxing rounds)</a:t>
            </a:r>
            <a:r>
              <a:rPr lang="ru-RU"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indent="449263" algn="just"/>
            <a:r>
              <a:rPr lang="en-US" dirty="0">
                <a:latin typeface="Times New Roman" pitchFamily="18" charset="0"/>
                <a:cs typeface="Times New Roman" pitchFamily="18" charset="0"/>
              </a:rPr>
              <a:t>In the case that neither of the </a:t>
            </a:r>
            <a:r>
              <a:rPr lang="en-US" dirty="0" err="1">
                <a:latin typeface="Times New Roman" pitchFamily="18" charset="0"/>
                <a:cs typeface="Times New Roman" pitchFamily="18" charset="0"/>
              </a:rPr>
              <a:t>chessboxers</a:t>
            </a:r>
            <a:r>
              <a:rPr lang="en-US" dirty="0">
                <a:latin typeface="Times New Roman" pitchFamily="18" charset="0"/>
                <a:cs typeface="Times New Roman" pitchFamily="18" charset="0"/>
              </a:rPr>
              <a:t> win in regulation time and the chess game ends in a draw, the fighter who is ahead on boxing points wins the overall bout. In case the scoreboard is also tied, the fighter that used the black chess pieces will be named the winner (due to the first-move advantage in chess</a:t>
            </a:r>
            <a:r>
              <a:rPr lang="ru-RU" dirty="0">
                <a:latin typeface="Times New Roman" pitchFamily="18" charset="0"/>
                <a:cs typeface="Times New Roman" pitchFamily="18" charset="0"/>
              </a:rPr>
              <a:t>)</a:t>
            </a:r>
            <a:r>
              <a:rPr lang="en-US" dirty="0">
                <a:latin typeface="Times New Roman" pitchFamily="18" charset="0"/>
                <a:cs typeface="Times New Roman" pitchFamily="18" charset="0"/>
              </a:rPr>
              <a:t>. This has not yet occurred in practice.</a:t>
            </a:r>
          </a:p>
        </p:txBody>
      </p:sp>
      <p:sp>
        <p:nvSpPr>
          <p:cNvPr id="3" name="Прямоугольник 2"/>
          <p:cNvSpPr/>
          <p:nvPr/>
        </p:nvSpPr>
        <p:spPr>
          <a:xfrm>
            <a:off x="0" y="0"/>
            <a:ext cx="5220072" cy="1477328"/>
          </a:xfrm>
          <a:prstGeom prst="rect">
            <a:avLst/>
          </a:prstGeom>
        </p:spPr>
        <p:txBody>
          <a:bodyPr wrap="square">
            <a:spAutoFit/>
          </a:bodyPr>
          <a:lstStyle/>
          <a:p>
            <a:pPr indent="533400" algn="just"/>
            <a:r>
              <a:rPr lang="en-US" b="1" dirty="0">
                <a:latin typeface="Times New Roman" pitchFamily="18" charset="0"/>
                <a:cs typeface="Times New Roman" pitchFamily="18" charset="0"/>
              </a:rPr>
              <a:t>The World Chess Boxing </a:t>
            </a:r>
            <a:r>
              <a:rPr lang="en-US" b="1" dirty="0" err="1">
                <a:latin typeface="Times New Roman" pitchFamily="18" charset="0"/>
                <a:cs typeface="Times New Roman" pitchFamily="18" charset="0"/>
              </a:rPr>
              <a:t>Organisation</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(WCBO) </a:t>
            </a:r>
            <a:r>
              <a:rPr lang="en-US" dirty="0">
                <a:latin typeface="Times New Roman" pitchFamily="18" charset="0"/>
                <a:cs typeface="Times New Roman" pitchFamily="18" charset="0"/>
              </a:rPr>
              <a:t>is the leading umbrella </a:t>
            </a:r>
            <a:r>
              <a:rPr lang="en-US" dirty="0" err="1">
                <a:latin typeface="Times New Roman" pitchFamily="18" charset="0"/>
                <a:cs typeface="Times New Roman" pitchFamily="18" charset="0"/>
              </a:rPr>
              <a:t>organisation</a:t>
            </a:r>
            <a:r>
              <a:rPr lang="en-US" dirty="0">
                <a:latin typeface="Times New Roman" pitchFamily="18" charset="0"/>
                <a:cs typeface="Times New Roman" pitchFamily="18" charset="0"/>
              </a:rPr>
              <a:t> for international amateur chessboxing. It is based in Berlin, Germany</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
        <p:nvSpPr>
          <p:cNvPr id="4" name="Прямоугольник 3"/>
          <p:cNvSpPr/>
          <p:nvPr/>
        </p:nvSpPr>
        <p:spPr>
          <a:xfrm>
            <a:off x="0" y="1196752"/>
            <a:ext cx="5220072" cy="923330"/>
          </a:xfrm>
          <a:prstGeom prst="rect">
            <a:avLst/>
          </a:prstGeom>
        </p:spPr>
        <p:txBody>
          <a:bodyPr wrap="square">
            <a:spAutoFit/>
          </a:bodyPr>
          <a:lstStyle/>
          <a:p>
            <a:pPr indent="533400" algn="just"/>
            <a:r>
              <a:rPr lang="en-US" b="1" dirty="0" err="1">
                <a:latin typeface="Times New Roman" pitchFamily="18" charset="0"/>
                <a:cs typeface="Times New Roman" pitchFamily="18" charset="0"/>
              </a:rPr>
              <a:t>Iepe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Rubingh</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founded the World Chess Boxing </a:t>
            </a:r>
            <a:r>
              <a:rPr lang="en-US" dirty="0" err="1">
                <a:latin typeface="Times New Roman" pitchFamily="18" charset="0"/>
                <a:cs typeface="Times New Roman" pitchFamily="18" charset="0"/>
              </a:rPr>
              <a:t>Organisation</a:t>
            </a:r>
            <a:r>
              <a:rPr lang="en-US" dirty="0">
                <a:latin typeface="Times New Roman" pitchFamily="18" charset="0"/>
                <a:cs typeface="Times New Roman" pitchFamily="18" charset="0"/>
              </a:rPr>
              <a:t> directly after the first chessboxing fight </a:t>
            </a:r>
            <a:r>
              <a:rPr lang="en-US" b="1" dirty="0">
                <a:latin typeface="Times New Roman" pitchFamily="18" charset="0"/>
                <a:cs typeface="Times New Roman" pitchFamily="18" charset="0"/>
              </a:rPr>
              <a:t>in 2003</a:t>
            </a:r>
            <a:r>
              <a:rPr lang="ru-RU" b="1" dirty="0">
                <a:latin typeface="Times New Roman" pitchFamily="18" charset="0"/>
                <a:cs typeface="Times New Roman" pitchFamily="18" charset="0"/>
              </a:rPr>
              <a:t>.</a:t>
            </a:r>
          </a:p>
        </p:txBody>
      </p:sp>
      <p:pic>
        <p:nvPicPr>
          <p:cNvPr id="14338" name="Picture 2" descr="Chessboxers take it on the chin | Science| In-depth reporting on science  and technology | DW | 20.08.2012"/>
          <p:cNvPicPr>
            <a:picLocks noChangeAspect="1" noChangeArrowheads="1"/>
          </p:cNvPicPr>
          <p:nvPr/>
        </p:nvPicPr>
        <p:blipFill>
          <a:blip r:embed="rId2" cstate="print"/>
          <a:srcRect l="14326" r="15034"/>
          <a:stretch>
            <a:fillRect/>
          </a:stretch>
        </p:blipFill>
        <p:spPr bwMode="auto">
          <a:xfrm>
            <a:off x="5255568" y="0"/>
            <a:ext cx="3888432" cy="3096344"/>
          </a:xfrm>
          <a:prstGeom prst="rect">
            <a:avLst/>
          </a:prstGeom>
          <a:noFill/>
        </p:spPr>
      </p:pic>
      <p:sp>
        <p:nvSpPr>
          <p:cNvPr id="6" name="Прямоугольник 5"/>
          <p:cNvSpPr/>
          <p:nvPr/>
        </p:nvSpPr>
        <p:spPr>
          <a:xfrm>
            <a:off x="251520" y="2060848"/>
            <a:ext cx="4572000" cy="830997"/>
          </a:xfrm>
          <a:prstGeom prst="rect">
            <a:avLst/>
          </a:prstGeom>
        </p:spPr>
        <p:txBody>
          <a:bodyPr>
            <a:spAutoFit/>
          </a:bodyPr>
          <a:lstStyle/>
          <a:p>
            <a:pPr algn="ctr"/>
            <a:r>
              <a:rPr lang="en-US" sz="2400" b="1" dirty="0">
                <a:latin typeface="Monotype Corsiva" pitchFamily="66" charset="0"/>
                <a:cs typeface="Times New Roman" pitchFamily="18" charset="0"/>
              </a:rPr>
              <a:t>«Fighting is done in the ring and wars are waged on the board»</a:t>
            </a:r>
            <a:endParaRPr lang="ru-RU" sz="2400" b="1" dirty="0">
              <a:latin typeface="Monotype Corsiva" pitchFamily="66"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08"/>
          </a:xfrm>
          <a:prstGeom prst="rect">
            <a:avLst/>
          </a:prstGeom>
        </p:spPr>
        <p:txBody>
          <a:bodyPr wrap="square">
            <a:spAutoFit/>
          </a:bodyPr>
          <a:lstStyle/>
          <a:p>
            <a:pPr indent="449263" algn="just"/>
            <a:endParaRPr lang="ru-RU" dirty="0">
              <a:latin typeface="Times New Roman" pitchFamily="18" charset="0"/>
              <a:cs typeface="Times New Roman" pitchFamily="18" charset="0"/>
            </a:endParaRPr>
          </a:p>
          <a:p>
            <a:pPr indent="449263" algn="just"/>
            <a:r>
              <a:rPr lang="ru-RU" b="1" dirty="0">
                <a:latin typeface="Times New Roman" pitchFamily="18" charset="0"/>
                <a:cs typeface="Times New Roman" pitchFamily="18" charset="0"/>
              </a:rPr>
              <a:t>Список терминов</a:t>
            </a:r>
          </a:p>
          <a:p>
            <a:pPr indent="449263" algn="just"/>
            <a:endParaRPr lang="ru-RU" dirty="0">
              <a:latin typeface="Times New Roman" pitchFamily="18" charset="0"/>
              <a:cs typeface="Times New Roman" pitchFamily="18" charset="0"/>
            </a:endParaRPr>
          </a:p>
          <a:p>
            <a:pPr indent="449263" algn="just"/>
            <a:r>
              <a:rPr lang="ru-RU" dirty="0">
                <a:latin typeface="Times New Roman" pitchFamily="18" charset="0"/>
                <a:cs typeface="Times New Roman" pitchFamily="18" charset="0"/>
              </a:rPr>
              <a:t>1. </a:t>
            </a:r>
            <a:r>
              <a:rPr lang="en-US" dirty="0">
                <a:latin typeface="Times New Roman" pitchFamily="18" charset="0"/>
                <a:cs typeface="Times New Roman" pitchFamily="18" charset="0"/>
              </a:rPr>
              <a:t>Chess boxing, or chessboxing </a:t>
            </a:r>
            <a:r>
              <a:rPr lang="ru-RU" dirty="0">
                <a:latin typeface="Times New Roman" pitchFamily="18" charset="0"/>
                <a:cs typeface="Times New Roman" pitchFamily="18" charset="0"/>
              </a:rPr>
              <a:t>– шахбокс</a:t>
            </a:r>
          </a:p>
          <a:p>
            <a:pPr indent="449263" algn="just"/>
            <a:r>
              <a:rPr lang="ru-RU" dirty="0">
                <a:latin typeface="Times New Roman" pitchFamily="18" charset="0"/>
                <a:cs typeface="Times New Roman" pitchFamily="18" charset="0"/>
              </a:rPr>
              <a:t>2. </a:t>
            </a:r>
            <a:r>
              <a:rPr lang="en-US" dirty="0">
                <a:latin typeface="Times New Roman" pitchFamily="18" charset="0"/>
                <a:cs typeface="Times New Roman" pitchFamily="18" charset="0"/>
              </a:rPr>
              <a:t>Pastime</a:t>
            </a:r>
            <a:r>
              <a:rPr lang="ru-RU" dirty="0">
                <a:latin typeface="Times New Roman" pitchFamily="18" charset="0"/>
                <a:cs typeface="Times New Roman" pitchFamily="18" charset="0"/>
              </a:rPr>
              <a:t> – игра, занятие</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449263" algn="just"/>
            <a:r>
              <a:rPr lang="ru-RU" dirty="0">
                <a:latin typeface="Times New Roman" pitchFamily="18" charset="0"/>
                <a:cs typeface="Times New Roman" pitchFamily="18" charset="0"/>
              </a:rPr>
              <a:t>3. </a:t>
            </a:r>
            <a:r>
              <a:rPr lang="en-US" dirty="0">
                <a:latin typeface="Times New Roman" pitchFamily="18" charset="0"/>
                <a:cs typeface="Times New Roman" pitchFamily="18" charset="0"/>
              </a:rPr>
              <a:t>Chess</a:t>
            </a:r>
            <a:r>
              <a:rPr lang="ru-RU" dirty="0">
                <a:latin typeface="Times New Roman" pitchFamily="18" charset="0"/>
                <a:cs typeface="Times New Roman" pitchFamily="18" charset="0"/>
              </a:rPr>
              <a:t> – шахматы</a:t>
            </a:r>
          </a:p>
          <a:p>
            <a:pPr indent="449263" algn="just"/>
            <a:r>
              <a:rPr lang="ru-RU" dirty="0">
                <a:latin typeface="Times New Roman" pitchFamily="18" charset="0"/>
                <a:cs typeface="Times New Roman" pitchFamily="18" charset="0"/>
              </a:rPr>
              <a:t>4. </a:t>
            </a:r>
            <a:r>
              <a:rPr lang="en-US" dirty="0">
                <a:latin typeface="Times New Roman" pitchFamily="18" charset="0"/>
                <a:cs typeface="Times New Roman" pitchFamily="18" charset="0"/>
              </a:rPr>
              <a:t>Boxing</a:t>
            </a:r>
            <a:r>
              <a:rPr lang="ru-RU" dirty="0">
                <a:latin typeface="Times New Roman" pitchFamily="18" charset="0"/>
                <a:cs typeface="Times New Roman" pitchFamily="18" charset="0"/>
              </a:rPr>
              <a:t> - бокс</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449263" algn="just"/>
            <a:r>
              <a:rPr lang="ru-RU" dirty="0">
                <a:latin typeface="Times New Roman" pitchFamily="18" charset="0"/>
                <a:cs typeface="Times New Roman" pitchFamily="18" charset="0"/>
              </a:rPr>
              <a:t>5. </a:t>
            </a:r>
            <a:r>
              <a:rPr lang="en-US" dirty="0">
                <a:latin typeface="Times New Roman" pitchFamily="18" charset="0"/>
                <a:cs typeface="Times New Roman" pitchFamily="18" charset="0"/>
              </a:rPr>
              <a:t>Competitors</a:t>
            </a:r>
            <a:r>
              <a:rPr lang="ru-RU" dirty="0">
                <a:latin typeface="Times New Roman" pitchFamily="18" charset="0"/>
                <a:cs typeface="Times New Roman" pitchFamily="18" charset="0"/>
              </a:rPr>
              <a:t> – соперники</a:t>
            </a:r>
          </a:p>
          <a:p>
            <a:pPr indent="449263" algn="just"/>
            <a:r>
              <a:rPr lang="ru-RU" dirty="0">
                <a:latin typeface="Times New Roman" pitchFamily="18" charset="0"/>
                <a:cs typeface="Times New Roman" pitchFamily="18" charset="0"/>
              </a:rPr>
              <a:t>6. </a:t>
            </a:r>
            <a:r>
              <a:rPr lang="en-US" dirty="0">
                <a:latin typeface="Times New Roman" pitchFamily="18" charset="0"/>
                <a:cs typeface="Times New Roman" pitchFamily="18" charset="0"/>
              </a:rPr>
              <a:t>Round</a:t>
            </a:r>
            <a:r>
              <a:rPr lang="ru-RU" dirty="0">
                <a:latin typeface="Times New Roman" pitchFamily="18" charset="0"/>
                <a:cs typeface="Times New Roman" pitchFamily="18" charset="0"/>
              </a:rPr>
              <a:t> – раунд</a:t>
            </a:r>
          </a:p>
          <a:p>
            <a:pPr indent="449263" algn="just"/>
            <a:r>
              <a:rPr lang="ru-RU" dirty="0">
                <a:latin typeface="Times New Roman" pitchFamily="18" charset="0"/>
                <a:cs typeface="Times New Roman" pitchFamily="18" charset="0"/>
              </a:rPr>
              <a:t>7. </a:t>
            </a:r>
            <a:r>
              <a:rPr kumimoji="0" lang="ru-RU" i="0" u="none" strike="noStrike" cap="none" normalizeH="0" baseline="0" dirty="0">
                <a:ln>
                  <a:noFill/>
                </a:ln>
                <a:effectLst/>
                <a:latin typeface="Times New Roman" pitchFamily="18" charset="0"/>
                <a:cs typeface="Times New Roman" pitchFamily="18" charset="0"/>
              </a:rPr>
              <a:t>Middleweight – средний вес</a:t>
            </a:r>
          </a:p>
          <a:p>
            <a:pPr lvl="0" indent="449263" algn="just" fontAlgn="base">
              <a:spcBef>
                <a:spcPct val="0"/>
              </a:spcBef>
              <a:spcAft>
                <a:spcPct val="0"/>
              </a:spcAft>
            </a:pPr>
            <a:r>
              <a:rPr lang="ru-RU" dirty="0">
                <a:latin typeface="Times New Roman" pitchFamily="18" charset="0"/>
                <a:cs typeface="Times New Roman" pitchFamily="18" charset="0"/>
              </a:rPr>
              <a:t>8. </a:t>
            </a:r>
            <a:r>
              <a:rPr kumimoji="0" lang="ru-RU" i="0" u="none" strike="noStrike" cap="none" normalizeH="0" baseline="0" dirty="0">
                <a:ln>
                  <a:noFill/>
                </a:ln>
                <a:effectLst/>
                <a:latin typeface="Times New Roman" pitchFamily="18" charset="0"/>
                <a:cs typeface="Times New Roman" pitchFamily="18" charset="0"/>
              </a:rPr>
              <a:t>Light heavyweight  - полутяжёлый вес</a:t>
            </a:r>
          </a:p>
          <a:p>
            <a:pPr lvl="0" indent="449263" algn="just" fontAlgn="base">
              <a:spcBef>
                <a:spcPct val="0"/>
              </a:spcBef>
              <a:spcAft>
                <a:spcPct val="0"/>
              </a:spcAft>
            </a:pPr>
            <a:r>
              <a:rPr lang="ru-RU" dirty="0">
                <a:latin typeface="Times New Roman" pitchFamily="18" charset="0"/>
                <a:cs typeface="Times New Roman" pitchFamily="18" charset="0"/>
              </a:rPr>
              <a:t>9. </a:t>
            </a:r>
            <a:r>
              <a:rPr lang="en-US" dirty="0">
                <a:latin typeface="Times New Roman" pitchFamily="18" charset="0"/>
                <a:cs typeface="Times New Roman" pitchFamily="18" charset="0"/>
              </a:rPr>
              <a:t>The World Chess Boxing </a:t>
            </a:r>
            <a:r>
              <a:rPr lang="en-US" dirty="0" err="1">
                <a:latin typeface="Times New Roman" pitchFamily="18" charset="0"/>
                <a:cs typeface="Times New Roman" pitchFamily="18" charset="0"/>
              </a:rPr>
              <a:t>Organisation</a:t>
            </a:r>
            <a:r>
              <a:rPr lang="en-US" dirty="0">
                <a:latin typeface="Times New Roman" pitchFamily="18" charset="0"/>
                <a:cs typeface="Times New Roman" pitchFamily="18" charset="0"/>
              </a:rPr>
              <a:t> (WCBO)</a:t>
            </a:r>
            <a:r>
              <a:rPr lang="ru-RU" dirty="0">
                <a:latin typeface="Times New Roman" pitchFamily="18" charset="0"/>
                <a:cs typeface="Times New Roman" pitchFamily="18" charset="0"/>
              </a:rPr>
              <a:t> – Всемирная организация по </a:t>
            </a:r>
            <a:r>
              <a:rPr lang="ru-RU" dirty="0" err="1">
                <a:latin typeface="Times New Roman" pitchFamily="18" charset="0"/>
                <a:cs typeface="Times New Roman" pitchFamily="18" charset="0"/>
              </a:rPr>
              <a:t>шахбоксу</a:t>
            </a:r>
            <a:endParaRPr lang="ru-RU" dirty="0">
              <a:latin typeface="Times New Roman" pitchFamily="18" charset="0"/>
              <a:cs typeface="Times New Roman" pitchFamily="18" charset="0"/>
            </a:endParaRPr>
          </a:p>
          <a:p>
            <a:pPr lvl="0" indent="449263" algn="just" fontAlgn="base">
              <a:spcBef>
                <a:spcPct val="0"/>
              </a:spcBef>
              <a:spcAft>
                <a:spcPct val="0"/>
              </a:spcAft>
            </a:pPr>
            <a:r>
              <a:rPr lang="ru-RU" dirty="0">
                <a:latin typeface="Times New Roman" pitchFamily="18" charset="0"/>
                <a:cs typeface="Times New Roman" pitchFamily="18" charset="0"/>
              </a:rPr>
              <a:t>10. </a:t>
            </a:r>
            <a:r>
              <a:rPr lang="en-US" dirty="0">
                <a:latin typeface="Times New Roman" pitchFamily="18" charset="0"/>
                <a:cs typeface="Times New Roman" pitchFamily="18" charset="0"/>
              </a:rPr>
              <a:t>Match</a:t>
            </a:r>
            <a:r>
              <a:rPr lang="ru-RU" dirty="0">
                <a:latin typeface="Times New Roman" pitchFamily="18" charset="0"/>
                <a:cs typeface="Times New Roman" pitchFamily="18" charset="0"/>
              </a:rPr>
              <a:t> – матч</a:t>
            </a:r>
          </a:p>
          <a:p>
            <a:pPr lvl="0" indent="449263" algn="just" fontAlgn="base">
              <a:spcBef>
                <a:spcPct val="0"/>
              </a:spcBef>
              <a:spcAft>
                <a:spcPct val="0"/>
              </a:spcAft>
            </a:pPr>
            <a:r>
              <a:rPr lang="ru-RU" dirty="0">
                <a:latin typeface="Times New Roman" pitchFamily="18" charset="0"/>
                <a:cs typeface="Times New Roman" pitchFamily="18" charset="0"/>
              </a:rPr>
              <a:t>11. </a:t>
            </a:r>
            <a:r>
              <a:rPr lang="en-US" dirty="0">
                <a:latin typeface="Times New Roman" pitchFamily="18" charset="0"/>
                <a:cs typeface="Times New Roman" pitchFamily="18" charset="0"/>
              </a:rPr>
              <a:t>Knockout</a:t>
            </a:r>
            <a:r>
              <a:rPr lang="ru-RU" dirty="0">
                <a:latin typeface="Times New Roman" pitchFamily="18" charset="0"/>
                <a:cs typeface="Times New Roman" pitchFamily="18" charset="0"/>
              </a:rPr>
              <a:t> – нокаут</a:t>
            </a:r>
          </a:p>
          <a:p>
            <a:pPr lvl="0" indent="449263" algn="just" fontAlgn="base">
              <a:spcBef>
                <a:spcPct val="0"/>
              </a:spcBef>
              <a:spcAft>
                <a:spcPct val="0"/>
              </a:spcAft>
            </a:pPr>
            <a:r>
              <a:rPr lang="ru-RU" dirty="0">
                <a:latin typeface="Times New Roman" pitchFamily="18" charset="0"/>
                <a:cs typeface="Times New Roman" pitchFamily="18" charset="0"/>
              </a:rPr>
              <a:t>12. </a:t>
            </a:r>
            <a:r>
              <a:rPr lang="en-US" dirty="0">
                <a:latin typeface="Times New Roman" pitchFamily="18" charset="0"/>
                <a:cs typeface="Times New Roman" pitchFamily="18" charset="0"/>
              </a:rPr>
              <a:t>Checkmate</a:t>
            </a:r>
            <a:r>
              <a:rPr lang="ru-RU" dirty="0">
                <a:latin typeface="Times New Roman" pitchFamily="18" charset="0"/>
                <a:cs typeface="Times New Roman" pitchFamily="18" charset="0"/>
              </a:rPr>
              <a:t> – победа в шахматах</a:t>
            </a:r>
          </a:p>
          <a:p>
            <a:pPr lvl="0" indent="449263" algn="just" fontAlgn="base">
              <a:spcBef>
                <a:spcPct val="0"/>
              </a:spcBef>
              <a:spcAft>
                <a:spcPct val="0"/>
              </a:spcAft>
            </a:pPr>
            <a:r>
              <a:rPr lang="ru-RU" dirty="0">
                <a:latin typeface="Times New Roman" pitchFamily="18" charset="0"/>
                <a:cs typeface="Times New Roman" pitchFamily="18" charset="0"/>
              </a:rPr>
              <a:t>13. </a:t>
            </a:r>
            <a:r>
              <a:rPr lang="en-US" dirty="0">
                <a:latin typeface="Times New Roman" pitchFamily="18" charset="0"/>
                <a:cs typeface="Times New Roman" pitchFamily="18" charset="0"/>
              </a:rPr>
              <a:t>Disqualification</a:t>
            </a:r>
            <a:r>
              <a:rPr lang="ru-RU" dirty="0">
                <a:latin typeface="Times New Roman" pitchFamily="18" charset="0"/>
                <a:cs typeface="Times New Roman" pitchFamily="18" charset="0"/>
              </a:rPr>
              <a:t> – дисквалификация</a:t>
            </a:r>
          </a:p>
          <a:p>
            <a:pPr lvl="0" indent="449263" algn="just" fontAlgn="base">
              <a:spcBef>
                <a:spcPct val="0"/>
              </a:spcBef>
              <a:spcAft>
                <a:spcPct val="0"/>
              </a:spcAft>
            </a:pPr>
            <a:r>
              <a:rPr lang="ru-RU" dirty="0">
                <a:latin typeface="Times New Roman" pitchFamily="18" charset="0"/>
                <a:cs typeface="Times New Roman" pitchFamily="18" charset="0"/>
              </a:rPr>
              <a:t>14. </a:t>
            </a:r>
            <a:r>
              <a:rPr lang="en-US" dirty="0">
                <a:latin typeface="Times New Roman" pitchFamily="18" charset="0"/>
                <a:cs typeface="Times New Roman" pitchFamily="18" charset="0"/>
              </a:rPr>
              <a:t>Referee</a:t>
            </a:r>
            <a:r>
              <a:rPr lang="ru-RU" dirty="0">
                <a:latin typeface="Times New Roman" pitchFamily="18" charset="0"/>
                <a:cs typeface="Times New Roman" pitchFamily="18" charset="0"/>
              </a:rPr>
              <a:t> – судья</a:t>
            </a:r>
          </a:p>
          <a:p>
            <a:pPr lvl="0" indent="449263" algn="just" fontAlgn="base">
              <a:spcBef>
                <a:spcPct val="0"/>
              </a:spcBef>
              <a:spcAft>
                <a:spcPct val="0"/>
              </a:spcAft>
            </a:pPr>
            <a:r>
              <a:rPr lang="ru-RU" dirty="0">
                <a:latin typeface="Times New Roman" pitchFamily="18" charset="0"/>
                <a:cs typeface="Times New Roman" pitchFamily="18" charset="0"/>
              </a:rPr>
              <a:t>15. </a:t>
            </a:r>
            <a:r>
              <a:rPr lang="en-US" dirty="0">
                <a:latin typeface="Times New Roman" pitchFamily="18" charset="0"/>
                <a:cs typeface="Times New Roman" pitchFamily="18" charset="0"/>
              </a:rPr>
              <a:t>Warning</a:t>
            </a:r>
            <a:r>
              <a:rPr lang="ru-RU" dirty="0">
                <a:latin typeface="Times New Roman" pitchFamily="18" charset="0"/>
                <a:cs typeface="Times New Roman" pitchFamily="18" charset="0"/>
              </a:rPr>
              <a:t> – предупреждение</a:t>
            </a:r>
          </a:p>
          <a:p>
            <a:pPr lvl="0" indent="449263" algn="just" fontAlgn="base">
              <a:spcBef>
                <a:spcPct val="0"/>
              </a:spcBef>
              <a:spcAft>
                <a:spcPct val="0"/>
              </a:spcAft>
            </a:pPr>
            <a:r>
              <a:rPr lang="ru-RU" dirty="0">
                <a:latin typeface="Times New Roman" pitchFamily="18" charset="0"/>
                <a:cs typeface="Times New Roman" pitchFamily="18" charset="0"/>
              </a:rPr>
              <a:t>16. </a:t>
            </a:r>
            <a:r>
              <a:rPr lang="en-US" dirty="0">
                <a:latin typeface="Times New Roman" pitchFamily="18" charset="0"/>
                <a:cs typeface="Times New Roman" pitchFamily="18" charset="0"/>
              </a:rPr>
              <a:t>Be</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 named the winner</a:t>
            </a:r>
            <a:r>
              <a:rPr lang="ru-RU" dirty="0">
                <a:latin typeface="Times New Roman" pitchFamily="18" charset="0"/>
                <a:cs typeface="Times New Roman" pitchFamily="18" charset="0"/>
              </a:rPr>
              <a:t> – быть объявленным победителем</a:t>
            </a:r>
          </a:p>
          <a:p>
            <a:pPr lvl="0" indent="449263" algn="just" fontAlgn="base">
              <a:spcBef>
                <a:spcPct val="0"/>
              </a:spcBef>
              <a:spcAft>
                <a:spcPct val="0"/>
              </a:spcAft>
            </a:pPr>
            <a:r>
              <a:rPr lang="ru-RU" dirty="0">
                <a:latin typeface="Times New Roman" pitchFamily="18" charset="0"/>
                <a:cs typeface="Times New Roman" pitchFamily="18" charset="0"/>
              </a:rPr>
              <a:t>17. </a:t>
            </a:r>
            <a:r>
              <a:rPr lang="en-US" dirty="0">
                <a:latin typeface="Times New Roman" pitchFamily="18" charset="0"/>
                <a:cs typeface="Times New Roman" pitchFamily="18" charset="0"/>
              </a:rPr>
              <a:t>Chess</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pieces</a:t>
            </a:r>
            <a:r>
              <a:rPr lang="ru-RU" dirty="0">
                <a:latin typeface="Times New Roman" pitchFamily="18" charset="0"/>
                <a:cs typeface="Times New Roman" pitchFamily="18" charset="0"/>
              </a:rPr>
              <a:t> – шахматные фигуры</a:t>
            </a:r>
          </a:p>
          <a:p>
            <a:pPr lvl="0" indent="449263" algn="just" fontAlgn="base">
              <a:spcBef>
                <a:spcPct val="0"/>
              </a:spcBef>
              <a:spcAft>
                <a:spcPct val="0"/>
              </a:spcAft>
            </a:pPr>
            <a:r>
              <a:rPr lang="ru-RU" dirty="0">
                <a:latin typeface="Times New Roman" pitchFamily="18" charset="0"/>
                <a:cs typeface="Times New Roman" pitchFamily="18" charset="0"/>
              </a:rPr>
              <a:t>18.</a:t>
            </a:r>
            <a:r>
              <a:rPr lang="en-US" dirty="0">
                <a:latin typeface="Times New Roman" pitchFamily="18" charset="0"/>
                <a:cs typeface="Times New Roman" pitchFamily="18" charset="0"/>
              </a:rPr>
              <a:t> Chess</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game</a:t>
            </a:r>
            <a:r>
              <a:rPr lang="ru-RU" dirty="0">
                <a:latin typeface="Times New Roman" pitchFamily="18" charset="0"/>
                <a:cs typeface="Times New Roman" pitchFamily="18" charset="0"/>
              </a:rPr>
              <a:t> – шахматная партия</a:t>
            </a:r>
          </a:p>
          <a:p>
            <a:pPr lvl="0" indent="449263" algn="just" fontAlgn="base">
              <a:spcBef>
                <a:spcPct val="0"/>
              </a:spcBef>
              <a:spcAft>
                <a:spcPct val="0"/>
              </a:spcAft>
            </a:pPr>
            <a:r>
              <a:rPr lang="ru-RU" dirty="0">
                <a:latin typeface="Times New Roman" pitchFamily="18" charset="0"/>
                <a:cs typeface="Times New Roman" pitchFamily="18" charset="0"/>
              </a:rPr>
              <a:t>19.</a:t>
            </a:r>
            <a:r>
              <a:rPr lang="en-US" dirty="0">
                <a:latin typeface="Times New Roman" pitchFamily="18" charset="0"/>
                <a:cs typeface="Times New Roman" pitchFamily="18" charset="0"/>
              </a:rPr>
              <a:t> Scoreboard</a:t>
            </a:r>
            <a:r>
              <a:rPr lang="ru-RU" dirty="0">
                <a:latin typeface="Times New Roman" pitchFamily="18" charset="0"/>
                <a:cs typeface="Times New Roman" pitchFamily="18" charset="0"/>
              </a:rPr>
              <a:t> - табло</a:t>
            </a:r>
          </a:p>
          <a:p>
            <a:pPr lvl="0" indent="449263" algn="just" fontAlgn="base">
              <a:spcBef>
                <a:spcPct val="0"/>
              </a:spcBef>
              <a:spcAft>
                <a:spcPct val="0"/>
              </a:spcAft>
            </a:pPr>
            <a:r>
              <a:rPr lang="ru-RU" dirty="0">
                <a:latin typeface="Times New Roman" pitchFamily="18" charset="0"/>
                <a:cs typeface="Times New Roman" pitchFamily="18" charset="0"/>
              </a:rPr>
              <a:t>20. </a:t>
            </a:r>
            <a:r>
              <a:rPr lang="en-US" dirty="0">
                <a:latin typeface="Times New Roman" pitchFamily="18" charset="0"/>
                <a:cs typeface="Times New Roman" pitchFamily="18" charset="0"/>
              </a:rPr>
              <a:t>In a draw </a:t>
            </a:r>
            <a:r>
              <a:rPr lang="ru-RU" dirty="0">
                <a:latin typeface="Times New Roman" pitchFamily="18" charset="0"/>
                <a:cs typeface="Times New Roman" pitchFamily="18" charset="0"/>
              </a:rPr>
              <a:t>– вничью</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1C4B19-F1EC-54A1-B918-5B48339378D3}"/>
              </a:ext>
            </a:extLst>
          </p:cNvPr>
          <p:cNvSpPr txBox="1"/>
          <p:nvPr/>
        </p:nvSpPr>
        <p:spPr>
          <a:xfrm>
            <a:off x="1187624" y="404664"/>
            <a:ext cx="4572000" cy="2031325"/>
          </a:xfrm>
          <a:prstGeom prst="rect">
            <a:avLst/>
          </a:prstGeom>
          <a:noFill/>
        </p:spPr>
        <p:txBody>
          <a:bodyPr wrap="square">
            <a:spAutoFit/>
          </a:bodyPr>
          <a:lstStyle/>
          <a:p>
            <a:r>
              <a:rPr lang="ru-RU" dirty="0"/>
              <a:t>Можете выбрать любой вид спорта по этой ссылке (или найти в интернете </a:t>
            </a:r>
            <a:r>
              <a:rPr lang="ru-RU" dirty="0" err="1"/>
              <a:t>самостоятеяльно</a:t>
            </a:r>
            <a:r>
              <a:rPr lang="ru-RU" dirty="0"/>
              <a:t>)и написать о нём по примеру </a:t>
            </a:r>
            <a:r>
              <a:rPr lang="ru-RU" dirty="0" err="1"/>
              <a:t>шахбокса</a:t>
            </a:r>
            <a:endParaRPr lang="ru-RU" dirty="0"/>
          </a:p>
          <a:p>
            <a:r>
              <a:rPr lang="en-US" dirty="0">
                <a:hlinkClick r:id="rId2"/>
              </a:rPr>
              <a:t>https://vk.com/@gto_kalin-top-16-samye-neobychnye-i-maloizvestnye-vidy-sporta</a:t>
            </a:r>
            <a:endParaRPr lang="ru-RU" dirty="0"/>
          </a:p>
          <a:p>
            <a:endParaRPr lang="ru-RU" dirty="0"/>
          </a:p>
        </p:txBody>
      </p:sp>
    </p:spTree>
    <p:extLst>
      <p:ext uri="{BB962C8B-B14F-4D97-AF65-F5344CB8AC3E}">
        <p14:creationId xmlns:p14="http://schemas.microsoft.com/office/powerpoint/2010/main" val="13573285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474</Words>
  <Application>Microsoft Office PowerPoint</Application>
  <PresentationFormat>Экран (4:3)</PresentationFormat>
  <Paragraphs>44</Paragraphs>
  <Slides>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vt:i4>
      </vt:variant>
    </vt:vector>
  </HeadingPairs>
  <TitlesOfParts>
    <vt:vector size="9" baseType="lpstr">
      <vt:lpstr>Arial</vt:lpstr>
      <vt:lpstr>Calibri</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Tatiana</cp:lastModifiedBy>
  <cp:revision>28</cp:revision>
  <dcterms:created xsi:type="dcterms:W3CDTF">2020-12-13T11:08:59Z</dcterms:created>
  <dcterms:modified xsi:type="dcterms:W3CDTF">2024-03-15T03:37:42Z</dcterms:modified>
</cp:coreProperties>
</file>